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2"/>
  </p:notesMasterIdLst>
  <p:sldIdLst>
    <p:sldId id="263" r:id="rId2"/>
    <p:sldId id="276" r:id="rId3"/>
    <p:sldId id="330" r:id="rId4"/>
    <p:sldId id="331" r:id="rId5"/>
    <p:sldId id="332" r:id="rId6"/>
    <p:sldId id="334" r:id="rId7"/>
    <p:sldId id="341" r:id="rId8"/>
    <p:sldId id="336" r:id="rId9"/>
    <p:sldId id="337" r:id="rId10"/>
    <p:sldId id="338" r:id="rId11"/>
    <p:sldId id="340" r:id="rId12"/>
    <p:sldId id="274" r:id="rId13"/>
    <p:sldId id="282" r:id="rId14"/>
    <p:sldId id="284" r:id="rId15"/>
    <p:sldId id="290" r:id="rId16"/>
    <p:sldId id="319" r:id="rId17"/>
    <p:sldId id="291" r:id="rId18"/>
    <p:sldId id="358" r:id="rId19"/>
    <p:sldId id="357" r:id="rId20"/>
    <p:sldId id="315" r:id="rId21"/>
    <p:sldId id="321" r:id="rId22"/>
    <p:sldId id="286" r:id="rId23"/>
    <p:sldId id="307" r:id="rId24"/>
    <p:sldId id="309" r:id="rId25"/>
    <p:sldId id="311" r:id="rId26"/>
    <p:sldId id="325" r:id="rId27"/>
    <p:sldId id="312" r:id="rId28"/>
    <p:sldId id="322" r:id="rId29"/>
    <p:sldId id="313" r:id="rId30"/>
    <p:sldId id="323" r:id="rId31"/>
    <p:sldId id="326" r:id="rId32"/>
    <p:sldId id="324" r:id="rId33"/>
    <p:sldId id="301" r:id="rId34"/>
    <p:sldId id="297" r:id="rId35"/>
    <p:sldId id="342" r:id="rId36"/>
    <p:sldId id="343" r:id="rId37"/>
    <p:sldId id="344" r:id="rId38"/>
    <p:sldId id="345" r:id="rId39"/>
    <p:sldId id="346" r:id="rId40"/>
    <p:sldId id="347" r:id="rId41"/>
    <p:sldId id="348" r:id="rId42"/>
    <p:sldId id="349" r:id="rId43"/>
    <p:sldId id="350" r:id="rId44"/>
    <p:sldId id="351" r:id="rId45"/>
    <p:sldId id="352" r:id="rId46"/>
    <p:sldId id="353" r:id="rId47"/>
    <p:sldId id="354" r:id="rId48"/>
    <p:sldId id="355" r:id="rId49"/>
    <p:sldId id="356" r:id="rId50"/>
    <p:sldId id="261" r:id="rId51"/>
  </p:sldIdLst>
  <p:sldSz cx="12192000" cy="6858000"/>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97AF"/>
    <a:srgbClr val="800000"/>
    <a:srgbClr val="99D5D0"/>
    <a:srgbClr val="5D739A"/>
    <a:srgbClr val="465674"/>
    <a:srgbClr val="AD84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32" autoAdjust="0"/>
    <p:restoredTop sz="87616" autoAdjust="0"/>
  </p:normalViewPr>
  <p:slideViewPr>
    <p:cSldViewPr snapToGrid="0">
      <p:cViewPr varScale="1">
        <p:scale>
          <a:sx n="63" d="100"/>
          <a:sy n="63" d="100"/>
        </p:scale>
        <p:origin x="1032" y="78"/>
      </p:cViewPr>
      <p:guideLst/>
    </p:cSldViewPr>
  </p:slideViewPr>
  <p:notesTextViewPr>
    <p:cViewPr>
      <p:scale>
        <a:sx n="1" d="1"/>
        <a:sy n="1" d="1"/>
      </p:scale>
      <p:origin x="0" y="0"/>
    </p:cViewPr>
  </p:notesTextViewPr>
  <p:sorterViewPr>
    <p:cViewPr>
      <p:scale>
        <a:sx n="75" d="100"/>
        <a:sy n="75" d="100"/>
      </p:scale>
      <p:origin x="0" y="-252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gs" Target="tags/tag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5.png>
</file>

<file path=ppt/media/image5.jpeg>
</file>

<file path=ppt/media/image5.png>
</file>

<file path=ppt/media/image6.jpg>
</file>

<file path=ppt/media/image6.png>
</file>

<file path=ppt/media/image7.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8BE618-C6C4-4F47-835F-C7AA88BF4AD2}" type="datetimeFigureOut">
              <a:rPr lang="zh-CN" altLang="en-US" smtClean="0"/>
              <a:t>2018/11/22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60AAF-3A1B-4FB9-850C-2F24564046AC}" type="slidenum">
              <a:rPr lang="zh-CN" altLang="en-US" smtClean="0"/>
              <a:t>‹#›</a:t>
            </a:fld>
            <a:endParaRPr lang="zh-CN" altLang="en-US"/>
          </a:p>
        </p:txBody>
      </p:sp>
    </p:spTree>
    <p:extLst>
      <p:ext uri="{BB962C8B-B14F-4D97-AF65-F5344CB8AC3E}">
        <p14:creationId xmlns:p14="http://schemas.microsoft.com/office/powerpoint/2010/main" val="3544393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t>网上</a:t>
            </a:r>
            <a:r>
              <a:rPr lang="en-US" altLang="zh-CN" b="1" dirty="0"/>
              <a:t>"</a:t>
            </a:r>
            <a:r>
              <a:rPr lang="zh-CN" altLang="en-US" b="1" dirty="0"/>
              <a:t>文化侵略</a:t>
            </a:r>
            <a:r>
              <a:rPr lang="en-US" altLang="zh-CN" b="1" dirty="0"/>
              <a:t>"</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以美国为首的西文发达国家占据了国际互联网信息资源的绝对控制权，形成了网上信息的垄断和倾销，其实质就是一种信息侵略。那些附着西方价值形态的信息大量地从西方国家特别是美国流向中国，加之中国青少年对传统文化及其精粹知之甚少，民族文化远未在其思想上扎根，因而在外来网络信息流的淹没中难以产生免疫力和识别力。</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t>网上暴力文化</a:t>
            </a:r>
            <a:endParaRPr lang="en-US" altLang="zh-CN" sz="1200" b="1" dirty="0"/>
          </a:p>
          <a:p>
            <a:r>
              <a:rPr lang="zh-CN" altLang="en-US" sz="1200" b="0" i="0" kern="1200" dirty="0">
                <a:solidFill>
                  <a:schemeClr val="tx1"/>
                </a:solidFill>
                <a:effectLst/>
                <a:latin typeface="+mn-lt"/>
                <a:ea typeface="+mn-ea"/>
                <a:cs typeface="+mn-cs"/>
              </a:rPr>
              <a:t>暴力已作为一种价值观念渗透到群体成员的品质之中，把使用暴力看成理所当然的事，甚至崇尚暴力而对不使用暴力者歧视或排斥。</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t>网上黑色（谣言）信息</a:t>
            </a:r>
            <a:endParaRPr lang="en-US" altLang="zh-CN" sz="1200" b="1" dirty="0"/>
          </a:p>
          <a:p>
            <a:r>
              <a:rPr lang="zh-CN" altLang="en-US" sz="1200" b="0" i="0" kern="1200" dirty="0">
                <a:solidFill>
                  <a:schemeClr val="tx1"/>
                </a:solidFill>
                <a:effectLst/>
                <a:latin typeface="+mn-lt"/>
                <a:ea typeface="+mn-ea"/>
                <a:cs typeface="+mn-cs"/>
              </a:rPr>
              <a:t>黑色信息指制造社会政治、经济、组织混乱的信息。代表：法轮功</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6</a:t>
            </a:fld>
            <a:endParaRPr lang="zh-CN" altLang="en-US"/>
          </a:p>
        </p:txBody>
      </p:sp>
    </p:spTree>
    <p:extLst>
      <p:ext uri="{BB962C8B-B14F-4D97-AF65-F5344CB8AC3E}">
        <p14:creationId xmlns:p14="http://schemas.microsoft.com/office/powerpoint/2010/main" val="2765408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其次来看看用于快速计算的分层</a:t>
            </a:r>
            <a:r>
              <a:rPr lang="en-US" altLang="zh-CN" dirty="0" err="1"/>
              <a:t>Softmax</a:t>
            </a:r>
            <a:r>
              <a:rPr lang="zh-CN" altLang="en-US" dirty="0"/>
              <a:t>。从图上可以看到，树的节点代表不同的类别，而利用树形结构计算就是为了用于找到每一个类别，计算相关的概率。</a:t>
            </a:r>
          </a:p>
        </p:txBody>
      </p:sp>
      <p:sp>
        <p:nvSpPr>
          <p:cNvPr id="4" name="灯片编号占位符 3"/>
          <p:cNvSpPr>
            <a:spLocks noGrp="1"/>
          </p:cNvSpPr>
          <p:nvPr>
            <p:ph type="sldNum" sz="quarter" idx="10"/>
          </p:nvPr>
        </p:nvSpPr>
        <p:spPr/>
        <p:txBody>
          <a:bodyPr/>
          <a:lstStyle/>
          <a:p>
            <a:fld id="{84160AAF-3A1B-4FB9-850C-2F24564046AC}" type="slidenum">
              <a:rPr lang="zh-CN" altLang="en-US" smtClean="0"/>
              <a:t>20</a:t>
            </a:fld>
            <a:endParaRPr lang="zh-CN" altLang="en-US"/>
          </a:p>
        </p:txBody>
      </p:sp>
    </p:spTree>
    <p:extLst>
      <p:ext uri="{BB962C8B-B14F-4D97-AF65-F5344CB8AC3E}">
        <p14:creationId xmlns:p14="http://schemas.microsoft.com/office/powerpoint/2010/main" val="4078828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因为在输入时将单词的字符级别的</a:t>
            </a:r>
            <a:r>
              <a:rPr lang="en-US" altLang="zh-CN" dirty="0"/>
              <a:t>n-gram</a:t>
            </a:r>
            <a:r>
              <a:rPr lang="zh-CN" altLang="en-US" dirty="0"/>
              <a:t>向量作为额外的特征，保证了更细力度的分词；</a:t>
            </a:r>
            <a:endParaRPr lang="en-US" altLang="zh-CN" dirty="0"/>
          </a:p>
          <a:p>
            <a:r>
              <a:rPr lang="zh-CN" altLang="en-US" dirty="0"/>
              <a:t>在输出时采用了分层</a:t>
            </a:r>
            <a:r>
              <a:rPr lang="en-US" altLang="zh-CN" dirty="0" err="1"/>
              <a:t>Softmax</a:t>
            </a:r>
            <a:r>
              <a:rPr lang="zh-CN" altLang="en-US" dirty="0"/>
              <a:t>，大大降低了模型训练时间，在保证分词粒度低的同时又提高了速度。</a:t>
            </a:r>
          </a:p>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21</a:t>
            </a:fld>
            <a:endParaRPr lang="zh-CN" altLang="en-US"/>
          </a:p>
        </p:txBody>
      </p:sp>
    </p:spTree>
    <p:extLst>
      <p:ext uri="{BB962C8B-B14F-4D97-AF65-F5344CB8AC3E}">
        <p14:creationId xmlns:p14="http://schemas.microsoft.com/office/powerpoint/2010/main" val="2565695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22</a:t>
            </a:fld>
            <a:endParaRPr lang="zh-CN" altLang="en-US"/>
          </a:p>
        </p:txBody>
      </p:sp>
    </p:spTree>
    <p:extLst>
      <p:ext uri="{BB962C8B-B14F-4D97-AF65-F5344CB8AC3E}">
        <p14:creationId xmlns:p14="http://schemas.microsoft.com/office/powerpoint/2010/main" val="978257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识别这些垃圾邮件发送者和垃圾邮件内容是研究的热门话题，尽管最近已经为此目的做了大量的研究，</a:t>
            </a:r>
          </a:p>
          <a:p>
            <a:r>
              <a:rPr lang="zh-CN" altLang="en-US" dirty="0"/>
              <a:t>但到目前为止，提出的方法仍然几乎没有检测到垃圾评论，也没有一个显示每个提取的特征类型的重要性。</a:t>
            </a:r>
          </a:p>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23</a:t>
            </a:fld>
            <a:endParaRPr lang="zh-CN" altLang="en-US"/>
          </a:p>
        </p:txBody>
      </p:sp>
    </p:spTree>
    <p:extLst>
      <p:ext uri="{BB962C8B-B14F-4D97-AF65-F5344CB8AC3E}">
        <p14:creationId xmlns:p14="http://schemas.microsoft.com/office/powerpoint/2010/main" val="3670333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24</a:t>
            </a:fld>
            <a:endParaRPr lang="zh-CN" altLang="en-US"/>
          </a:p>
        </p:txBody>
      </p:sp>
    </p:spTree>
    <p:extLst>
      <p:ext uri="{BB962C8B-B14F-4D97-AF65-F5344CB8AC3E}">
        <p14:creationId xmlns:p14="http://schemas.microsoft.com/office/powerpoint/2010/main" val="1921420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25</a:t>
            </a:fld>
            <a:endParaRPr lang="zh-CN" altLang="en-US"/>
          </a:p>
        </p:txBody>
      </p:sp>
    </p:spTree>
    <p:extLst>
      <p:ext uri="{BB962C8B-B14F-4D97-AF65-F5344CB8AC3E}">
        <p14:creationId xmlns:p14="http://schemas.microsoft.com/office/powerpoint/2010/main" val="22106693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32</a:t>
            </a:fld>
            <a:endParaRPr lang="zh-CN" altLang="en-US"/>
          </a:p>
        </p:txBody>
      </p:sp>
    </p:spTree>
    <p:extLst>
      <p:ext uri="{BB962C8B-B14F-4D97-AF65-F5344CB8AC3E}">
        <p14:creationId xmlns:p14="http://schemas.microsoft.com/office/powerpoint/2010/main" val="20768544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4160AAF-3A1B-4FB9-850C-2F24564046AC}" type="slidenum">
              <a:rPr lang="zh-CN" altLang="en-US" smtClean="0"/>
              <a:t>33</a:t>
            </a:fld>
            <a:endParaRPr lang="zh-CN" altLang="en-US"/>
          </a:p>
        </p:txBody>
      </p:sp>
    </p:spTree>
    <p:extLst>
      <p:ext uri="{BB962C8B-B14F-4D97-AF65-F5344CB8AC3E}">
        <p14:creationId xmlns:p14="http://schemas.microsoft.com/office/powerpoint/2010/main" val="10036522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34</a:t>
            </a:fld>
            <a:endParaRPr lang="zh-CN" altLang="en-US"/>
          </a:p>
        </p:txBody>
      </p:sp>
    </p:spTree>
    <p:extLst>
      <p:ext uri="{BB962C8B-B14F-4D97-AF65-F5344CB8AC3E}">
        <p14:creationId xmlns:p14="http://schemas.microsoft.com/office/powerpoint/2010/main" val="3867492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URL</a:t>
            </a:r>
            <a:r>
              <a:rPr lang="zh-CN" altLang="en-US" dirty="0"/>
              <a:t>过滤主要是通过对互联网上各样信息进行分类后</a:t>
            </a:r>
            <a:r>
              <a:rPr lang="en-US" altLang="zh-CN" dirty="0"/>
              <a:t>, </a:t>
            </a:r>
            <a:r>
              <a:rPr lang="zh-CN" altLang="en-US" dirty="0"/>
              <a:t>精确地匹配 </a:t>
            </a:r>
            <a:r>
              <a:rPr lang="en-US" altLang="zh-CN" dirty="0"/>
              <a:t>URL</a:t>
            </a:r>
            <a:r>
              <a:rPr lang="zh-CN" altLang="en-US" dirty="0"/>
              <a:t>和与之对应的页面内容</a:t>
            </a:r>
            <a:r>
              <a:rPr lang="en-US" altLang="zh-CN" dirty="0"/>
              <a:t>, </a:t>
            </a:r>
            <a:r>
              <a:rPr lang="zh-CN" altLang="en-US" dirty="0"/>
              <a:t>形成一个预分类网址库。在用户访问网页时，将要访问的网址与预分类网址库中的网页地址进行对比</a:t>
            </a:r>
            <a:r>
              <a:rPr lang="en-US" altLang="zh-CN" dirty="0"/>
              <a:t>, </a:t>
            </a:r>
            <a:r>
              <a:rPr lang="zh-CN" altLang="en-US" dirty="0"/>
              <a:t>以此来判断该网址是否被允许访问。 通常情况下</a:t>
            </a:r>
            <a:r>
              <a:rPr lang="en-US" altLang="zh-CN" dirty="0"/>
              <a:t>, </a:t>
            </a:r>
            <a:r>
              <a:rPr lang="zh-CN" altLang="en-US" dirty="0"/>
              <a:t>需要维护两种类型的列表</a:t>
            </a:r>
            <a:r>
              <a:rPr lang="en-US" altLang="zh-CN" dirty="0"/>
              <a:t>, </a:t>
            </a:r>
            <a:r>
              <a:rPr lang="zh-CN" altLang="en-US" dirty="0"/>
              <a:t>一种为“黑名单” </a:t>
            </a:r>
            <a:r>
              <a:rPr lang="en-US" altLang="zh-CN" dirty="0"/>
              <a:t>, </a:t>
            </a:r>
            <a:r>
              <a:rPr lang="zh-CN" altLang="en-US" dirty="0"/>
              <a:t>包括禁止访问的目标网站的 </a:t>
            </a:r>
            <a:r>
              <a:rPr lang="en-US" altLang="zh-CN" dirty="0"/>
              <a:t>URL;</a:t>
            </a:r>
            <a:r>
              <a:rPr lang="zh-CN" altLang="en-US" dirty="0"/>
              <a:t>另一个为 “白名单” </a:t>
            </a:r>
            <a:r>
              <a:rPr lang="en-US" altLang="zh-CN" dirty="0"/>
              <a:t>, </a:t>
            </a:r>
            <a:r>
              <a:rPr lang="zh-CN" altLang="en-US" dirty="0"/>
              <a:t>包括允许访问的目标网站的</a:t>
            </a:r>
            <a:r>
              <a:rPr lang="en-US" altLang="zh-CN" dirty="0"/>
              <a:t>URL</a:t>
            </a:r>
            <a:r>
              <a:rPr lang="zh-CN" altLang="en-US" dirty="0"/>
              <a:t>，</a:t>
            </a:r>
            <a:r>
              <a:rPr lang="en-US" altLang="zh-CN" dirty="0"/>
              <a:t>URL</a:t>
            </a:r>
            <a:r>
              <a:rPr lang="zh-CN" altLang="en-US" dirty="0"/>
              <a:t>地址列表一般由管理者或第三方根据一定的标准来收集和编制。由于互联网上的不良信息资源每天都在不断地增加和变化 </a:t>
            </a:r>
            <a:r>
              <a:rPr lang="en-US" altLang="zh-CN" dirty="0"/>
              <a:t>, </a:t>
            </a:r>
            <a:r>
              <a:rPr lang="zh-CN" altLang="en-US" dirty="0"/>
              <a:t>因此</a:t>
            </a:r>
            <a:r>
              <a:rPr lang="en-US" altLang="zh-CN" dirty="0"/>
              <a:t>URL</a:t>
            </a:r>
            <a:r>
              <a:rPr lang="zh-CN" altLang="en-US" dirty="0"/>
              <a:t>列表还需要不断地更新和丰富。</a:t>
            </a:r>
            <a:endParaRPr lang="en-US" altLang="zh-CN" dirty="0"/>
          </a:p>
          <a:p>
            <a:endParaRPr lang="zh-CN" altLang="en-US" dirty="0"/>
          </a:p>
          <a:p>
            <a:r>
              <a:rPr lang="zh-CN" altLang="en-US" dirty="0"/>
              <a:t>实施过滤时</a:t>
            </a:r>
            <a:r>
              <a:rPr lang="en-US" altLang="zh-CN" dirty="0"/>
              <a:t>, </a:t>
            </a:r>
            <a:r>
              <a:rPr lang="zh-CN" altLang="en-US" dirty="0"/>
              <a:t>首先将从用户请求 数据包中提取的 </a:t>
            </a:r>
            <a:r>
              <a:rPr lang="en-US" altLang="zh-CN" dirty="0"/>
              <a:t>URL</a:t>
            </a:r>
            <a:r>
              <a:rPr lang="zh-CN" altLang="en-US" dirty="0"/>
              <a:t>与 “白名单” 列表进行匹配</a:t>
            </a:r>
            <a:r>
              <a:rPr lang="en-US" altLang="zh-CN" dirty="0"/>
              <a:t>, </a:t>
            </a:r>
            <a:r>
              <a:rPr lang="zh-CN" altLang="en-US" dirty="0"/>
              <a:t>如果匹配成功</a:t>
            </a:r>
            <a:r>
              <a:rPr lang="en-US" altLang="zh-CN" dirty="0"/>
              <a:t>, </a:t>
            </a:r>
            <a:r>
              <a:rPr lang="zh-CN" altLang="en-US" dirty="0"/>
              <a:t>则说明用户的请求是合法的</a:t>
            </a:r>
            <a:r>
              <a:rPr lang="en-US" altLang="zh-CN" dirty="0"/>
              <a:t>, </a:t>
            </a:r>
            <a:r>
              <a:rPr lang="zh-CN" altLang="en-US" dirty="0"/>
              <a:t>用户可以浏览该网页</a:t>
            </a:r>
            <a:r>
              <a:rPr lang="en-US" altLang="zh-CN" dirty="0"/>
              <a:t>;</a:t>
            </a:r>
            <a:r>
              <a:rPr lang="zh-CN" altLang="en-US" dirty="0"/>
              <a:t>如果匹配不成功</a:t>
            </a:r>
            <a:r>
              <a:rPr lang="en-US" altLang="zh-CN" dirty="0"/>
              <a:t>, </a:t>
            </a:r>
            <a:r>
              <a:rPr lang="zh-CN" altLang="en-US" dirty="0"/>
              <a:t>则进行进一步的非法 </a:t>
            </a:r>
            <a:r>
              <a:rPr lang="en-US" altLang="zh-CN" dirty="0"/>
              <a:t>URL</a:t>
            </a:r>
            <a:r>
              <a:rPr lang="zh-CN" altLang="en-US" dirty="0"/>
              <a:t>匹配</a:t>
            </a:r>
            <a:r>
              <a:rPr lang="en-US" altLang="zh-CN" dirty="0"/>
              <a:t>, </a:t>
            </a:r>
            <a:r>
              <a:rPr lang="zh-CN" altLang="en-US" dirty="0"/>
              <a:t>把请求中的</a:t>
            </a:r>
            <a:r>
              <a:rPr lang="en-US" altLang="zh-CN" dirty="0"/>
              <a:t>URL</a:t>
            </a:r>
            <a:r>
              <a:rPr lang="zh-CN" altLang="en-US" dirty="0"/>
              <a:t>部分与 “黑名单 ” 列表进行匹配检测</a:t>
            </a:r>
            <a:r>
              <a:rPr lang="en-US" altLang="zh-CN" dirty="0"/>
              <a:t>, </a:t>
            </a:r>
            <a:r>
              <a:rPr lang="zh-CN" altLang="en-US" dirty="0"/>
              <a:t>如果匹配成功</a:t>
            </a:r>
            <a:r>
              <a:rPr lang="en-US" altLang="zh-CN" dirty="0"/>
              <a:t>, </a:t>
            </a:r>
            <a:r>
              <a:rPr lang="zh-CN" altLang="en-US" dirty="0"/>
              <a:t>说明用户所请求的信息不合法</a:t>
            </a:r>
            <a:r>
              <a:rPr lang="en-US" altLang="zh-CN" dirty="0"/>
              <a:t>, </a:t>
            </a:r>
            <a:r>
              <a:rPr lang="zh-CN" altLang="en-US" dirty="0"/>
              <a:t>这时</a:t>
            </a:r>
            <a:r>
              <a:rPr lang="en-US" altLang="zh-CN" dirty="0"/>
              <a:t>, </a:t>
            </a:r>
            <a:r>
              <a:rPr lang="zh-CN" altLang="en-US" dirty="0"/>
              <a:t>可返回给用户警告提示</a:t>
            </a:r>
            <a:r>
              <a:rPr lang="en-US" altLang="zh-CN" dirty="0"/>
              <a:t>, </a:t>
            </a:r>
            <a:r>
              <a:rPr lang="zh-CN" altLang="en-US" dirty="0"/>
              <a:t>禁止用户访问该网页。当匹配再次 失败时</a:t>
            </a:r>
            <a:r>
              <a:rPr lang="en-US" altLang="zh-CN" dirty="0"/>
              <a:t>, </a:t>
            </a:r>
            <a:r>
              <a:rPr lang="zh-CN" altLang="en-US" dirty="0"/>
              <a:t>说明用户请求的 </a:t>
            </a:r>
            <a:r>
              <a:rPr lang="en-US" altLang="zh-CN" dirty="0"/>
              <a:t>URL</a:t>
            </a:r>
            <a:r>
              <a:rPr lang="zh-CN" altLang="en-US" dirty="0"/>
              <a:t>在 </a:t>
            </a:r>
            <a:r>
              <a:rPr lang="en-US" altLang="zh-CN" dirty="0"/>
              <a:t>URL</a:t>
            </a:r>
            <a:r>
              <a:rPr lang="zh-CN" altLang="en-US" dirty="0"/>
              <a:t>数据库中无法找到 对应项</a:t>
            </a:r>
            <a:r>
              <a:rPr lang="en-US" altLang="zh-CN" dirty="0"/>
              <a:t>, </a:t>
            </a:r>
            <a:r>
              <a:rPr lang="zh-CN" altLang="en-US" dirty="0"/>
              <a:t>标记该</a:t>
            </a:r>
            <a:r>
              <a:rPr lang="en-US" altLang="zh-CN" dirty="0"/>
              <a:t>URL</a:t>
            </a:r>
            <a:r>
              <a:rPr lang="zh-CN" altLang="en-US" dirty="0"/>
              <a:t>为可疑</a:t>
            </a:r>
            <a:r>
              <a:rPr lang="en-US" altLang="zh-CN" dirty="0"/>
              <a:t>, </a:t>
            </a:r>
            <a:r>
              <a:rPr lang="zh-CN" altLang="en-US" dirty="0"/>
              <a:t>等待审核</a:t>
            </a:r>
            <a:r>
              <a:rPr lang="en-US" altLang="zh-CN" dirty="0"/>
              <a:t>, </a:t>
            </a:r>
            <a:r>
              <a:rPr lang="zh-CN" altLang="en-US" dirty="0"/>
              <a:t>但还是可以按合法 </a:t>
            </a:r>
            <a:r>
              <a:rPr lang="en-US" altLang="zh-CN" dirty="0"/>
              <a:t>URL</a:t>
            </a:r>
            <a:r>
              <a:rPr lang="zh-CN" altLang="en-US" dirty="0"/>
              <a:t>请求一样的方法来处理。 </a:t>
            </a:r>
          </a:p>
        </p:txBody>
      </p:sp>
      <p:sp>
        <p:nvSpPr>
          <p:cNvPr id="4" name="灯片编号占位符 3"/>
          <p:cNvSpPr>
            <a:spLocks noGrp="1"/>
          </p:cNvSpPr>
          <p:nvPr>
            <p:ph type="sldNum" sz="quarter" idx="10"/>
          </p:nvPr>
        </p:nvSpPr>
        <p:spPr/>
        <p:txBody>
          <a:bodyPr/>
          <a:lstStyle/>
          <a:p>
            <a:fld id="{84160AAF-3A1B-4FB9-850C-2F24564046AC}" type="slidenum">
              <a:rPr lang="zh-CN" altLang="en-US" smtClean="0"/>
              <a:t>9</a:t>
            </a:fld>
            <a:endParaRPr lang="zh-CN" altLang="en-US"/>
          </a:p>
        </p:txBody>
      </p:sp>
    </p:spTree>
    <p:extLst>
      <p:ext uri="{BB962C8B-B14F-4D97-AF65-F5344CB8AC3E}">
        <p14:creationId xmlns:p14="http://schemas.microsoft.com/office/powerpoint/2010/main" val="1402554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t>关键词匹配法</a:t>
            </a:r>
            <a:endParaRPr lang="zh-CN" altLang="en-US" b="1" dirty="0">
              <a:effectLst/>
            </a:endParaRPr>
          </a:p>
          <a:p>
            <a:r>
              <a:rPr lang="zh-CN" altLang="en-US" dirty="0"/>
              <a:t>实现简单</a:t>
            </a:r>
            <a:r>
              <a:rPr lang="en-US" altLang="zh-CN" dirty="0"/>
              <a:t>, </a:t>
            </a:r>
            <a:r>
              <a:rPr lang="zh-CN" altLang="en-US" dirty="0"/>
              <a:t>实时性强</a:t>
            </a:r>
            <a:r>
              <a:rPr lang="en-US" altLang="zh-CN" dirty="0"/>
              <a:t>, </a:t>
            </a:r>
            <a:r>
              <a:rPr lang="zh-CN" altLang="en-US" dirty="0"/>
              <a:t>但它只能根据关键词进行简单的机械匹配</a:t>
            </a:r>
            <a:r>
              <a:rPr lang="en-US" altLang="zh-CN" dirty="0"/>
              <a:t>, </a:t>
            </a:r>
            <a:r>
              <a:rPr lang="zh-CN" altLang="en-US" dirty="0"/>
              <a:t>系统难以理解文本的含义</a:t>
            </a:r>
            <a:r>
              <a:rPr lang="en-US" altLang="zh-CN" dirty="0"/>
              <a:t>, </a:t>
            </a:r>
            <a:r>
              <a:rPr lang="zh-CN" altLang="en-US" dirty="0"/>
              <a:t>因此对于相似文本很难区分。例如有关性文化、 性保健的内容与色情文本在关键词方面非常相似</a:t>
            </a:r>
            <a:r>
              <a:rPr lang="en-US" altLang="zh-CN" dirty="0"/>
              <a:t>, </a:t>
            </a:r>
            <a:r>
              <a:rPr lang="zh-CN" altLang="en-US" dirty="0"/>
              <a:t>给识别和过滤带来很大的误差。</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t>重复串特征提取</a:t>
            </a:r>
            <a:endParaRPr lang="en-US" altLang="zh-CN"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分类的依据从本质上讲师文本所讨论的主题，同一类文档一定是主题相关的。提取某一类文档的特征实际上是找出能准确描述其主题的一组文本串，由于这组文本串在该类文档中频繁出现，成为构成文本之间相似性的重要因素，故成为重复串。</a:t>
            </a:r>
            <a:endParaRPr lang="en-US" altLang="zh-CN" dirty="0"/>
          </a:p>
          <a:p>
            <a:r>
              <a:rPr lang="en-US" altLang="zh-CN" dirty="0"/>
              <a:t>(1)</a:t>
            </a:r>
            <a:r>
              <a:rPr lang="zh-CN" altLang="en-US" dirty="0"/>
              <a:t>用标点符号或其他字符将一个关键词分割开，例如：“法</a:t>
            </a:r>
            <a:r>
              <a:rPr lang="en-US" altLang="zh-CN" dirty="0"/>
              <a:t>··</a:t>
            </a:r>
            <a:r>
              <a:rPr lang="zh-CN" altLang="en-US" dirty="0"/>
              <a:t>轮</a:t>
            </a:r>
            <a:r>
              <a:rPr lang="en-US" altLang="zh-CN" dirty="0"/>
              <a:t>··</a:t>
            </a:r>
            <a:r>
              <a:rPr lang="zh-CN" altLang="en-US" dirty="0"/>
              <a:t>功”等；</a:t>
            </a:r>
          </a:p>
          <a:p>
            <a:r>
              <a:rPr lang="en-US" altLang="zh-CN" dirty="0"/>
              <a:t>(2)</a:t>
            </a:r>
            <a:r>
              <a:rPr lang="zh-CN" altLang="en-US" dirty="0"/>
              <a:t>在一个关键词中用拼音代替其中的某些汉字，如“大纪元”以“</a:t>
            </a:r>
            <a:r>
              <a:rPr lang="en-US" altLang="zh-CN" dirty="0"/>
              <a:t>D*a </a:t>
            </a:r>
            <a:r>
              <a:rPr lang="zh-CN" altLang="en-US" dirty="0"/>
              <a:t>纪</a:t>
            </a:r>
            <a:r>
              <a:rPr lang="en-US" altLang="zh-CN" dirty="0"/>
              <a:t>Y*u*a*n”</a:t>
            </a:r>
            <a:r>
              <a:rPr lang="zh-CN" altLang="en-US" dirty="0"/>
              <a:t>形式出现；</a:t>
            </a:r>
          </a:p>
          <a:p>
            <a:r>
              <a:rPr lang="en-US" altLang="zh-CN" dirty="0"/>
              <a:t>(3)</a:t>
            </a:r>
            <a:r>
              <a:rPr lang="zh-CN" altLang="en-US" dirty="0"/>
              <a:t>有意省略关键短语中的个别字词，用众所周知的事件暗示其 代表意，如“ 访问美国”，即用空格暗指国家领导人。</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10</a:t>
            </a:fld>
            <a:endParaRPr lang="zh-CN" altLang="en-US"/>
          </a:p>
        </p:txBody>
      </p:sp>
    </p:spTree>
    <p:extLst>
      <p:ext uri="{BB962C8B-B14F-4D97-AF65-F5344CB8AC3E}">
        <p14:creationId xmlns:p14="http://schemas.microsoft.com/office/powerpoint/2010/main" val="1032281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11</a:t>
            </a:fld>
            <a:endParaRPr lang="zh-CN" altLang="en-US"/>
          </a:p>
        </p:txBody>
      </p:sp>
    </p:spTree>
    <p:extLst>
      <p:ext uri="{BB962C8B-B14F-4D97-AF65-F5344CB8AC3E}">
        <p14:creationId xmlns:p14="http://schemas.microsoft.com/office/powerpoint/2010/main" val="119552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主要方式是通过外部知识来对训练样本进行语义扩展，然后结合数量较多的未标注样本选取预测置信度高的子集作为新样本加入训练集进行模型训练。</a:t>
            </a:r>
          </a:p>
          <a:p>
            <a:endParaRPr lang="zh-CN" altLang="en-US" dirty="0"/>
          </a:p>
        </p:txBody>
      </p:sp>
      <p:sp>
        <p:nvSpPr>
          <p:cNvPr id="4" name="灯片编号占位符 3"/>
          <p:cNvSpPr>
            <a:spLocks noGrp="1"/>
          </p:cNvSpPr>
          <p:nvPr>
            <p:ph type="sldNum" sz="quarter" idx="5"/>
          </p:nvPr>
        </p:nvSpPr>
        <p:spPr/>
        <p:txBody>
          <a:bodyPr/>
          <a:lstStyle/>
          <a:p>
            <a:fld id="{84160AAF-3A1B-4FB9-850C-2F24564046AC}" type="slidenum">
              <a:rPr lang="zh-CN" altLang="en-US" smtClean="0"/>
              <a:t>13</a:t>
            </a:fld>
            <a:endParaRPr lang="zh-CN" altLang="en-US"/>
          </a:p>
        </p:txBody>
      </p:sp>
    </p:spTree>
    <p:extLst>
      <p:ext uri="{BB962C8B-B14F-4D97-AF65-F5344CB8AC3E}">
        <p14:creationId xmlns:p14="http://schemas.microsoft.com/office/powerpoint/2010/main" val="2157856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从图上我们可以看出</a:t>
            </a:r>
            <a:r>
              <a:rPr lang="en-US" altLang="zh-CN" dirty="0" err="1"/>
              <a:t>FastText</a:t>
            </a:r>
            <a:r>
              <a:rPr lang="zh-CN" altLang="en-US" dirty="0"/>
              <a:t>的结构一共有三层，输入层、隐含层和输出层。</a:t>
            </a:r>
            <a:endParaRPr lang="en-US" altLang="zh-CN" dirty="0"/>
          </a:p>
          <a:p>
            <a:r>
              <a:rPr lang="zh-CN" altLang="en-US" dirty="0"/>
              <a:t>输入层输入多个经向量表示的单词，隐含层对多个词向量进行叠加平均处理，输出层最终给出一个特定的目标。</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16</a:t>
            </a:fld>
            <a:endParaRPr lang="zh-CN" altLang="en-US"/>
          </a:p>
        </p:txBody>
      </p:sp>
    </p:spTree>
    <p:extLst>
      <p:ext uri="{BB962C8B-B14F-4D97-AF65-F5344CB8AC3E}">
        <p14:creationId xmlns:p14="http://schemas.microsoft.com/office/powerpoint/2010/main" val="2188378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首先我们从输入层面分析，</a:t>
            </a:r>
            <a:r>
              <a:rPr lang="en-US" altLang="zh-CN" dirty="0" err="1"/>
              <a:t>FastText</a:t>
            </a:r>
            <a:r>
              <a:rPr lang="zh-CN" altLang="en-US" dirty="0"/>
              <a:t>采用的文本特征提取方法是</a:t>
            </a:r>
            <a:r>
              <a:rPr lang="en-US" altLang="zh-CN" dirty="0"/>
              <a:t>N-gram</a:t>
            </a:r>
            <a:endParaRPr lang="zh-CN" altLang="en-US" dirty="0"/>
          </a:p>
        </p:txBody>
      </p:sp>
      <p:sp>
        <p:nvSpPr>
          <p:cNvPr id="4" name="灯片编号占位符 3"/>
          <p:cNvSpPr>
            <a:spLocks noGrp="1"/>
          </p:cNvSpPr>
          <p:nvPr>
            <p:ph type="sldNum" sz="quarter" idx="10"/>
          </p:nvPr>
        </p:nvSpPr>
        <p:spPr/>
        <p:txBody>
          <a:bodyPr/>
          <a:lstStyle/>
          <a:p>
            <a:fld id="{84160AAF-3A1B-4FB9-850C-2F24564046AC}" type="slidenum">
              <a:rPr lang="zh-CN" altLang="en-US" smtClean="0"/>
              <a:t>17</a:t>
            </a:fld>
            <a:endParaRPr lang="zh-CN" altLang="en-US"/>
          </a:p>
        </p:txBody>
      </p:sp>
    </p:spTree>
    <p:extLst>
      <p:ext uri="{BB962C8B-B14F-4D97-AF65-F5344CB8AC3E}">
        <p14:creationId xmlns:p14="http://schemas.microsoft.com/office/powerpoint/2010/main" val="3013145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word2vec</a:t>
            </a:r>
            <a:r>
              <a:rPr lang="zh-CN" altLang="en-US" dirty="0"/>
              <a:t>把每个单词当成原子的，为每个单词生成一个向量。这忽略了单词内部的形态特征。</a:t>
            </a:r>
          </a:p>
        </p:txBody>
      </p:sp>
      <p:sp>
        <p:nvSpPr>
          <p:cNvPr id="4" name="灯片编号占位符 3"/>
          <p:cNvSpPr>
            <a:spLocks noGrp="1"/>
          </p:cNvSpPr>
          <p:nvPr>
            <p:ph type="sldNum" sz="quarter" idx="5"/>
          </p:nvPr>
        </p:nvSpPr>
        <p:spPr/>
        <p:txBody>
          <a:bodyPr/>
          <a:lstStyle/>
          <a:p>
            <a:fld id="{84160AAF-3A1B-4FB9-850C-2F24564046AC}" type="slidenum">
              <a:rPr lang="zh-CN" altLang="en-US" smtClean="0"/>
              <a:t>18</a:t>
            </a:fld>
            <a:endParaRPr lang="zh-CN" altLang="en-US"/>
          </a:p>
        </p:txBody>
      </p:sp>
    </p:spTree>
    <p:extLst>
      <p:ext uri="{BB962C8B-B14F-4D97-AF65-F5344CB8AC3E}">
        <p14:creationId xmlns:p14="http://schemas.microsoft.com/office/powerpoint/2010/main" val="1498826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4160AAF-3A1B-4FB9-850C-2F24564046AC}" type="slidenum">
              <a:rPr lang="zh-CN" altLang="en-US" smtClean="0"/>
              <a:t>19</a:t>
            </a:fld>
            <a:endParaRPr lang="zh-CN" altLang="en-US"/>
          </a:p>
        </p:txBody>
      </p:sp>
    </p:spTree>
    <p:extLst>
      <p:ext uri="{BB962C8B-B14F-4D97-AF65-F5344CB8AC3E}">
        <p14:creationId xmlns:p14="http://schemas.microsoft.com/office/powerpoint/2010/main" val="2061994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Ref idx="1001">
        <a:schemeClr val="bg1"/>
      </p:bgRef>
    </p:bg>
    <p:spTree>
      <p:nvGrpSpPr>
        <p:cNvPr id="1" name=""/>
        <p:cNvGrpSpPr/>
        <p:nvPr/>
      </p:nvGrpSpPr>
      <p:grpSpPr>
        <a:xfrm>
          <a:off x="0" y="0"/>
          <a:ext cx="0" cy="0"/>
          <a:chOff x="0" y="0"/>
          <a:chExt cx="0" cy="0"/>
        </a:xfrm>
      </p:grpSpPr>
      <p:sp>
        <p:nvSpPr>
          <p:cNvPr id="53" name="图片占位符 52"/>
          <p:cNvSpPr>
            <a:spLocks noGrp="1"/>
          </p:cNvSpPr>
          <p:nvPr>
            <p:ph type="pic" sz="quarter" idx="14"/>
          </p:nvPr>
        </p:nvSpPr>
        <p:spPr>
          <a:xfrm>
            <a:off x="5776277" y="-1588"/>
            <a:ext cx="6451374" cy="6858000"/>
          </a:xfrm>
          <a:custGeom>
            <a:avLst/>
            <a:gdLst>
              <a:gd name="connsiteX0" fmla="*/ 5405163 w 6451374"/>
              <a:gd name="connsiteY0" fmla="*/ 0 h 6858000"/>
              <a:gd name="connsiteX1" fmla="*/ 6451374 w 6451374"/>
              <a:gd name="connsiteY1" fmla="*/ 0 h 6858000"/>
              <a:gd name="connsiteX2" fmla="*/ 6423392 w 6451374"/>
              <a:gd name="connsiteY2" fmla="*/ 34925 h 6858000"/>
              <a:gd name="connsiteX3" fmla="*/ 6423392 w 6451374"/>
              <a:gd name="connsiteY3" fmla="*/ 6858000 h 6858000"/>
              <a:gd name="connsiteX4" fmla="*/ 1052429 w 6451374"/>
              <a:gd name="connsiteY4" fmla="*/ 6848475 h 6858000"/>
              <a:gd name="connsiteX5" fmla="*/ 1047766 w 6451374"/>
              <a:gd name="connsiteY5" fmla="*/ 6858000 h 6858000"/>
              <a:gd name="connsiteX6" fmla="*/ 0 w 645137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374" h="6858000">
                <a:moveTo>
                  <a:pt x="5405163" y="0"/>
                </a:moveTo>
                <a:lnTo>
                  <a:pt x="6451374" y="0"/>
                </a:lnTo>
                <a:lnTo>
                  <a:pt x="6423392" y="34925"/>
                </a:lnTo>
                <a:lnTo>
                  <a:pt x="6423392" y="6858000"/>
                </a:lnTo>
                <a:lnTo>
                  <a:pt x="1052429" y="6848475"/>
                </a:lnTo>
                <a:lnTo>
                  <a:pt x="1047766" y="6858000"/>
                </a:lnTo>
                <a:lnTo>
                  <a:pt x="0" y="6858000"/>
                </a:lnTo>
                <a:close/>
              </a:path>
            </a:pathLst>
          </a:custGeom>
        </p:spPr>
        <p:txBody>
          <a:bodyPr wrap="square">
            <a:noAutofit/>
          </a:bodyPr>
          <a:lstStyle/>
          <a:p>
            <a:endParaRPr lang="zh-CN" altLang="en-US"/>
          </a:p>
        </p:txBody>
      </p:sp>
      <p:sp>
        <p:nvSpPr>
          <p:cNvPr id="45" name="文本占位符 44"/>
          <p:cNvSpPr>
            <a:spLocks noGrp="1"/>
          </p:cNvSpPr>
          <p:nvPr>
            <p:ph type="body" sz="quarter" idx="13"/>
          </p:nvPr>
        </p:nvSpPr>
        <p:spPr>
          <a:xfrm>
            <a:off x="5751502" y="-1588"/>
            <a:ext cx="6467431" cy="6859588"/>
          </a:xfrm>
          <a:custGeom>
            <a:avLst/>
            <a:gdLst>
              <a:gd name="connsiteX0" fmla="*/ 5418885 w 6467431"/>
              <a:gd name="connsiteY0" fmla="*/ 0 h 6859588"/>
              <a:gd name="connsiteX1" fmla="*/ 6467431 w 6467431"/>
              <a:gd name="connsiteY1" fmla="*/ 0 h 6859588"/>
              <a:gd name="connsiteX2" fmla="*/ 1050643 w 6467431"/>
              <a:gd name="connsiteY2" fmla="*/ 6859588 h 6859588"/>
              <a:gd name="connsiteX3" fmla="*/ 0 w 6467431"/>
              <a:gd name="connsiteY3" fmla="*/ 6859588 h 6859588"/>
            </a:gdLst>
            <a:ahLst/>
            <a:cxnLst>
              <a:cxn ang="0">
                <a:pos x="connsiteX0" y="connsiteY0"/>
              </a:cxn>
              <a:cxn ang="0">
                <a:pos x="connsiteX1" y="connsiteY1"/>
              </a:cxn>
              <a:cxn ang="0">
                <a:pos x="connsiteX2" y="connsiteY2"/>
              </a:cxn>
              <a:cxn ang="0">
                <a:pos x="connsiteX3" y="connsiteY3"/>
              </a:cxn>
            </a:cxnLst>
            <a:rect l="l" t="t" r="r" b="b"/>
            <a:pathLst>
              <a:path w="6467431" h="6859588">
                <a:moveTo>
                  <a:pt x="5418885" y="0"/>
                </a:moveTo>
                <a:lnTo>
                  <a:pt x="6467431" y="0"/>
                </a:lnTo>
                <a:lnTo>
                  <a:pt x="1050643" y="6859588"/>
                </a:lnTo>
                <a:lnTo>
                  <a:pt x="0" y="6859588"/>
                </a:lnTo>
                <a:close/>
              </a:path>
            </a:pathLst>
          </a:custGeom>
          <a:solidFill>
            <a:schemeClr val="accent2">
              <a:lumMod val="20000"/>
              <a:lumOff val="80000"/>
              <a:alpha val="36000"/>
            </a:schemeClr>
          </a:solidFill>
        </p:spPr>
        <p:txBody>
          <a:bodyPr wrap="square">
            <a:noAutofit/>
          </a:bodyPr>
          <a:lstStyle>
            <a:lvl1pPr>
              <a:defRPr>
                <a:solidFill>
                  <a:schemeClr val="tx1">
                    <a:alpha val="0"/>
                  </a:schemeClr>
                </a:solidFill>
              </a:defRPr>
            </a:lvl1pPr>
          </a:lstStyle>
          <a:p>
            <a:pPr lvl="0"/>
            <a:endParaRPr lang="zh-CN" altLang="en-US" dirty="0"/>
          </a:p>
        </p:txBody>
      </p:sp>
      <p:sp>
        <p:nvSpPr>
          <p:cNvPr id="25" name="Freeform 19"/>
          <p:cNvSpPr>
            <a:spLocks/>
          </p:cNvSpPr>
          <p:nvPr userDrawn="1"/>
        </p:nvSpPr>
        <p:spPr bwMode="auto">
          <a:xfrm>
            <a:off x="4705383" y="-1588"/>
            <a:ext cx="6467431" cy="6859588"/>
          </a:xfrm>
          <a:custGeom>
            <a:avLst/>
            <a:gdLst>
              <a:gd name="T0" fmla="*/ 2584 w 3084"/>
              <a:gd name="T1" fmla="*/ 0 h 3271"/>
              <a:gd name="T2" fmla="*/ 0 w 3084"/>
              <a:gd name="T3" fmla="*/ 3271 h 3271"/>
              <a:gd name="T4" fmla="*/ 501 w 3084"/>
              <a:gd name="T5" fmla="*/ 3271 h 3271"/>
              <a:gd name="T6" fmla="*/ 3084 w 3084"/>
              <a:gd name="T7" fmla="*/ 0 h 3271"/>
              <a:gd name="T8" fmla="*/ 2584 w 3084"/>
              <a:gd name="T9" fmla="*/ 0 h 3271"/>
            </a:gdLst>
            <a:ahLst/>
            <a:cxnLst>
              <a:cxn ang="0">
                <a:pos x="T0" y="T1"/>
              </a:cxn>
              <a:cxn ang="0">
                <a:pos x="T2" y="T3"/>
              </a:cxn>
              <a:cxn ang="0">
                <a:pos x="T4" y="T5"/>
              </a:cxn>
              <a:cxn ang="0">
                <a:pos x="T6" y="T7"/>
              </a:cxn>
              <a:cxn ang="0">
                <a:pos x="T8" y="T9"/>
              </a:cxn>
            </a:cxnLst>
            <a:rect l="0" t="0" r="r" b="b"/>
            <a:pathLst>
              <a:path w="3084" h="3271">
                <a:moveTo>
                  <a:pt x="2584" y="0"/>
                </a:moveTo>
                <a:lnTo>
                  <a:pt x="0" y="3271"/>
                </a:lnTo>
                <a:lnTo>
                  <a:pt x="501" y="3271"/>
                </a:lnTo>
                <a:lnTo>
                  <a:pt x="3084" y="0"/>
                </a:lnTo>
                <a:lnTo>
                  <a:pt x="2584" y="0"/>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userDrawn="1"/>
        </p:nvSpPr>
        <p:spPr bwMode="auto">
          <a:xfrm>
            <a:off x="3048680" y="3431352"/>
            <a:ext cx="2711540" cy="3426648"/>
          </a:xfrm>
          <a:custGeom>
            <a:avLst/>
            <a:gdLst>
              <a:gd name="T0" fmla="*/ 1293 w 1293"/>
              <a:gd name="T1" fmla="*/ 1634 h 1634"/>
              <a:gd name="T2" fmla="*/ 0 w 1293"/>
              <a:gd name="T3" fmla="*/ 1634 h 1634"/>
              <a:gd name="T4" fmla="*/ 1293 w 1293"/>
              <a:gd name="T5" fmla="*/ 0 h 1634"/>
              <a:gd name="T6" fmla="*/ 1293 w 1293"/>
              <a:gd name="T7" fmla="*/ 1634 h 1634"/>
            </a:gdLst>
            <a:ahLst/>
            <a:cxnLst>
              <a:cxn ang="0">
                <a:pos x="T0" y="T1"/>
              </a:cxn>
              <a:cxn ang="0">
                <a:pos x="T2" y="T3"/>
              </a:cxn>
              <a:cxn ang="0">
                <a:pos x="T4" y="T5"/>
              </a:cxn>
              <a:cxn ang="0">
                <a:pos x="T6" y="T7"/>
              </a:cxn>
            </a:cxnLst>
            <a:rect l="0" t="0" r="r" b="b"/>
            <a:pathLst>
              <a:path w="1293" h="1634">
                <a:moveTo>
                  <a:pt x="1293" y="1634"/>
                </a:moveTo>
                <a:lnTo>
                  <a:pt x="0" y="1634"/>
                </a:lnTo>
                <a:lnTo>
                  <a:pt x="1293" y="0"/>
                </a:lnTo>
                <a:lnTo>
                  <a:pt x="1293" y="1634"/>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userDrawn="1"/>
        </p:nvSpPr>
        <p:spPr bwMode="auto">
          <a:xfrm>
            <a:off x="5760220" y="3431352"/>
            <a:ext cx="2707346" cy="3426648"/>
          </a:xfrm>
          <a:custGeom>
            <a:avLst/>
            <a:gdLst>
              <a:gd name="T0" fmla="*/ 0 w 1291"/>
              <a:gd name="T1" fmla="*/ 0 h 1634"/>
              <a:gd name="T2" fmla="*/ 1291 w 1291"/>
              <a:gd name="T3" fmla="*/ 0 h 1634"/>
              <a:gd name="T4" fmla="*/ 0 w 1291"/>
              <a:gd name="T5" fmla="*/ 1634 h 1634"/>
              <a:gd name="T6" fmla="*/ 0 w 1291"/>
              <a:gd name="T7" fmla="*/ 0 h 1634"/>
            </a:gdLst>
            <a:ahLst/>
            <a:cxnLst>
              <a:cxn ang="0">
                <a:pos x="T0" y="T1"/>
              </a:cxn>
              <a:cxn ang="0">
                <a:pos x="T2" y="T3"/>
              </a:cxn>
              <a:cxn ang="0">
                <a:pos x="T4" y="T5"/>
              </a:cxn>
              <a:cxn ang="0">
                <a:pos x="T6" y="T7"/>
              </a:cxn>
            </a:cxnLst>
            <a:rect l="0" t="0" r="r" b="b"/>
            <a:pathLst>
              <a:path w="1291" h="1634">
                <a:moveTo>
                  <a:pt x="0" y="0"/>
                </a:moveTo>
                <a:lnTo>
                  <a:pt x="1291" y="0"/>
                </a:lnTo>
                <a:lnTo>
                  <a:pt x="0" y="1634"/>
                </a:lnTo>
                <a:lnTo>
                  <a:pt x="0" y="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801" name="副标题 2"/>
          <p:cNvSpPr>
            <a:spLocks noGrp="1"/>
          </p:cNvSpPr>
          <p:nvPr userDrawn="1">
            <p:ph type="subTitle" idx="1" hasCustomPrompt="1"/>
          </p:nvPr>
        </p:nvSpPr>
        <p:spPr>
          <a:xfrm>
            <a:off x="890589" y="3100856"/>
            <a:ext cx="5586411" cy="558799"/>
          </a:xfrm>
        </p:spPr>
        <p:txBody>
          <a:bodyPr anchor="ctr">
            <a:normAutofit/>
          </a:bodyPr>
          <a:lstStyle>
            <a:lvl1pPr marL="0" indent="0" algn="l">
              <a:buNone/>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ltLang="zh-CN" dirty="0"/>
              <a:t>Click to edit Master title style</a:t>
            </a:r>
            <a:endParaRPr lang="zh-CN" altLang="en-US" dirty="0"/>
          </a:p>
        </p:txBody>
      </p:sp>
      <p:sp>
        <p:nvSpPr>
          <p:cNvPr id="9802" name="标题 1"/>
          <p:cNvSpPr>
            <a:spLocks noGrp="1"/>
          </p:cNvSpPr>
          <p:nvPr userDrawn="1">
            <p:ph type="ctrTitle" hasCustomPrompt="1"/>
          </p:nvPr>
        </p:nvSpPr>
        <p:spPr>
          <a:xfrm>
            <a:off x="890589" y="2162175"/>
            <a:ext cx="5586411" cy="850123"/>
          </a:xfrm>
        </p:spPr>
        <p:txBody>
          <a:bodyPr anchor="ctr">
            <a:normAutofit/>
          </a:bodyPr>
          <a:lstStyle>
            <a:lvl1pPr algn="l">
              <a:defRPr sz="3600">
                <a:solidFill>
                  <a:schemeClr val="tx1"/>
                </a:solidFill>
              </a:defRPr>
            </a:lvl1pPr>
          </a:lstStyle>
          <a:p>
            <a:r>
              <a:rPr lang="en-US" altLang="zh-CN" dirty="0"/>
              <a:t>Click to edit Master title style</a:t>
            </a:r>
            <a:endParaRPr lang="zh-CN" altLang="en-US" dirty="0"/>
          </a:p>
        </p:txBody>
      </p:sp>
      <p:sp>
        <p:nvSpPr>
          <p:cNvPr id="10" name="Freeform 10"/>
          <p:cNvSpPr>
            <a:spLocks/>
          </p:cNvSpPr>
          <p:nvPr userDrawn="1"/>
        </p:nvSpPr>
        <p:spPr bwMode="auto">
          <a:xfrm>
            <a:off x="-1588" y="-1588"/>
            <a:ext cx="1801813" cy="2263775"/>
          </a:xfrm>
          <a:custGeom>
            <a:avLst/>
            <a:gdLst>
              <a:gd name="T0" fmla="*/ 0 w 1135"/>
              <a:gd name="T1" fmla="*/ 0 h 1426"/>
              <a:gd name="T2" fmla="*/ 1135 w 1135"/>
              <a:gd name="T3" fmla="*/ 0 h 1426"/>
              <a:gd name="T4" fmla="*/ 0 w 1135"/>
              <a:gd name="T5" fmla="*/ 1426 h 1426"/>
              <a:gd name="T6" fmla="*/ 0 w 1135"/>
              <a:gd name="T7" fmla="*/ 0 h 1426"/>
            </a:gdLst>
            <a:ahLst/>
            <a:cxnLst>
              <a:cxn ang="0">
                <a:pos x="T0" y="T1"/>
              </a:cxn>
              <a:cxn ang="0">
                <a:pos x="T2" y="T3"/>
              </a:cxn>
              <a:cxn ang="0">
                <a:pos x="T4" y="T5"/>
              </a:cxn>
              <a:cxn ang="0">
                <a:pos x="T6" y="T7"/>
              </a:cxn>
            </a:cxnLst>
            <a:rect l="0" t="0" r="r" b="b"/>
            <a:pathLst>
              <a:path w="1135" h="1426">
                <a:moveTo>
                  <a:pt x="0" y="0"/>
                </a:moveTo>
                <a:lnTo>
                  <a:pt x="1135" y="0"/>
                </a:lnTo>
                <a:lnTo>
                  <a:pt x="0" y="1426"/>
                </a:lnTo>
                <a:lnTo>
                  <a:pt x="0" y="0"/>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1"/>
          <p:cNvSpPr>
            <a:spLocks/>
          </p:cNvSpPr>
          <p:nvPr userDrawn="1"/>
        </p:nvSpPr>
        <p:spPr bwMode="auto">
          <a:xfrm>
            <a:off x="890588" y="-1588"/>
            <a:ext cx="909638" cy="1141413"/>
          </a:xfrm>
          <a:custGeom>
            <a:avLst/>
            <a:gdLst>
              <a:gd name="T0" fmla="*/ 573 w 573"/>
              <a:gd name="T1" fmla="*/ 719 h 719"/>
              <a:gd name="T2" fmla="*/ 0 w 573"/>
              <a:gd name="T3" fmla="*/ 719 h 719"/>
              <a:gd name="T4" fmla="*/ 573 w 573"/>
              <a:gd name="T5" fmla="*/ 0 h 719"/>
              <a:gd name="T6" fmla="*/ 573 w 573"/>
              <a:gd name="T7" fmla="*/ 719 h 719"/>
            </a:gdLst>
            <a:ahLst/>
            <a:cxnLst>
              <a:cxn ang="0">
                <a:pos x="T0" y="T1"/>
              </a:cxn>
              <a:cxn ang="0">
                <a:pos x="T2" y="T3"/>
              </a:cxn>
              <a:cxn ang="0">
                <a:pos x="T4" y="T5"/>
              </a:cxn>
              <a:cxn ang="0">
                <a:pos x="T6" y="T7"/>
              </a:cxn>
            </a:cxnLst>
            <a:rect l="0" t="0" r="r" b="b"/>
            <a:pathLst>
              <a:path w="573" h="719">
                <a:moveTo>
                  <a:pt x="573" y="719"/>
                </a:moveTo>
                <a:lnTo>
                  <a:pt x="0" y="719"/>
                </a:lnTo>
                <a:lnTo>
                  <a:pt x="573" y="0"/>
                </a:lnTo>
                <a:lnTo>
                  <a:pt x="573" y="719"/>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userDrawn="1"/>
        </p:nvSpPr>
        <p:spPr bwMode="auto">
          <a:xfrm>
            <a:off x="1800225" y="-1588"/>
            <a:ext cx="906463" cy="1141413"/>
          </a:xfrm>
          <a:custGeom>
            <a:avLst/>
            <a:gdLst>
              <a:gd name="T0" fmla="*/ 0 w 571"/>
              <a:gd name="T1" fmla="*/ 0 h 719"/>
              <a:gd name="T2" fmla="*/ 571 w 571"/>
              <a:gd name="T3" fmla="*/ 0 h 719"/>
              <a:gd name="T4" fmla="*/ 0 w 571"/>
              <a:gd name="T5" fmla="*/ 719 h 719"/>
              <a:gd name="T6" fmla="*/ 0 w 571"/>
              <a:gd name="T7" fmla="*/ 0 h 719"/>
            </a:gdLst>
            <a:ahLst/>
            <a:cxnLst>
              <a:cxn ang="0">
                <a:pos x="T0" y="T1"/>
              </a:cxn>
              <a:cxn ang="0">
                <a:pos x="T2" y="T3"/>
              </a:cxn>
              <a:cxn ang="0">
                <a:pos x="T4" y="T5"/>
              </a:cxn>
              <a:cxn ang="0">
                <a:pos x="T6" y="T7"/>
              </a:cxn>
            </a:cxnLst>
            <a:rect l="0" t="0" r="r" b="b"/>
            <a:pathLst>
              <a:path w="571" h="719">
                <a:moveTo>
                  <a:pt x="0" y="0"/>
                </a:moveTo>
                <a:lnTo>
                  <a:pt x="571" y="0"/>
                </a:lnTo>
                <a:lnTo>
                  <a:pt x="0" y="719"/>
                </a:lnTo>
                <a:lnTo>
                  <a:pt x="0" y="0"/>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transition spd="slow">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2221894" y="3197544"/>
            <a:ext cx="6968045" cy="428625"/>
          </a:xfrm>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3" name="文本占位符 2"/>
          <p:cNvSpPr>
            <a:spLocks noGrp="1"/>
          </p:cNvSpPr>
          <p:nvPr>
            <p:ph type="body" idx="1" hasCustomPrompt="1"/>
          </p:nvPr>
        </p:nvSpPr>
        <p:spPr>
          <a:xfrm>
            <a:off x="2221894" y="3802381"/>
            <a:ext cx="6968045" cy="1095375"/>
          </a:xfrm>
        </p:spPr>
        <p:txBody>
          <a:bodyPr anchor="t">
            <a:normAutofit/>
          </a:bodyPr>
          <a:lstStyle>
            <a:lvl1pPr marL="0" indent="0">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2" name="直接连接符 31"/>
          <p:cNvCxnSpPr/>
          <p:nvPr/>
        </p:nvCxnSpPr>
        <p:spPr>
          <a:xfrm>
            <a:off x="2221894" y="3021331"/>
            <a:ext cx="696804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userDrawn="1"/>
        </p:nvGrpSpPr>
        <p:grpSpPr>
          <a:xfrm>
            <a:off x="-1589" y="-1588"/>
            <a:ext cx="4826265" cy="4034145"/>
            <a:chOff x="-1588" y="-1588"/>
            <a:chExt cx="2708276" cy="2263775"/>
          </a:xfrm>
        </p:grpSpPr>
        <p:sp>
          <p:nvSpPr>
            <p:cNvPr id="10" name="Freeform 10"/>
            <p:cNvSpPr>
              <a:spLocks/>
            </p:cNvSpPr>
            <p:nvPr userDrawn="1"/>
          </p:nvSpPr>
          <p:spPr bwMode="auto">
            <a:xfrm>
              <a:off x="-1588" y="-1588"/>
              <a:ext cx="1801813" cy="2263775"/>
            </a:xfrm>
            <a:custGeom>
              <a:avLst/>
              <a:gdLst>
                <a:gd name="T0" fmla="*/ 0 w 1135"/>
                <a:gd name="T1" fmla="*/ 0 h 1426"/>
                <a:gd name="T2" fmla="*/ 1135 w 1135"/>
                <a:gd name="T3" fmla="*/ 0 h 1426"/>
                <a:gd name="T4" fmla="*/ 0 w 1135"/>
                <a:gd name="T5" fmla="*/ 1426 h 1426"/>
                <a:gd name="T6" fmla="*/ 0 w 1135"/>
                <a:gd name="T7" fmla="*/ 0 h 1426"/>
              </a:gdLst>
              <a:ahLst/>
              <a:cxnLst>
                <a:cxn ang="0">
                  <a:pos x="T0" y="T1"/>
                </a:cxn>
                <a:cxn ang="0">
                  <a:pos x="T2" y="T3"/>
                </a:cxn>
                <a:cxn ang="0">
                  <a:pos x="T4" y="T5"/>
                </a:cxn>
                <a:cxn ang="0">
                  <a:pos x="T6" y="T7"/>
                </a:cxn>
              </a:cxnLst>
              <a:rect l="0" t="0" r="r" b="b"/>
              <a:pathLst>
                <a:path w="1135" h="1426">
                  <a:moveTo>
                    <a:pt x="0" y="0"/>
                  </a:moveTo>
                  <a:lnTo>
                    <a:pt x="1135" y="0"/>
                  </a:lnTo>
                  <a:lnTo>
                    <a:pt x="0" y="142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p:cNvSpPr>
              <a:spLocks/>
            </p:cNvSpPr>
            <p:nvPr userDrawn="1"/>
          </p:nvSpPr>
          <p:spPr bwMode="auto">
            <a:xfrm>
              <a:off x="890588" y="-1588"/>
              <a:ext cx="909638" cy="1141413"/>
            </a:xfrm>
            <a:custGeom>
              <a:avLst/>
              <a:gdLst>
                <a:gd name="T0" fmla="*/ 573 w 573"/>
                <a:gd name="T1" fmla="*/ 719 h 719"/>
                <a:gd name="T2" fmla="*/ 0 w 573"/>
                <a:gd name="T3" fmla="*/ 719 h 719"/>
                <a:gd name="T4" fmla="*/ 573 w 573"/>
                <a:gd name="T5" fmla="*/ 0 h 719"/>
                <a:gd name="T6" fmla="*/ 573 w 573"/>
                <a:gd name="T7" fmla="*/ 719 h 719"/>
              </a:gdLst>
              <a:ahLst/>
              <a:cxnLst>
                <a:cxn ang="0">
                  <a:pos x="T0" y="T1"/>
                </a:cxn>
                <a:cxn ang="0">
                  <a:pos x="T2" y="T3"/>
                </a:cxn>
                <a:cxn ang="0">
                  <a:pos x="T4" y="T5"/>
                </a:cxn>
                <a:cxn ang="0">
                  <a:pos x="T6" y="T7"/>
                </a:cxn>
              </a:cxnLst>
              <a:rect l="0" t="0" r="r" b="b"/>
              <a:pathLst>
                <a:path w="573" h="719">
                  <a:moveTo>
                    <a:pt x="573" y="719"/>
                  </a:moveTo>
                  <a:lnTo>
                    <a:pt x="0" y="719"/>
                  </a:lnTo>
                  <a:lnTo>
                    <a:pt x="573" y="0"/>
                  </a:lnTo>
                  <a:lnTo>
                    <a:pt x="573" y="71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userDrawn="1"/>
          </p:nvSpPr>
          <p:spPr bwMode="auto">
            <a:xfrm>
              <a:off x="1800225" y="-1588"/>
              <a:ext cx="906463" cy="1141413"/>
            </a:xfrm>
            <a:custGeom>
              <a:avLst/>
              <a:gdLst>
                <a:gd name="T0" fmla="*/ 0 w 571"/>
                <a:gd name="T1" fmla="*/ 0 h 719"/>
                <a:gd name="T2" fmla="*/ 571 w 571"/>
                <a:gd name="T3" fmla="*/ 0 h 719"/>
                <a:gd name="T4" fmla="*/ 0 w 571"/>
                <a:gd name="T5" fmla="*/ 719 h 719"/>
                <a:gd name="T6" fmla="*/ 0 w 571"/>
                <a:gd name="T7" fmla="*/ 0 h 719"/>
              </a:gdLst>
              <a:ahLst/>
              <a:cxnLst>
                <a:cxn ang="0">
                  <a:pos x="T0" y="T1"/>
                </a:cxn>
                <a:cxn ang="0">
                  <a:pos x="T2" y="T3"/>
                </a:cxn>
                <a:cxn ang="0">
                  <a:pos x="T4" y="T5"/>
                </a:cxn>
                <a:cxn ang="0">
                  <a:pos x="T6" y="T7"/>
                </a:cxn>
              </a:cxnLst>
              <a:rect l="0" t="0" r="r" b="b"/>
              <a:pathLst>
                <a:path w="571" h="719">
                  <a:moveTo>
                    <a:pt x="0" y="0"/>
                  </a:moveTo>
                  <a:lnTo>
                    <a:pt x="571" y="0"/>
                  </a:lnTo>
                  <a:lnTo>
                    <a:pt x="0" y="719"/>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853334272"/>
      </p:ext>
    </p:extLst>
  </p:cSld>
  <p:clrMapOvr>
    <a:masterClrMapping/>
  </p:clrMapOvr>
  <p:transition spd="slow">
    <p:split orient="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10"/>
          </p:nvPr>
        </p:nvSpPr>
        <p:spPr/>
        <p:txBody>
          <a:bodyPr/>
          <a:lstStyle/>
          <a:p>
            <a:fld id="{6489D9C7-5DC6-4263-87FF-7C99F6FB63C3}" type="datetime1">
              <a:rPr lang="zh-CN" altLang="en-US" smtClean="0"/>
              <a:pPr/>
              <a:t>2018/11/22</a:t>
            </a:fld>
            <a:endParaRPr lang="zh-CN" altLang="en-US"/>
          </a:p>
        </p:txBody>
      </p:sp>
      <p:sp>
        <p:nvSpPr>
          <p:cNvPr id="6" name="灯片编号占位符 5"/>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transition spd="slow">
    <p:split orient="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95325" y="76200"/>
            <a:ext cx="10801350" cy="937991"/>
          </a:xfrm>
        </p:spPr>
        <p:txBody>
          <a:bodyPr/>
          <a:lstStyle/>
          <a:p>
            <a:r>
              <a:rPr lang="en-US" altLang="zh-CN" dirty="0"/>
              <a:t>Click to edit Master title style</a:t>
            </a:r>
            <a:endParaRPr lang="zh-CN" altLang="en-US" dirty="0"/>
          </a:p>
        </p:txBody>
      </p:sp>
      <p:sp>
        <p:nvSpPr>
          <p:cNvPr id="6" name="日期占位符 5"/>
          <p:cNvSpPr>
            <a:spLocks noGrp="1"/>
          </p:cNvSpPr>
          <p:nvPr>
            <p:ph type="dt" sz="half" idx="10"/>
          </p:nvPr>
        </p:nvSpPr>
        <p:spPr/>
        <p:txBody>
          <a:bodyPr/>
          <a:lstStyle/>
          <a:p>
            <a:fld id="{6489D9C7-5DC6-4263-87FF-7C99F6FB63C3}" type="datetime1">
              <a:rPr lang="zh-CN" altLang="en-US" smtClean="0"/>
              <a:pPr/>
              <a:t>2018/11/22</a:t>
            </a:fld>
            <a:endParaRPr lang="zh-CN" altLang="en-US"/>
          </a:p>
        </p:txBody>
      </p:sp>
      <p:sp>
        <p:nvSpPr>
          <p:cNvPr id="8" name="灯片编号占位符 7"/>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transition spd="slow">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6489D9C7-5DC6-4263-87FF-7C99F6FB63C3}" type="datetime1">
              <a:rPr lang="zh-CN" altLang="en-US" smtClean="0"/>
              <a:pPr/>
              <a:t>2018/11/22</a:t>
            </a:fld>
            <a:endParaRPr lang="zh-CN" altLang="en-US"/>
          </a:p>
        </p:txBody>
      </p:sp>
      <p:sp>
        <p:nvSpPr>
          <p:cNvPr id="7" name="灯片编号占位符 6"/>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417728624"/>
      </p:ext>
    </p:extLst>
  </p:cSld>
  <p:clrMapOvr>
    <a:masterClrMapping/>
  </p:clrMapOvr>
  <p:transition spd="slow">
    <p:split orient="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Ref idx="1001">
        <a:schemeClr val="bg1"/>
      </p:bgRef>
    </p:bg>
    <p:spTree>
      <p:nvGrpSpPr>
        <p:cNvPr id="1" name=""/>
        <p:cNvGrpSpPr/>
        <p:nvPr/>
      </p:nvGrpSpPr>
      <p:grpSpPr>
        <a:xfrm>
          <a:off x="0" y="0"/>
          <a:ext cx="0" cy="0"/>
          <a:chOff x="0" y="0"/>
          <a:chExt cx="0" cy="0"/>
        </a:xfrm>
      </p:grpSpPr>
      <p:sp>
        <p:nvSpPr>
          <p:cNvPr id="10" name="Freeform 6"/>
          <p:cNvSpPr>
            <a:spLocks/>
          </p:cNvSpPr>
          <p:nvPr userDrawn="1"/>
        </p:nvSpPr>
        <p:spPr bwMode="auto">
          <a:xfrm>
            <a:off x="3277911" y="4368816"/>
            <a:ext cx="4612422" cy="2490771"/>
          </a:xfrm>
          <a:custGeom>
            <a:avLst/>
            <a:gdLst>
              <a:gd name="T0" fmla="*/ 0 w 2924"/>
              <a:gd name="T1" fmla="*/ 1579 h 1579"/>
              <a:gd name="T2" fmla="*/ 1870 w 2924"/>
              <a:gd name="T3" fmla="*/ 1579 h 1579"/>
              <a:gd name="T4" fmla="*/ 2924 w 2924"/>
              <a:gd name="T5" fmla="*/ 1165 h 1579"/>
              <a:gd name="T6" fmla="*/ 912 w 2924"/>
              <a:gd name="T7" fmla="*/ 0 h 1579"/>
              <a:gd name="T8" fmla="*/ 0 w 2924"/>
              <a:gd name="T9" fmla="*/ 1579 h 1579"/>
            </a:gdLst>
            <a:ahLst/>
            <a:cxnLst>
              <a:cxn ang="0">
                <a:pos x="T0" y="T1"/>
              </a:cxn>
              <a:cxn ang="0">
                <a:pos x="T2" y="T3"/>
              </a:cxn>
              <a:cxn ang="0">
                <a:pos x="T4" y="T5"/>
              </a:cxn>
              <a:cxn ang="0">
                <a:pos x="T6" y="T7"/>
              </a:cxn>
              <a:cxn ang="0">
                <a:pos x="T8" y="T9"/>
              </a:cxn>
            </a:cxnLst>
            <a:rect l="0" t="0" r="r" b="b"/>
            <a:pathLst>
              <a:path w="2924" h="1579">
                <a:moveTo>
                  <a:pt x="0" y="1579"/>
                </a:moveTo>
                <a:lnTo>
                  <a:pt x="1870" y="1579"/>
                </a:lnTo>
                <a:lnTo>
                  <a:pt x="2924" y="1165"/>
                </a:lnTo>
                <a:lnTo>
                  <a:pt x="912" y="0"/>
                </a:lnTo>
                <a:lnTo>
                  <a:pt x="0" y="1579"/>
                </a:lnTo>
                <a:close/>
              </a:path>
            </a:pathLst>
          </a:custGeom>
          <a:solidFill>
            <a:schemeClr val="accent2">
              <a:alpha val="61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日期占位符 4"/>
          <p:cNvSpPr>
            <a:spLocks noGrp="1"/>
          </p:cNvSpPr>
          <p:nvPr>
            <p:ph type="dt" sz="half" idx="14"/>
          </p:nvPr>
        </p:nvSpPr>
        <p:spPr>
          <a:xfrm>
            <a:off x="5401732" y="6959600"/>
            <a:ext cx="1388536" cy="206381"/>
          </a:xfrm>
        </p:spPr>
        <p:txBody>
          <a:bodyPr/>
          <a:lstStyle/>
          <a:p>
            <a:fld id="{6489D9C7-5DC6-4263-87FF-7C99F6FB63C3}" type="datetime1">
              <a:rPr lang="zh-CN" altLang="en-US" smtClean="0"/>
              <a:pPr/>
              <a:t>2018/11/22</a:t>
            </a:fld>
            <a:endParaRPr lang="zh-CN" altLang="en-US"/>
          </a:p>
        </p:txBody>
      </p:sp>
      <p:sp>
        <p:nvSpPr>
          <p:cNvPr id="7" name="灯片编号占位符 6"/>
          <p:cNvSpPr>
            <a:spLocks noGrp="1"/>
          </p:cNvSpPr>
          <p:nvPr>
            <p:ph type="sldNum" sz="quarter" idx="16"/>
          </p:nvPr>
        </p:nvSpPr>
        <p:spPr>
          <a:xfrm>
            <a:off x="8610599" y="6959600"/>
            <a:ext cx="2886075" cy="206381"/>
          </a:xfrm>
        </p:spPr>
        <p:txBody>
          <a:bodyPr/>
          <a:lstStyle/>
          <a:p>
            <a:fld id="{5DD3DB80-B894-403A-B48E-6FDC1A72010E}" type="slidenum">
              <a:rPr lang="zh-CN" altLang="en-US" smtClean="0"/>
              <a:pPr/>
              <a:t>‹#›</a:t>
            </a:fld>
            <a:endParaRPr lang="zh-CN" altLang="en-US"/>
          </a:p>
        </p:txBody>
      </p:sp>
      <p:sp>
        <p:nvSpPr>
          <p:cNvPr id="26" name="标题 1"/>
          <p:cNvSpPr>
            <a:spLocks noGrp="1"/>
          </p:cNvSpPr>
          <p:nvPr>
            <p:ph type="ctrTitle" hasCustomPrompt="1"/>
          </p:nvPr>
        </p:nvSpPr>
        <p:spPr>
          <a:xfrm>
            <a:off x="695325" y="2247639"/>
            <a:ext cx="10801350" cy="655784"/>
          </a:xfrm>
        </p:spPr>
        <p:txBody>
          <a:bodyPr anchor="ctr">
            <a:normAutofit/>
          </a:bodyPr>
          <a:lstStyle>
            <a:lvl1pPr marL="0" indent="0" algn="ct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27" name="文本占位符 62"/>
          <p:cNvSpPr>
            <a:spLocks noGrp="1"/>
          </p:cNvSpPr>
          <p:nvPr>
            <p:ph type="body" sz="quarter" idx="17" hasCustomPrompt="1"/>
          </p:nvPr>
        </p:nvSpPr>
        <p:spPr>
          <a:xfrm>
            <a:off x="695325" y="3185880"/>
            <a:ext cx="10801350" cy="310871"/>
          </a:xfrm>
        </p:spPr>
        <p:txBody>
          <a:bodyPr vert="horz" lIns="91440" tIns="45720" rIns="91440" bIns="45720" rtlCol="0">
            <a:normAutofit/>
          </a:bodyPr>
          <a:lstStyle>
            <a:lvl1pPr marL="0" indent="0" algn="ctr">
              <a:buNone/>
              <a:defRPr lang="zh-CN" altLang="en-US" sz="1600" smtClean="0"/>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28" name="文本占位符 62"/>
          <p:cNvSpPr>
            <a:spLocks noGrp="1"/>
          </p:cNvSpPr>
          <p:nvPr>
            <p:ph type="body" sz="quarter" idx="18" hasCustomPrompt="1"/>
          </p:nvPr>
        </p:nvSpPr>
        <p:spPr>
          <a:xfrm>
            <a:off x="695325" y="3501514"/>
            <a:ext cx="10801350" cy="310871"/>
          </a:xfrm>
        </p:spPr>
        <p:txBody>
          <a:bodyPr vert="horz" lIns="91440" tIns="45720" rIns="91440" bIns="45720" rtlCol="0">
            <a:normAutofit/>
          </a:bodyPr>
          <a:lstStyle>
            <a:lvl1pPr marL="0" indent="0" algn="ctr">
              <a:buNone/>
              <a:defRPr lang="zh-CN" altLang="en-US" sz="1600" smtClean="0"/>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11" name="Freeform 7"/>
          <p:cNvSpPr>
            <a:spLocks/>
          </p:cNvSpPr>
          <p:nvPr userDrawn="1"/>
        </p:nvSpPr>
        <p:spPr bwMode="auto">
          <a:xfrm>
            <a:off x="-1" y="4368816"/>
            <a:ext cx="4716532" cy="2490771"/>
          </a:xfrm>
          <a:custGeom>
            <a:avLst/>
            <a:gdLst>
              <a:gd name="T0" fmla="*/ 0 w 2990"/>
              <a:gd name="T1" fmla="*/ 1579 h 1579"/>
              <a:gd name="T2" fmla="*/ 2078 w 2990"/>
              <a:gd name="T3" fmla="*/ 1579 h 1579"/>
              <a:gd name="T4" fmla="*/ 2990 w 2990"/>
              <a:gd name="T5" fmla="*/ 0 h 1579"/>
              <a:gd name="T6" fmla="*/ 0 w 2990"/>
              <a:gd name="T7" fmla="*/ 1178 h 1579"/>
              <a:gd name="T8" fmla="*/ 0 w 2990"/>
              <a:gd name="T9" fmla="*/ 1579 h 1579"/>
            </a:gdLst>
            <a:ahLst/>
            <a:cxnLst>
              <a:cxn ang="0">
                <a:pos x="T0" y="T1"/>
              </a:cxn>
              <a:cxn ang="0">
                <a:pos x="T2" y="T3"/>
              </a:cxn>
              <a:cxn ang="0">
                <a:pos x="T4" y="T5"/>
              </a:cxn>
              <a:cxn ang="0">
                <a:pos x="T6" y="T7"/>
              </a:cxn>
              <a:cxn ang="0">
                <a:pos x="T8" y="T9"/>
              </a:cxn>
            </a:cxnLst>
            <a:rect l="0" t="0" r="r" b="b"/>
            <a:pathLst>
              <a:path w="2990" h="1579">
                <a:moveTo>
                  <a:pt x="0" y="1579"/>
                </a:moveTo>
                <a:lnTo>
                  <a:pt x="2078" y="1579"/>
                </a:lnTo>
                <a:lnTo>
                  <a:pt x="2990" y="0"/>
                </a:lnTo>
                <a:lnTo>
                  <a:pt x="0" y="1178"/>
                </a:lnTo>
                <a:lnTo>
                  <a:pt x="0" y="157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p:cNvSpPr>
          <p:nvPr userDrawn="1"/>
        </p:nvSpPr>
        <p:spPr bwMode="auto">
          <a:xfrm>
            <a:off x="6237180" y="4513940"/>
            <a:ext cx="5954820" cy="2345647"/>
          </a:xfrm>
          <a:custGeom>
            <a:avLst/>
            <a:gdLst>
              <a:gd name="T0" fmla="*/ 1922 w 3775"/>
              <a:gd name="T1" fmla="*/ 1487 h 1487"/>
              <a:gd name="T2" fmla="*/ 3775 w 3775"/>
              <a:gd name="T3" fmla="*/ 758 h 1487"/>
              <a:gd name="T4" fmla="*/ 3775 w 3775"/>
              <a:gd name="T5" fmla="*/ 0 h 1487"/>
              <a:gd name="T6" fmla="*/ 0 w 3775"/>
              <a:gd name="T7" fmla="*/ 1487 h 1487"/>
              <a:gd name="T8" fmla="*/ 1922 w 3775"/>
              <a:gd name="T9" fmla="*/ 1487 h 1487"/>
            </a:gdLst>
            <a:ahLst/>
            <a:cxnLst>
              <a:cxn ang="0">
                <a:pos x="T0" y="T1"/>
              </a:cxn>
              <a:cxn ang="0">
                <a:pos x="T2" y="T3"/>
              </a:cxn>
              <a:cxn ang="0">
                <a:pos x="T4" y="T5"/>
              </a:cxn>
              <a:cxn ang="0">
                <a:pos x="T6" y="T7"/>
              </a:cxn>
              <a:cxn ang="0">
                <a:pos x="T8" y="T9"/>
              </a:cxn>
            </a:cxnLst>
            <a:rect l="0" t="0" r="r" b="b"/>
            <a:pathLst>
              <a:path w="3775" h="1487">
                <a:moveTo>
                  <a:pt x="1922" y="1487"/>
                </a:moveTo>
                <a:lnTo>
                  <a:pt x="3775" y="758"/>
                </a:lnTo>
                <a:lnTo>
                  <a:pt x="3775" y="0"/>
                </a:lnTo>
                <a:lnTo>
                  <a:pt x="0" y="1487"/>
                </a:lnTo>
                <a:lnTo>
                  <a:pt x="1922" y="1487"/>
                </a:lnTo>
                <a:close/>
              </a:path>
            </a:pathLst>
          </a:custGeom>
          <a:solidFill>
            <a:schemeClr val="accent1">
              <a:lumMod val="20000"/>
              <a:lumOff val="80000"/>
              <a:alpha val="45000"/>
            </a:schemeClr>
          </a:solidFill>
          <a:ln>
            <a:noFill/>
          </a:ln>
        </p:spPr>
        <p:txBody>
          <a:bodyPr vert="horz" wrap="square" lIns="91440" tIns="45720" rIns="91440" bIns="45720" numCol="1" anchor="t" anchorCtr="0" compatLnSpc="1">
            <a:prstTxWarp prst="textNoShape">
              <a:avLst/>
            </a:prstTxWarp>
          </a:bodyPr>
          <a:lstStyle/>
          <a:p>
            <a:pPr lvl="0"/>
            <a:endParaRPr lang="zh-CN" altLang="en-US"/>
          </a:p>
        </p:txBody>
      </p:sp>
      <p:sp>
        <p:nvSpPr>
          <p:cNvPr id="13" name="Freeform 9"/>
          <p:cNvSpPr>
            <a:spLocks/>
          </p:cNvSpPr>
          <p:nvPr userDrawn="1"/>
        </p:nvSpPr>
        <p:spPr bwMode="auto">
          <a:xfrm>
            <a:off x="9256392" y="5704904"/>
            <a:ext cx="2935608" cy="1154683"/>
          </a:xfrm>
          <a:custGeom>
            <a:avLst/>
            <a:gdLst>
              <a:gd name="T0" fmla="*/ 1861 w 1861"/>
              <a:gd name="T1" fmla="*/ 732 h 732"/>
              <a:gd name="T2" fmla="*/ 1861 w 1861"/>
              <a:gd name="T3" fmla="*/ 0 h 732"/>
              <a:gd name="T4" fmla="*/ 0 w 1861"/>
              <a:gd name="T5" fmla="*/ 732 h 732"/>
              <a:gd name="T6" fmla="*/ 1861 w 1861"/>
              <a:gd name="T7" fmla="*/ 732 h 732"/>
            </a:gdLst>
            <a:ahLst/>
            <a:cxnLst>
              <a:cxn ang="0">
                <a:pos x="T0" y="T1"/>
              </a:cxn>
              <a:cxn ang="0">
                <a:pos x="T2" y="T3"/>
              </a:cxn>
              <a:cxn ang="0">
                <a:pos x="T4" y="T5"/>
              </a:cxn>
              <a:cxn ang="0">
                <a:pos x="T6" y="T7"/>
              </a:cxn>
            </a:cxnLst>
            <a:rect l="0" t="0" r="r" b="b"/>
            <a:pathLst>
              <a:path w="1861" h="732">
                <a:moveTo>
                  <a:pt x="1861" y="732"/>
                </a:moveTo>
                <a:lnTo>
                  <a:pt x="1861" y="0"/>
                </a:lnTo>
                <a:lnTo>
                  <a:pt x="0" y="732"/>
                </a:lnTo>
                <a:lnTo>
                  <a:pt x="1861" y="732"/>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5"/>
          <p:cNvSpPr>
            <a:spLocks/>
          </p:cNvSpPr>
          <p:nvPr userDrawn="1"/>
        </p:nvSpPr>
        <p:spPr bwMode="auto">
          <a:xfrm>
            <a:off x="3184842" y="3334018"/>
            <a:ext cx="9007157" cy="3525569"/>
          </a:xfrm>
          <a:custGeom>
            <a:avLst/>
            <a:gdLst>
              <a:gd name="T0" fmla="*/ 0 w 5710"/>
              <a:gd name="T1" fmla="*/ 2235 h 2235"/>
              <a:gd name="T2" fmla="*/ 1924 w 5710"/>
              <a:gd name="T3" fmla="*/ 2235 h 2235"/>
              <a:gd name="T4" fmla="*/ 5710 w 5710"/>
              <a:gd name="T5" fmla="*/ 743 h 2235"/>
              <a:gd name="T6" fmla="*/ 5710 w 5710"/>
              <a:gd name="T7" fmla="*/ 19 h 2235"/>
              <a:gd name="T8" fmla="*/ 5676 w 5710"/>
              <a:gd name="T9" fmla="*/ 0 h 2235"/>
              <a:gd name="T10" fmla="*/ 0 w 5710"/>
              <a:gd name="T11" fmla="*/ 2235 h 2235"/>
            </a:gdLst>
            <a:ahLst/>
            <a:cxnLst>
              <a:cxn ang="0">
                <a:pos x="T0" y="T1"/>
              </a:cxn>
              <a:cxn ang="0">
                <a:pos x="T2" y="T3"/>
              </a:cxn>
              <a:cxn ang="0">
                <a:pos x="T4" y="T5"/>
              </a:cxn>
              <a:cxn ang="0">
                <a:pos x="T6" y="T7"/>
              </a:cxn>
              <a:cxn ang="0">
                <a:pos x="T8" y="T9"/>
              </a:cxn>
              <a:cxn ang="0">
                <a:pos x="T10" y="T11"/>
              </a:cxn>
            </a:cxnLst>
            <a:rect l="0" t="0" r="r" b="b"/>
            <a:pathLst>
              <a:path w="5710" h="2235">
                <a:moveTo>
                  <a:pt x="0" y="2235"/>
                </a:moveTo>
                <a:lnTo>
                  <a:pt x="1924" y="2235"/>
                </a:lnTo>
                <a:lnTo>
                  <a:pt x="5710" y="743"/>
                </a:lnTo>
                <a:lnTo>
                  <a:pt x="5710" y="19"/>
                </a:lnTo>
                <a:lnTo>
                  <a:pt x="5676" y="0"/>
                </a:lnTo>
                <a:lnTo>
                  <a:pt x="0" y="2235"/>
                </a:lnTo>
                <a:close/>
              </a:path>
            </a:pathLst>
          </a:custGeom>
          <a:solidFill>
            <a:schemeClr val="accent2">
              <a:alpha val="63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transition spd="slow">
    <p:split orient="ver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95325" y="1"/>
            <a:ext cx="10801350" cy="937991"/>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95325" y="1125538"/>
            <a:ext cx="10801350" cy="505142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1976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2018/11/22</a:t>
            </a:fld>
            <a:endParaRPr lang="zh-CN" altLang="en-US"/>
          </a:p>
        </p:txBody>
      </p:sp>
      <p:sp>
        <p:nvSpPr>
          <p:cNvPr id="6" name="灯片编号占位符 5"/>
          <p:cNvSpPr>
            <a:spLocks noGrp="1"/>
          </p:cNvSpPr>
          <p:nvPr>
            <p:ph type="sldNum" sz="quarter" idx="4"/>
          </p:nvPr>
        </p:nvSpPr>
        <p:spPr>
          <a:xfrm>
            <a:off x="8610599" y="6197600"/>
            <a:ext cx="2886075"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grpSp>
        <p:nvGrpSpPr>
          <p:cNvPr id="41" name="组合 40"/>
          <p:cNvGrpSpPr/>
          <p:nvPr userDrawn="1"/>
        </p:nvGrpSpPr>
        <p:grpSpPr>
          <a:xfrm flipH="1">
            <a:off x="10789774" y="0"/>
            <a:ext cx="1402226" cy="1172083"/>
            <a:chOff x="-1588" y="-1588"/>
            <a:chExt cx="2708276" cy="2263775"/>
          </a:xfrm>
        </p:grpSpPr>
        <p:sp>
          <p:nvSpPr>
            <p:cNvPr id="42" name="Freeform 10"/>
            <p:cNvSpPr>
              <a:spLocks/>
            </p:cNvSpPr>
            <p:nvPr userDrawn="1"/>
          </p:nvSpPr>
          <p:spPr bwMode="auto">
            <a:xfrm>
              <a:off x="-1588" y="-1588"/>
              <a:ext cx="1801813" cy="2263775"/>
            </a:xfrm>
            <a:custGeom>
              <a:avLst/>
              <a:gdLst>
                <a:gd name="T0" fmla="*/ 0 w 1135"/>
                <a:gd name="T1" fmla="*/ 0 h 1426"/>
                <a:gd name="T2" fmla="*/ 1135 w 1135"/>
                <a:gd name="T3" fmla="*/ 0 h 1426"/>
                <a:gd name="T4" fmla="*/ 0 w 1135"/>
                <a:gd name="T5" fmla="*/ 1426 h 1426"/>
                <a:gd name="T6" fmla="*/ 0 w 1135"/>
                <a:gd name="T7" fmla="*/ 0 h 1426"/>
              </a:gdLst>
              <a:ahLst/>
              <a:cxnLst>
                <a:cxn ang="0">
                  <a:pos x="T0" y="T1"/>
                </a:cxn>
                <a:cxn ang="0">
                  <a:pos x="T2" y="T3"/>
                </a:cxn>
                <a:cxn ang="0">
                  <a:pos x="T4" y="T5"/>
                </a:cxn>
                <a:cxn ang="0">
                  <a:pos x="T6" y="T7"/>
                </a:cxn>
              </a:cxnLst>
              <a:rect l="0" t="0" r="r" b="b"/>
              <a:pathLst>
                <a:path w="1135" h="1426">
                  <a:moveTo>
                    <a:pt x="0" y="0"/>
                  </a:moveTo>
                  <a:lnTo>
                    <a:pt x="1135" y="0"/>
                  </a:lnTo>
                  <a:lnTo>
                    <a:pt x="0" y="1426"/>
                  </a:lnTo>
                  <a:lnTo>
                    <a:pt x="0" y="0"/>
                  </a:lnTo>
                  <a:close/>
                </a:path>
              </a:pathLst>
            </a:custGeom>
            <a:solidFill>
              <a:srgbClr val="0064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1"/>
            <p:cNvSpPr>
              <a:spLocks/>
            </p:cNvSpPr>
            <p:nvPr userDrawn="1"/>
          </p:nvSpPr>
          <p:spPr bwMode="auto">
            <a:xfrm>
              <a:off x="890588" y="-1588"/>
              <a:ext cx="909638" cy="1141413"/>
            </a:xfrm>
            <a:custGeom>
              <a:avLst/>
              <a:gdLst>
                <a:gd name="T0" fmla="*/ 573 w 573"/>
                <a:gd name="T1" fmla="*/ 719 h 719"/>
                <a:gd name="T2" fmla="*/ 0 w 573"/>
                <a:gd name="T3" fmla="*/ 719 h 719"/>
                <a:gd name="T4" fmla="*/ 573 w 573"/>
                <a:gd name="T5" fmla="*/ 0 h 719"/>
                <a:gd name="T6" fmla="*/ 573 w 573"/>
                <a:gd name="T7" fmla="*/ 719 h 719"/>
              </a:gdLst>
              <a:ahLst/>
              <a:cxnLst>
                <a:cxn ang="0">
                  <a:pos x="T0" y="T1"/>
                </a:cxn>
                <a:cxn ang="0">
                  <a:pos x="T2" y="T3"/>
                </a:cxn>
                <a:cxn ang="0">
                  <a:pos x="T4" y="T5"/>
                </a:cxn>
                <a:cxn ang="0">
                  <a:pos x="T6" y="T7"/>
                </a:cxn>
              </a:cxnLst>
              <a:rect l="0" t="0" r="r" b="b"/>
              <a:pathLst>
                <a:path w="573" h="719">
                  <a:moveTo>
                    <a:pt x="573" y="719"/>
                  </a:moveTo>
                  <a:lnTo>
                    <a:pt x="0" y="719"/>
                  </a:lnTo>
                  <a:lnTo>
                    <a:pt x="573" y="0"/>
                  </a:lnTo>
                  <a:lnTo>
                    <a:pt x="573" y="719"/>
                  </a:lnTo>
                  <a:close/>
                </a:path>
              </a:pathLst>
            </a:custGeom>
            <a:solidFill>
              <a:srgbClr val="007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2"/>
            <p:cNvSpPr>
              <a:spLocks/>
            </p:cNvSpPr>
            <p:nvPr userDrawn="1"/>
          </p:nvSpPr>
          <p:spPr bwMode="auto">
            <a:xfrm>
              <a:off x="1800225" y="-1588"/>
              <a:ext cx="906463" cy="1141413"/>
            </a:xfrm>
            <a:custGeom>
              <a:avLst/>
              <a:gdLst>
                <a:gd name="T0" fmla="*/ 0 w 571"/>
                <a:gd name="T1" fmla="*/ 0 h 719"/>
                <a:gd name="T2" fmla="*/ 571 w 571"/>
                <a:gd name="T3" fmla="*/ 0 h 719"/>
                <a:gd name="T4" fmla="*/ 0 w 571"/>
                <a:gd name="T5" fmla="*/ 719 h 719"/>
                <a:gd name="T6" fmla="*/ 0 w 571"/>
                <a:gd name="T7" fmla="*/ 0 h 719"/>
              </a:gdLst>
              <a:ahLst/>
              <a:cxnLst>
                <a:cxn ang="0">
                  <a:pos x="T0" y="T1"/>
                </a:cxn>
                <a:cxn ang="0">
                  <a:pos x="T2" y="T3"/>
                </a:cxn>
                <a:cxn ang="0">
                  <a:pos x="T4" y="T5"/>
                </a:cxn>
                <a:cxn ang="0">
                  <a:pos x="T6" y="T7"/>
                </a:cxn>
              </a:cxnLst>
              <a:rect l="0" t="0" r="r" b="b"/>
              <a:pathLst>
                <a:path w="571" h="719">
                  <a:moveTo>
                    <a:pt x="0" y="0"/>
                  </a:moveTo>
                  <a:lnTo>
                    <a:pt x="571" y="0"/>
                  </a:lnTo>
                  <a:lnTo>
                    <a:pt x="0" y="719"/>
                  </a:lnTo>
                  <a:lnTo>
                    <a:pt x="0" y="0"/>
                  </a:lnTo>
                  <a:close/>
                </a:path>
              </a:pathLst>
            </a:custGeom>
            <a:solidFill>
              <a:srgbClr val="0095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transition spd="slow">
    <p:split orient="vert"/>
  </p:transition>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38">
          <p15:clr>
            <a:srgbClr val="F26B43"/>
          </p15:clr>
        </p15:guide>
        <p15:guide id="2" pos="7242">
          <p15:clr>
            <a:srgbClr val="F26B43"/>
          </p15:clr>
        </p15:guide>
        <p15:guide id="3" orient="horz" pos="3906">
          <p15:clr>
            <a:srgbClr val="F26B43"/>
          </p15:clr>
        </p15:guide>
        <p15:guide id="4" orient="horz" pos="640">
          <p15:clr>
            <a:srgbClr val="F26B43"/>
          </p15:clr>
        </p15:guide>
        <p15:guide id="5" orient="horz" pos="70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slide" Target="slide33.xml"/><Relationship Id="rId1" Type="http://schemas.openxmlformats.org/officeDocument/2006/relationships/slideLayout" Target="../slideLayouts/slideLayout4.xml"/><Relationship Id="rId4" Type="http://schemas.openxmlformats.org/officeDocument/2006/relationships/slide" Target="slide23.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7.jpg"/><Relationship Id="rId4" Type="http://schemas.openxmlformats.org/officeDocument/2006/relationships/image" Target="../media/image6.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slide" Target="slide14.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slide" Target="slide14.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 Id="rId5" Type="http://schemas.openxmlformats.org/officeDocument/2006/relationships/image" Target="../media/image36.pn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占位符 23"/>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8662" r="18662"/>
          <a:stretch/>
        </p:blipFill>
        <p:spPr/>
      </p:pic>
      <p:sp>
        <p:nvSpPr>
          <p:cNvPr id="23" name="文本占位符 22"/>
          <p:cNvSpPr>
            <a:spLocks noGrp="1"/>
          </p:cNvSpPr>
          <p:nvPr>
            <p:ph type="body" sz="quarter" idx="13"/>
          </p:nvPr>
        </p:nvSpPr>
        <p:spPr/>
        <p:txBody>
          <a:bodyPr/>
          <a:lstStyle/>
          <a:p>
            <a:endParaRPr lang="zh-CN" altLang="en-US"/>
          </a:p>
        </p:txBody>
      </p:sp>
      <p:sp>
        <p:nvSpPr>
          <p:cNvPr id="10" name="标题 3">
            <a:extLst>
              <a:ext uri="{FF2B5EF4-FFF2-40B4-BE49-F238E27FC236}">
                <a16:creationId xmlns:a16="http://schemas.microsoft.com/office/drawing/2014/main" id="{1EA7A7B4-4DA7-40DE-84FF-8D173919AC3A}"/>
              </a:ext>
            </a:extLst>
          </p:cNvPr>
          <p:cNvSpPr>
            <a:spLocks noGrp="1"/>
          </p:cNvSpPr>
          <p:nvPr>
            <p:ph type="ctrTitle"/>
          </p:nvPr>
        </p:nvSpPr>
        <p:spPr/>
        <p:txBody>
          <a:bodyPr>
            <a:normAutofit/>
          </a:bodyPr>
          <a:lstStyle/>
          <a:p>
            <a:r>
              <a:rPr lang="zh-CN" altLang="en-US" dirty="0"/>
              <a:t>不良信息发现   </a:t>
            </a:r>
            <a:r>
              <a:rPr lang="en-US" altLang="zh-CN" dirty="0"/>
              <a:t>A</a:t>
            </a:r>
            <a:r>
              <a:rPr lang="zh-CN" altLang="en-US" dirty="0"/>
              <a:t>组</a:t>
            </a:r>
          </a:p>
        </p:txBody>
      </p:sp>
      <p:sp>
        <p:nvSpPr>
          <p:cNvPr id="11" name="文本占位符 9">
            <a:extLst>
              <a:ext uri="{FF2B5EF4-FFF2-40B4-BE49-F238E27FC236}">
                <a16:creationId xmlns:a16="http://schemas.microsoft.com/office/drawing/2014/main" id="{61E760CE-5C34-4D24-8B54-3A2DFB6DABC2}"/>
              </a:ext>
            </a:extLst>
          </p:cNvPr>
          <p:cNvSpPr>
            <a:spLocks noGrp="1"/>
          </p:cNvSpPr>
          <p:nvPr>
            <p:ph type="body" sz="quarter" idx="4294967295"/>
          </p:nvPr>
        </p:nvSpPr>
        <p:spPr>
          <a:xfrm>
            <a:off x="1146656" y="3744754"/>
            <a:ext cx="1330730" cy="1635320"/>
          </a:xfrm>
        </p:spPr>
        <p:txBody>
          <a:bodyPr>
            <a:noAutofit/>
          </a:bodyPr>
          <a:lstStyle/>
          <a:p>
            <a:pPr marL="0" indent="0">
              <a:lnSpc>
                <a:spcPct val="150000"/>
              </a:lnSpc>
              <a:buNone/>
            </a:pPr>
            <a:r>
              <a:rPr lang="zh-CN" altLang="en-US" sz="1800" b="0" dirty="0">
                <a:latin typeface="+mn-ea"/>
              </a:rPr>
              <a:t>郑泉斌</a:t>
            </a:r>
            <a:endParaRPr lang="en-US" altLang="zh-CN" sz="1800" b="0" dirty="0">
              <a:latin typeface="+mn-ea"/>
            </a:endParaRPr>
          </a:p>
          <a:p>
            <a:pPr marL="0" indent="0">
              <a:lnSpc>
                <a:spcPct val="150000"/>
              </a:lnSpc>
              <a:buNone/>
            </a:pPr>
            <a:r>
              <a:rPr lang="zh-CN" altLang="en-US" sz="1800" dirty="0">
                <a:latin typeface="+mn-ea"/>
              </a:rPr>
              <a:t>余维航</a:t>
            </a:r>
            <a:endParaRPr lang="en-US" altLang="zh-CN" sz="1800" dirty="0">
              <a:latin typeface="+mn-ea"/>
            </a:endParaRPr>
          </a:p>
          <a:p>
            <a:pPr marL="0" indent="0">
              <a:lnSpc>
                <a:spcPct val="150000"/>
              </a:lnSpc>
              <a:buNone/>
            </a:pPr>
            <a:r>
              <a:rPr lang="zh-CN" altLang="en-US" sz="1800" dirty="0">
                <a:latin typeface="+mn-ea"/>
              </a:rPr>
              <a:t>柯楚雯</a:t>
            </a:r>
          </a:p>
          <a:p>
            <a:pPr marL="0" indent="0">
              <a:lnSpc>
                <a:spcPct val="150000"/>
              </a:lnSpc>
              <a:buNone/>
            </a:pPr>
            <a:endParaRPr lang="en-US" altLang="zh-CN" sz="1800" b="0" dirty="0">
              <a:latin typeface="+mn-ea"/>
            </a:endParaRPr>
          </a:p>
          <a:p>
            <a:pPr marL="0" indent="0">
              <a:lnSpc>
                <a:spcPct val="150000"/>
              </a:lnSpc>
              <a:buNone/>
            </a:pPr>
            <a:endParaRPr lang="en-US" altLang="zh-CN" sz="1800" b="0" dirty="0">
              <a:latin typeface="+mn-ea"/>
            </a:endParaRPr>
          </a:p>
        </p:txBody>
      </p:sp>
      <p:sp>
        <p:nvSpPr>
          <p:cNvPr id="14" name="Rectangle 9934"/>
          <p:cNvSpPr>
            <a:spLocks noChangeArrowheads="1"/>
          </p:cNvSpPr>
          <p:nvPr/>
        </p:nvSpPr>
        <p:spPr bwMode="auto">
          <a:xfrm>
            <a:off x="890588" y="3936768"/>
            <a:ext cx="138113" cy="138113"/>
          </a:xfrm>
          <a:prstGeom prst="rect">
            <a:avLst/>
          </a:pr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 name="Rectangle 9935"/>
          <p:cNvSpPr>
            <a:spLocks noChangeArrowheads="1"/>
          </p:cNvSpPr>
          <p:nvPr/>
        </p:nvSpPr>
        <p:spPr bwMode="auto">
          <a:xfrm>
            <a:off x="890587" y="4492564"/>
            <a:ext cx="138113" cy="139700"/>
          </a:xfrm>
          <a:prstGeom prst="rect">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9935"/>
          <p:cNvSpPr>
            <a:spLocks noChangeArrowheads="1"/>
          </p:cNvSpPr>
          <p:nvPr/>
        </p:nvSpPr>
        <p:spPr bwMode="auto">
          <a:xfrm>
            <a:off x="890587" y="5009984"/>
            <a:ext cx="138113" cy="139700"/>
          </a:xfrm>
          <a:prstGeom prst="rect">
            <a:avLst/>
          </a:prstGeom>
          <a:solidFill>
            <a:srgbClr val="AD84C6"/>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859548198"/>
      </p:ext>
    </p:extLst>
  </p:cSld>
  <p:clrMapOvr>
    <a:masterClrMapping/>
  </p:clrMapOvr>
  <p:transition spd="slow">
    <p:split orient="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B1CD25-26C3-48AB-AFFB-DF077DEE64E7}"/>
              </a:ext>
            </a:extLst>
          </p:cNvPr>
          <p:cNvSpPr>
            <a:spLocks noGrp="1"/>
          </p:cNvSpPr>
          <p:nvPr>
            <p:ph type="title"/>
          </p:nvPr>
        </p:nvSpPr>
        <p:spPr/>
        <p:txBody>
          <a:bodyPr/>
          <a:lstStyle/>
          <a:p>
            <a:r>
              <a:rPr lang="zh-CN" altLang="en-US" dirty="0"/>
              <a:t>基于内容的文本过滤技术</a:t>
            </a:r>
          </a:p>
        </p:txBody>
      </p:sp>
      <p:sp>
        <p:nvSpPr>
          <p:cNvPr id="4" name="灯片编号占位符 3">
            <a:extLst>
              <a:ext uri="{FF2B5EF4-FFF2-40B4-BE49-F238E27FC236}">
                <a16:creationId xmlns:a16="http://schemas.microsoft.com/office/drawing/2014/main" id="{4FBA01F8-2793-41BB-8E2F-6950AFF5560B}"/>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grpSp>
        <p:nvGrpSpPr>
          <p:cNvPr id="5" name="fd1366ba-7641-464a-932f-5d857f1af7e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DEF51D8-5FD1-4F95-A68D-ECD7DCE8F66F}"/>
              </a:ext>
            </a:extLst>
          </p:cNvPr>
          <p:cNvGrpSpPr>
            <a:grpSpLocks noChangeAspect="1"/>
          </p:cNvGrpSpPr>
          <p:nvPr>
            <p:custDataLst>
              <p:tags r:id="rId1"/>
            </p:custDataLst>
          </p:nvPr>
        </p:nvGrpSpPr>
        <p:grpSpPr>
          <a:xfrm>
            <a:off x="1059918" y="1743940"/>
            <a:ext cx="9958993" cy="4556829"/>
            <a:chOff x="1059918" y="1743940"/>
            <a:chExt cx="9958993" cy="4556829"/>
          </a:xfrm>
        </p:grpSpPr>
        <p:grpSp>
          <p:nvGrpSpPr>
            <p:cNvPr id="6" name="iS1iḍ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2081291-5F45-4BBB-97E4-AA8CC0CB066A}"/>
                </a:ext>
              </a:extLst>
            </p:cNvPr>
            <p:cNvGrpSpPr>
              <a:grpSpLocks noChangeAspect="1"/>
            </p:cNvGrpSpPr>
            <p:nvPr/>
          </p:nvGrpSpPr>
          <p:grpSpPr>
            <a:xfrm>
              <a:off x="1059918" y="1743940"/>
              <a:ext cx="9958993" cy="3867949"/>
              <a:chOff x="1059918" y="1686790"/>
              <a:chExt cx="9958993" cy="3867949"/>
            </a:xfrm>
          </p:grpSpPr>
          <p:sp>
            <p:nvSpPr>
              <p:cNvPr id="10" name="ïṣ1íḓé">
                <a:extLst>
                  <a:ext uri="{FF2B5EF4-FFF2-40B4-BE49-F238E27FC236}">
                    <a16:creationId xmlns:a16="http://schemas.microsoft.com/office/drawing/2014/main" id="{47D4C7EF-6A5A-43CF-BAFC-444AF05E3B68}"/>
                  </a:ext>
                </a:extLst>
              </p:cNvPr>
              <p:cNvSpPr/>
              <p:nvPr/>
            </p:nvSpPr>
            <p:spPr bwMode="auto">
              <a:xfrm>
                <a:off x="1059918" y="1686790"/>
                <a:ext cx="2443859" cy="2443859"/>
              </a:xfrm>
              <a:prstGeom prst="ellipse">
                <a:avLst/>
              </a:prstGeom>
              <a:solidFill>
                <a:schemeClr val="accent1">
                  <a:lumMod val="20000"/>
                  <a:lumOff val="80000"/>
                </a:schemeClr>
              </a:solidFill>
              <a:ln w="9525">
                <a:noFill/>
                <a:round/>
                <a:headEnd/>
                <a:tailEnd/>
              </a:ln>
            </p:spPr>
            <p:txBody>
              <a:bodyPr anchor="ctr"/>
              <a:lstStyle/>
              <a:p>
                <a:pPr algn="ctr"/>
                <a:endParaRPr/>
              </a:p>
            </p:txBody>
          </p:sp>
          <p:sp>
            <p:nvSpPr>
              <p:cNvPr id="11" name="îṥḷïďè">
                <a:extLst>
                  <a:ext uri="{FF2B5EF4-FFF2-40B4-BE49-F238E27FC236}">
                    <a16:creationId xmlns:a16="http://schemas.microsoft.com/office/drawing/2014/main" id="{3C8DF541-7FD5-4826-8948-C42CA64AE8CE}"/>
                  </a:ext>
                </a:extLst>
              </p:cNvPr>
              <p:cNvSpPr/>
              <p:nvPr/>
            </p:nvSpPr>
            <p:spPr bwMode="auto">
              <a:xfrm>
                <a:off x="1503145" y="2130015"/>
                <a:ext cx="1557409" cy="1557409"/>
              </a:xfrm>
              <a:prstGeom prst="ellipse">
                <a:avLst/>
              </a:prstGeom>
              <a:solidFill>
                <a:schemeClr val="accent1"/>
              </a:solidFill>
              <a:ln w="76200">
                <a:solidFill>
                  <a:schemeClr val="bg1"/>
                </a:solidFill>
                <a:round/>
                <a:headEnd/>
                <a:tailEnd/>
              </a:ln>
            </p:spPr>
            <p:txBody>
              <a:bodyPr anchor="ctr"/>
              <a:lstStyle/>
              <a:p>
                <a:pPr algn="ctr"/>
                <a:endParaRPr/>
              </a:p>
            </p:txBody>
          </p:sp>
          <p:grpSp>
            <p:nvGrpSpPr>
              <p:cNvPr id="12" name="ïšľïďe">
                <a:extLst>
                  <a:ext uri="{FF2B5EF4-FFF2-40B4-BE49-F238E27FC236}">
                    <a16:creationId xmlns:a16="http://schemas.microsoft.com/office/drawing/2014/main" id="{E0E68D17-BC78-4D8F-98A1-639D833141A3}"/>
                  </a:ext>
                </a:extLst>
              </p:cNvPr>
              <p:cNvGrpSpPr/>
              <p:nvPr/>
            </p:nvGrpSpPr>
            <p:grpSpPr>
              <a:xfrm>
                <a:off x="3153571" y="1914547"/>
                <a:ext cx="3340223" cy="1988346"/>
                <a:chOff x="2864250" y="1742172"/>
                <a:chExt cx="1976635" cy="1176638"/>
              </a:xfrm>
              <a:solidFill>
                <a:schemeClr val="accent1">
                  <a:lumMod val="20000"/>
                  <a:lumOff val="80000"/>
                </a:schemeClr>
              </a:solidFill>
            </p:grpSpPr>
            <p:sp>
              <p:nvSpPr>
                <p:cNvPr id="67" name="íṣľïḑê">
                  <a:extLst>
                    <a:ext uri="{FF2B5EF4-FFF2-40B4-BE49-F238E27FC236}">
                      <a16:creationId xmlns:a16="http://schemas.microsoft.com/office/drawing/2014/main" id="{1B2E2CD9-BD79-49A1-8C23-458505C1F255}"/>
                    </a:ext>
                  </a:extLst>
                </p:cNvPr>
                <p:cNvSpPr/>
                <p:nvPr/>
              </p:nvSpPr>
              <p:spPr bwMode="auto">
                <a:xfrm rot="8100000" flipH="1">
                  <a:off x="2864250" y="1800627"/>
                  <a:ext cx="1059730" cy="1059728"/>
                </a:xfrm>
                <a:custGeom>
                  <a:avLst/>
                  <a:gdLst/>
                  <a:ahLst/>
                  <a:cxnLst>
                    <a:cxn ang="0">
                      <a:pos x="158" y="73"/>
                    </a:cxn>
                    <a:cxn ang="0">
                      <a:pos x="86" y="0"/>
                    </a:cxn>
                    <a:cxn ang="0">
                      <a:pos x="0" y="87"/>
                    </a:cxn>
                    <a:cxn ang="0">
                      <a:pos x="69" y="158"/>
                    </a:cxn>
                    <a:cxn ang="0">
                      <a:pos x="158" y="73"/>
                    </a:cxn>
                  </a:cxnLst>
                  <a:rect l="0" t="0" r="r" b="b"/>
                  <a:pathLst>
                    <a:path w="158" h="158">
                      <a:moveTo>
                        <a:pt x="158" y="73"/>
                      </a:moveTo>
                      <a:cubicBezTo>
                        <a:pt x="86" y="0"/>
                        <a:pt x="86" y="0"/>
                        <a:pt x="86" y="0"/>
                      </a:cubicBezTo>
                      <a:cubicBezTo>
                        <a:pt x="85" y="51"/>
                        <a:pt x="50" y="86"/>
                        <a:pt x="0" y="87"/>
                      </a:cubicBezTo>
                      <a:cubicBezTo>
                        <a:pt x="69" y="158"/>
                        <a:pt x="69" y="158"/>
                        <a:pt x="69" y="158"/>
                      </a:cubicBezTo>
                      <a:cubicBezTo>
                        <a:pt x="71" y="107"/>
                        <a:pt x="107" y="73"/>
                        <a:pt x="158" y="73"/>
                      </a:cubicBezTo>
                      <a:close/>
                    </a:path>
                  </a:pathLst>
                </a:custGeom>
                <a:grpFill/>
                <a:ln w="9525">
                  <a:noFill/>
                  <a:round/>
                  <a:headEnd/>
                  <a:tailEnd/>
                </a:ln>
              </p:spPr>
              <p:txBody>
                <a:bodyPr anchor="ctr"/>
                <a:lstStyle/>
                <a:p>
                  <a:pPr algn="ctr"/>
                  <a:endParaRPr/>
                </a:p>
              </p:txBody>
            </p:sp>
            <p:sp>
              <p:nvSpPr>
                <p:cNvPr id="68" name="iśľîḑè">
                  <a:extLst>
                    <a:ext uri="{FF2B5EF4-FFF2-40B4-BE49-F238E27FC236}">
                      <a16:creationId xmlns:a16="http://schemas.microsoft.com/office/drawing/2014/main" id="{3D2BAAAF-5562-4A34-A09E-22A537B3D91A}"/>
                    </a:ext>
                  </a:extLst>
                </p:cNvPr>
                <p:cNvSpPr/>
                <p:nvPr/>
              </p:nvSpPr>
              <p:spPr bwMode="auto">
                <a:xfrm>
                  <a:off x="3664247" y="1742172"/>
                  <a:ext cx="1176638" cy="1176638"/>
                </a:xfrm>
                <a:prstGeom prst="ellipse">
                  <a:avLst/>
                </a:prstGeom>
                <a:grpFill/>
                <a:ln w="9525">
                  <a:noFill/>
                  <a:round/>
                  <a:headEnd/>
                  <a:tailEnd/>
                </a:ln>
              </p:spPr>
              <p:txBody>
                <a:bodyPr anchor="ctr"/>
                <a:lstStyle/>
                <a:p>
                  <a:pPr algn="ctr"/>
                  <a:endParaRPr/>
                </a:p>
              </p:txBody>
            </p:sp>
          </p:grpSp>
          <p:grpSp>
            <p:nvGrpSpPr>
              <p:cNvPr id="13" name="islïḑè">
                <a:extLst>
                  <a:ext uri="{FF2B5EF4-FFF2-40B4-BE49-F238E27FC236}">
                    <a16:creationId xmlns:a16="http://schemas.microsoft.com/office/drawing/2014/main" id="{536E32CD-0C29-46F5-B821-C2BA86E41A1A}"/>
                  </a:ext>
                </a:extLst>
              </p:cNvPr>
              <p:cNvGrpSpPr/>
              <p:nvPr/>
            </p:nvGrpSpPr>
            <p:grpSpPr>
              <a:xfrm>
                <a:off x="6208863" y="2071457"/>
                <a:ext cx="2789075" cy="1674531"/>
                <a:chOff x="4672271" y="1835025"/>
                <a:chExt cx="1650483" cy="990932"/>
              </a:xfrm>
              <a:solidFill>
                <a:schemeClr val="accent1">
                  <a:lumMod val="20000"/>
                  <a:lumOff val="80000"/>
                </a:schemeClr>
              </a:solidFill>
            </p:grpSpPr>
            <p:sp>
              <p:nvSpPr>
                <p:cNvPr id="65" name="îšľidè">
                  <a:extLst>
                    <a:ext uri="{FF2B5EF4-FFF2-40B4-BE49-F238E27FC236}">
                      <a16:creationId xmlns:a16="http://schemas.microsoft.com/office/drawing/2014/main" id="{4DA25B98-63FD-4046-813A-FBE375946CB7}"/>
                    </a:ext>
                  </a:extLst>
                </p:cNvPr>
                <p:cNvSpPr/>
                <p:nvPr/>
              </p:nvSpPr>
              <p:spPr bwMode="auto">
                <a:xfrm rot="8100000" flipH="1">
                  <a:off x="4672271" y="1899389"/>
                  <a:ext cx="862206" cy="862204"/>
                </a:xfrm>
                <a:custGeom>
                  <a:avLst/>
                  <a:gdLst/>
                  <a:ahLst/>
                  <a:cxnLst>
                    <a:cxn ang="0">
                      <a:pos x="158" y="73"/>
                    </a:cxn>
                    <a:cxn ang="0">
                      <a:pos x="86" y="0"/>
                    </a:cxn>
                    <a:cxn ang="0">
                      <a:pos x="0" y="87"/>
                    </a:cxn>
                    <a:cxn ang="0">
                      <a:pos x="69" y="158"/>
                    </a:cxn>
                    <a:cxn ang="0">
                      <a:pos x="158" y="73"/>
                    </a:cxn>
                  </a:cxnLst>
                  <a:rect l="0" t="0" r="r" b="b"/>
                  <a:pathLst>
                    <a:path w="158" h="158">
                      <a:moveTo>
                        <a:pt x="158" y="73"/>
                      </a:moveTo>
                      <a:cubicBezTo>
                        <a:pt x="86" y="0"/>
                        <a:pt x="86" y="0"/>
                        <a:pt x="86" y="0"/>
                      </a:cubicBezTo>
                      <a:cubicBezTo>
                        <a:pt x="85" y="51"/>
                        <a:pt x="50" y="86"/>
                        <a:pt x="0" y="87"/>
                      </a:cubicBezTo>
                      <a:cubicBezTo>
                        <a:pt x="69" y="158"/>
                        <a:pt x="69" y="158"/>
                        <a:pt x="69" y="158"/>
                      </a:cubicBezTo>
                      <a:cubicBezTo>
                        <a:pt x="71" y="107"/>
                        <a:pt x="107" y="73"/>
                        <a:pt x="158" y="73"/>
                      </a:cubicBezTo>
                      <a:close/>
                    </a:path>
                  </a:pathLst>
                </a:custGeom>
                <a:grpFill/>
                <a:ln w="9525">
                  <a:noFill/>
                  <a:round/>
                  <a:headEnd/>
                  <a:tailEnd/>
                </a:ln>
              </p:spPr>
              <p:txBody>
                <a:bodyPr anchor="ctr"/>
                <a:lstStyle/>
                <a:p>
                  <a:pPr algn="ctr"/>
                  <a:endParaRPr/>
                </a:p>
              </p:txBody>
            </p:sp>
            <p:sp>
              <p:nvSpPr>
                <p:cNvPr id="66" name="îṥḷiḓé">
                  <a:extLst>
                    <a:ext uri="{FF2B5EF4-FFF2-40B4-BE49-F238E27FC236}">
                      <a16:creationId xmlns:a16="http://schemas.microsoft.com/office/drawing/2014/main" id="{07BBAD65-10D3-46D2-B7BE-37DA2C71026F}"/>
                    </a:ext>
                  </a:extLst>
                </p:cNvPr>
                <p:cNvSpPr/>
                <p:nvPr/>
              </p:nvSpPr>
              <p:spPr bwMode="auto">
                <a:xfrm>
                  <a:off x="5331822" y="1835025"/>
                  <a:ext cx="990932" cy="990932"/>
                </a:xfrm>
                <a:prstGeom prst="ellipse">
                  <a:avLst/>
                </a:prstGeom>
                <a:grpFill/>
                <a:ln w="9525">
                  <a:noFill/>
                  <a:round/>
                  <a:headEnd/>
                  <a:tailEnd/>
                </a:ln>
              </p:spPr>
              <p:txBody>
                <a:bodyPr anchor="ctr"/>
                <a:lstStyle/>
                <a:p>
                  <a:pPr algn="ctr"/>
                  <a:endParaRPr/>
                </a:p>
              </p:txBody>
            </p:sp>
          </p:grpSp>
          <p:grpSp>
            <p:nvGrpSpPr>
              <p:cNvPr id="14" name="îṩľîďe">
                <a:extLst>
                  <a:ext uri="{FF2B5EF4-FFF2-40B4-BE49-F238E27FC236}">
                    <a16:creationId xmlns:a16="http://schemas.microsoft.com/office/drawing/2014/main" id="{1F2E1CD6-D0E4-4867-96E3-B04E2DD489D0}"/>
                  </a:ext>
                </a:extLst>
              </p:cNvPr>
              <p:cNvGrpSpPr/>
              <p:nvPr/>
            </p:nvGrpSpPr>
            <p:grpSpPr>
              <a:xfrm>
                <a:off x="8757968" y="2238159"/>
                <a:ext cx="2260943" cy="1341122"/>
                <a:chOff x="6414703" y="1981123"/>
                <a:chExt cx="1532523" cy="909045"/>
              </a:xfrm>
              <a:solidFill>
                <a:schemeClr val="accent1">
                  <a:lumMod val="20000"/>
                  <a:lumOff val="80000"/>
                </a:schemeClr>
              </a:solidFill>
            </p:grpSpPr>
            <p:sp>
              <p:nvSpPr>
                <p:cNvPr id="63" name="íṣḻiḑê">
                  <a:extLst>
                    <a:ext uri="{FF2B5EF4-FFF2-40B4-BE49-F238E27FC236}">
                      <a16:creationId xmlns:a16="http://schemas.microsoft.com/office/drawing/2014/main" id="{78B76C7B-C1A1-4388-942D-439DDBA49528}"/>
                    </a:ext>
                  </a:extLst>
                </p:cNvPr>
                <p:cNvSpPr/>
                <p:nvPr/>
              </p:nvSpPr>
              <p:spPr bwMode="auto">
                <a:xfrm rot="8100000" flipH="1">
                  <a:off x="6414703" y="2019786"/>
                  <a:ext cx="831722" cy="831720"/>
                </a:xfrm>
                <a:custGeom>
                  <a:avLst/>
                  <a:gdLst/>
                  <a:ahLst/>
                  <a:cxnLst>
                    <a:cxn ang="0">
                      <a:pos x="158" y="73"/>
                    </a:cxn>
                    <a:cxn ang="0">
                      <a:pos x="86" y="0"/>
                    </a:cxn>
                    <a:cxn ang="0">
                      <a:pos x="0" y="87"/>
                    </a:cxn>
                    <a:cxn ang="0">
                      <a:pos x="69" y="158"/>
                    </a:cxn>
                    <a:cxn ang="0">
                      <a:pos x="158" y="73"/>
                    </a:cxn>
                  </a:cxnLst>
                  <a:rect l="0" t="0" r="r" b="b"/>
                  <a:pathLst>
                    <a:path w="158" h="158">
                      <a:moveTo>
                        <a:pt x="158" y="73"/>
                      </a:moveTo>
                      <a:cubicBezTo>
                        <a:pt x="86" y="0"/>
                        <a:pt x="86" y="0"/>
                        <a:pt x="86" y="0"/>
                      </a:cubicBezTo>
                      <a:cubicBezTo>
                        <a:pt x="85" y="51"/>
                        <a:pt x="50" y="86"/>
                        <a:pt x="0" y="87"/>
                      </a:cubicBezTo>
                      <a:cubicBezTo>
                        <a:pt x="69" y="158"/>
                        <a:pt x="69" y="158"/>
                        <a:pt x="69" y="158"/>
                      </a:cubicBezTo>
                      <a:cubicBezTo>
                        <a:pt x="71" y="107"/>
                        <a:pt x="107" y="73"/>
                        <a:pt x="158" y="73"/>
                      </a:cubicBezTo>
                      <a:close/>
                    </a:path>
                  </a:pathLst>
                </a:custGeom>
                <a:grpFill/>
                <a:ln w="9525">
                  <a:noFill/>
                  <a:round/>
                  <a:headEnd/>
                  <a:tailEnd/>
                </a:ln>
              </p:spPr>
              <p:txBody>
                <a:bodyPr anchor="ctr"/>
                <a:lstStyle/>
                <a:p>
                  <a:pPr algn="ctr"/>
                  <a:endParaRPr/>
                </a:p>
              </p:txBody>
            </p:sp>
            <p:sp>
              <p:nvSpPr>
                <p:cNvPr id="64" name="iSḻiḓê">
                  <a:extLst>
                    <a:ext uri="{FF2B5EF4-FFF2-40B4-BE49-F238E27FC236}">
                      <a16:creationId xmlns:a16="http://schemas.microsoft.com/office/drawing/2014/main" id="{FC63B434-5FCB-4979-9A69-2864B99FF83F}"/>
                    </a:ext>
                  </a:extLst>
                </p:cNvPr>
                <p:cNvSpPr/>
                <p:nvPr/>
              </p:nvSpPr>
              <p:spPr bwMode="auto">
                <a:xfrm>
                  <a:off x="7038181" y="1981123"/>
                  <a:ext cx="909045" cy="909045"/>
                </a:xfrm>
                <a:prstGeom prst="ellipse">
                  <a:avLst/>
                </a:prstGeom>
                <a:grpFill/>
                <a:ln w="9525">
                  <a:noFill/>
                  <a:round/>
                  <a:headEnd/>
                  <a:tailEnd/>
                </a:ln>
              </p:spPr>
              <p:txBody>
                <a:bodyPr anchor="ctr"/>
                <a:lstStyle/>
                <a:p>
                  <a:pPr algn="ctr"/>
                  <a:endParaRPr/>
                </a:p>
              </p:txBody>
            </p:sp>
          </p:grpSp>
          <p:sp>
            <p:nvSpPr>
              <p:cNvPr id="15" name="ïS1íde">
                <a:extLst>
                  <a:ext uri="{FF2B5EF4-FFF2-40B4-BE49-F238E27FC236}">
                    <a16:creationId xmlns:a16="http://schemas.microsoft.com/office/drawing/2014/main" id="{3A3246A3-669F-44F3-9D70-C5C53AEC445A}"/>
                  </a:ext>
                </a:extLst>
              </p:cNvPr>
              <p:cNvSpPr/>
              <p:nvPr/>
            </p:nvSpPr>
            <p:spPr bwMode="auto">
              <a:xfrm>
                <a:off x="7627103" y="2375153"/>
                <a:ext cx="1067135" cy="1067135"/>
              </a:xfrm>
              <a:prstGeom prst="ellipse">
                <a:avLst/>
              </a:prstGeom>
              <a:solidFill>
                <a:schemeClr val="accent3"/>
              </a:solidFill>
              <a:ln w="76200">
                <a:solidFill>
                  <a:schemeClr val="bg1"/>
                </a:solidFill>
                <a:round/>
                <a:headEnd/>
                <a:tailEnd/>
              </a:ln>
            </p:spPr>
            <p:txBody>
              <a:bodyPr anchor="ctr"/>
              <a:lstStyle/>
              <a:p>
                <a:pPr algn="ctr"/>
                <a:endParaRPr/>
              </a:p>
            </p:txBody>
          </p:sp>
          <p:grpSp>
            <p:nvGrpSpPr>
              <p:cNvPr id="16" name="íṩḷïďe">
                <a:extLst>
                  <a:ext uri="{FF2B5EF4-FFF2-40B4-BE49-F238E27FC236}">
                    <a16:creationId xmlns:a16="http://schemas.microsoft.com/office/drawing/2014/main" id="{66984F7F-2358-494F-A5D2-C3D7D1BFF954}"/>
                  </a:ext>
                </a:extLst>
              </p:cNvPr>
              <p:cNvGrpSpPr/>
              <p:nvPr/>
            </p:nvGrpSpPr>
            <p:grpSpPr>
              <a:xfrm>
                <a:off x="7915900" y="2645424"/>
                <a:ext cx="489543" cy="526565"/>
                <a:chOff x="4679950" y="2714626"/>
                <a:chExt cx="188913" cy="203200"/>
              </a:xfrm>
              <a:solidFill>
                <a:schemeClr val="bg1"/>
              </a:solidFill>
            </p:grpSpPr>
            <p:sp>
              <p:nvSpPr>
                <p:cNvPr id="60" name="îś1ïḓê">
                  <a:extLst>
                    <a:ext uri="{FF2B5EF4-FFF2-40B4-BE49-F238E27FC236}">
                      <a16:creationId xmlns:a16="http://schemas.microsoft.com/office/drawing/2014/main" id="{9228B057-8C97-43B2-B07B-0D457D2EDA6D}"/>
                    </a:ext>
                  </a:extLst>
                </p:cNvPr>
                <p:cNvSpPr/>
                <p:nvPr/>
              </p:nvSpPr>
              <p:spPr bwMode="auto">
                <a:xfrm>
                  <a:off x="4792663" y="2824163"/>
                  <a:ext cx="76200" cy="93663"/>
                </a:xfrm>
                <a:custGeom>
                  <a:avLst/>
                  <a:gdLst/>
                  <a:ahLst/>
                  <a:cxnLst>
                    <a:cxn ang="0">
                      <a:pos x="49" y="12"/>
                    </a:cxn>
                    <a:cxn ang="0">
                      <a:pos x="43" y="5"/>
                    </a:cxn>
                    <a:cxn ang="0">
                      <a:pos x="35" y="1"/>
                    </a:cxn>
                    <a:cxn ang="0">
                      <a:pos x="26" y="0"/>
                    </a:cxn>
                    <a:cxn ang="0">
                      <a:pos x="7" y="6"/>
                    </a:cxn>
                    <a:cxn ang="0">
                      <a:pos x="0" y="25"/>
                    </a:cxn>
                    <a:cxn ang="0">
                      <a:pos x="0" y="40"/>
                    </a:cxn>
                    <a:cxn ang="0">
                      <a:pos x="7" y="57"/>
                    </a:cxn>
                    <a:cxn ang="0">
                      <a:pos x="26" y="62"/>
                    </a:cxn>
                    <a:cxn ang="0">
                      <a:pos x="35" y="61"/>
                    </a:cxn>
                    <a:cxn ang="0">
                      <a:pos x="43" y="58"/>
                    </a:cxn>
                    <a:cxn ang="0">
                      <a:pos x="49" y="51"/>
                    </a:cxn>
                    <a:cxn ang="0">
                      <a:pos x="51" y="40"/>
                    </a:cxn>
                    <a:cxn ang="0">
                      <a:pos x="51" y="24"/>
                    </a:cxn>
                    <a:cxn ang="0">
                      <a:pos x="49" y="12"/>
                    </a:cxn>
                    <a:cxn ang="0">
                      <a:pos x="37" y="39"/>
                    </a:cxn>
                    <a:cxn ang="0">
                      <a:pos x="34" y="46"/>
                    </a:cxn>
                    <a:cxn ang="0">
                      <a:pos x="26" y="49"/>
                    </a:cxn>
                    <a:cxn ang="0">
                      <a:pos x="17" y="46"/>
                    </a:cxn>
                    <a:cxn ang="0">
                      <a:pos x="15" y="38"/>
                    </a:cxn>
                    <a:cxn ang="0">
                      <a:pos x="15" y="28"/>
                    </a:cxn>
                    <a:cxn ang="0">
                      <a:pos x="17" y="18"/>
                    </a:cxn>
                    <a:cxn ang="0">
                      <a:pos x="26" y="14"/>
                    </a:cxn>
                    <a:cxn ang="0">
                      <a:pos x="34" y="18"/>
                    </a:cxn>
                    <a:cxn ang="0">
                      <a:pos x="37" y="27"/>
                    </a:cxn>
                    <a:cxn ang="0">
                      <a:pos x="37" y="39"/>
                    </a:cxn>
                  </a:cxnLst>
                  <a:rect l="0" t="0" r="r" b="b"/>
                  <a:pathLst>
                    <a:path w="51" h="62">
                      <a:moveTo>
                        <a:pt x="49" y="12"/>
                      </a:moveTo>
                      <a:cubicBezTo>
                        <a:pt x="47" y="9"/>
                        <a:pt x="45" y="7"/>
                        <a:pt x="43" y="5"/>
                      </a:cubicBezTo>
                      <a:cubicBezTo>
                        <a:pt x="40" y="3"/>
                        <a:pt x="38" y="2"/>
                        <a:pt x="35" y="1"/>
                      </a:cubicBezTo>
                      <a:cubicBezTo>
                        <a:pt x="32" y="0"/>
                        <a:pt x="29" y="0"/>
                        <a:pt x="26" y="0"/>
                      </a:cubicBezTo>
                      <a:cubicBezTo>
                        <a:pt x="18" y="0"/>
                        <a:pt x="12" y="2"/>
                        <a:pt x="7" y="6"/>
                      </a:cubicBezTo>
                      <a:cubicBezTo>
                        <a:pt x="2" y="10"/>
                        <a:pt x="0" y="17"/>
                        <a:pt x="0" y="25"/>
                      </a:cubicBezTo>
                      <a:cubicBezTo>
                        <a:pt x="0" y="40"/>
                        <a:pt x="0" y="40"/>
                        <a:pt x="0" y="40"/>
                      </a:cubicBezTo>
                      <a:cubicBezTo>
                        <a:pt x="0" y="47"/>
                        <a:pt x="2" y="53"/>
                        <a:pt x="7" y="57"/>
                      </a:cubicBezTo>
                      <a:cubicBezTo>
                        <a:pt x="12" y="61"/>
                        <a:pt x="18" y="62"/>
                        <a:pt x="26" y="62"/>
                      </a:cubicBezTo>
                      <a:cubicBezTo>
                        <a:pt x="29" y="62"/>
                        <a:pt x="32" y="62"/>
                        <a:pt x="35" y="61"/>
                      </a:cubicBezTo>
                      <a:cubicBezTo>
                        <a:pt x="38" y="61"/>
                        <a:pt x="41" y="59"/>
                        <a:pt x="43" y="58"/>
                      </a:cubicBezTo>
                      <a:cubicBezTo>
                        <a:pt x="45" y="56"/>
                        <a:pt x="47" y="53"/>
                        <a:pt x="49" y="51"/>
                      </a:cubicBezTo>
                      <a:cubicBezTo>
                        <a:pt x="50" y="48"/>
                        <a:pt x="51" y="44"/>
                        <a:pt x="51" y="40"/>
                      </a:cubicBezTo>
                      <a:cubicBezTo>
                        <a:pt x="51" y="24"/>
                        <a:pt x="51" y="24"/>
                        <a:pt x="51" y="24"/>
                      </a:cubicBezTo>
                      <a:cubicBezTo>
                        <a:pt x="51" y="19"/>
                        <a:pt x="50" y="15"/>
                        <a:pt x="49" y="12"/>
                      </a:cubicBezTo>
                      <a:close/>
                      <a:moveTo>
                        <a:pt x="37" y="39"/>
                      </a:moveTo>
                      <a:cubicBezTo>
                        <a:pt x="37" y="41"/>
                        <a:pt x="36" y="43"/>
                        <a:pt x="34" y="46"/>
                      </a:cubicBezTo>
                      <a:cubicBezTo>
                        <a:pt x="33" y="48"/>
                        <a:pt x="30" y="49"/>
                        <a:pt x="26" y="49"/>
                      </a:cubicBezTo>
                      <a:cubicBezTo>
                        <a:pt x="22" y="49"/>
                        <a:pt x="19" y="48"/>
                        <a:pt x="17" y="46"/>
                      </a:cubicBezTo>
                      <a:cubicBezTo>
                        <a:pt x="15" y="44"/>
                        <a:pt x="15" y="41"/>
                        <a:pt x="15" y="38"/>
                      </a:cubicBezTo>
                      <a:cubicBezTo>
                        <a:pt x="15" y="28"/>
                        <a:pt x="15" y="28"/>
                        <a:pt x="15" y="28"/>
                      </a:cubicBezTo>
                      <a:cubicBezTo>
                        <a:pt x="15" y="24"/>
                        <a:pt x="15" y="20"/>
                        <a:pt x="17" y="18"/>
                      </a:cubicBezTo>
                      <a:cubicBezTo>
                        <a:pt x="19" y="15"/>
                        <a:pt x="22" y="14"/>
                        <a:pt x="26" y="14"/>
                      </a:cubicBezTo>
                      <a:cubicBezTo>
                        <a:pt x="30" y="14"/>
                        <a:pt x="33" y="15"/>
                        <a:pt x="34" y="18"/>
                      </a:cubicBezTo>
                      <a:cubicBezTo>
                        <a:pt x="36" y="21"/>
                        <a:pt x="37" y="24"/>
                        <a:pt x="37" y="27"/>
                      </a:cubicBezTo>
                      <a:lnTo>
                        <a:pt x="37" y="39"/>
                      </a:lnTo>
                      <a:close/>
                    </a:path>
                  </a:pathLst>
                </a:custGeom>
                <a:grpFill/>
                <a:ln w="9525">
                  <a:noFill/>
                  <a:round/>
                  <a:headEnd/>
                  <a:tailEnd/>
                </a:ln>
              </p:spPr>
              <p:txBody>
                <a:bodyPr anchor="ctr"/>
                <a:lstStyle/>
                <a:p>
                  <a:pPr algn="ctr"/>
                  <a:endParaRPr/>
                </a:p>
              </p:txBody>
            </p:sp>
            <p:sp>
              <p:nvSpPr>
                <p:cNvPr id="61" name="íṩľidè">
                  <a:extLst>
                    <a:ext uri="{FF2B5EF4-FFF2-40B4-BE49-F238E27FC236}">
                      <a16:creationId xmlns:a16="http://schemas.microsoft.com/office/drawing/2014/main" id="{5A8FB131-EC85-4B9A-8767-3D51352A29DD}"/>
                    </a:ext>
                  </a:extLst>
                </p:cNvPr>
                <p:cNvSpPr/>
                <p:nvPr/>
              </p:nvSpPr>
              <p:spPr bwMode="auto">
                <a:xfrm>
                  <a:off x="4679950" y="2716213"/>
                  <a:ext cx="77788" cy="95250"/>
                </a:xfrm>
                <a:custGeom>
                  <a:avLst/>
                  <a:gdLst/>
                  <a:ahLst/>
                  <a:cxnLst>
                    <a:cxn ang="0">
                      <a:pos x="35" y="62"/>
                    </a:cxn>
                    <a:cxn ang="0">
                      <a:pos x="43" y="58"/>
                    </a:cxn>
                    <a:cxn ang="0">
                      <a:pos x="49" y="51"/>
                    </a:cxn>
                    <a:cxn ang="0">
                      <a:pos x="51" y="40"/>
                    </a:cxn>
                    <a:cxn ang="0">
                      <a:pos x="51" y="24"/>
                    </a:cxn>
                    <a:cxn ang="0">
                      <a:pos x="49" y="13"/>
                    </a:cxn>
                    <a:cxn ang="0">
                      <a:pos x="43" y="5"/>
                    </a:cxn>
                    <a:cxn ang="0">
                      <a:pos x="35" y="1"/>
                    </a:cxn>
                    <a:cxn ang="0">
                      <a:pos x="26" y="0"/>
                    </a:cxn>
                    <a:cxn ang="0">
                      <a:pos x="7" y="7"/>
                    </a:cxn>
                    <a:cxn ang="0">
                      <a:pos x="0" y="26"/>
                    </a:cxn>
                    <a:cxn ang="0">
                      <a:pos x="0" y="40"/>
                    </a:cxn>
                    <a:cxn ang="0">
                      <a:pos x="7" y="57"/>
                    </a:cxn>
                    <a:cxn ang="0">
                      <a:pos x="26" y="63"/>
                    </a:cxn>
                    <a:cxn ang="0">
                      <a:pos x="35" y="62"/>
                    </a:cxn>
                    <a:cxn ang="0">
                      <a:pos x="14" y="39"/>
                    </a:cxn>
                    <a:cxn ang="0">
                      <a:pos x="14" y="29"/>
                    </a:cxn>
                    <a:cxn ang="0">
                      <a:pos x="17" y="18"/>
                    </a:cxn>
                    <a:cxn ang="0">
                      <a:pos x="26" y="14"/>
                    </a:cxn>
                    <a:cxn ang="0">
                      <a:pos x="34" y="18"/>
                    </a:cxn>
                    <a:cxn ang="0">
                      <a:pos x="36" y="28"/>
                    </a:cxn>
                    <a:cxn ang="0">
                      <a:pos x="36" y="39"/>
                    </a:cxn>
                    <a:cxn ang="0">
                      <a:pos x="34" y="46"/>
                    </a:cxn>
                    <a:cxn ang="0">
                      <a:pos x="26" y="49"/>
                    </a:cxn>
                    <a:cxn ang="0">
                      <a:pos x="17" y="46"/>
                    </a:cxn>
                    <a:cxn ang="0">
                      <a:pos x="14" y="39"/>
                    </a:cxn>
                  </a:cxnLst>
                  <a:rect l="0" t="0" r="r" b="b"/>
                  <a:pathLst>
                    <a:path w="51" h="63">
                      <a:moveTo>
                        <a:pt x="35" y="62"/>
                      </a:moveTo>
                      <a:cubicBezTo>
                        <a:pt x="38" y="61"/>
                        <a:pt x="41" y="60"/>
                        <a:pt x="43" y="58"/>
                      </a:cubicBezTo>
                      <a:cubicBezTo>
                        <a:pt x="45" y="56"/>
                        <a:pt x="47" y="54"/>
                        <a:pt x="49" y="51"/>
                      </a:cubicBezTo>
                      <a:cubicBezTo>
                        <a:pt x="50" y="48"/>
                        <a:pt x="51" y="45"/>
                        <a:pt x="51" y="40"/>
                      </a:cubicBezTo>
                      <a:cubicBezTo>
                        <a:pt x="51" y="24"/>
                        <a:pt x="51" y="24"/>
                        <a:pt x="51" y="24"/>
                      </a:cubicBezTo>
                      <a:cubicBezTo>
                        <a:pt x="51" y="20"/>
                        <a:pt x="50" y="16"/>
                        <a:pt x="49" y="13"/>
                      </a:cubicBezTo>
                      <a:cubicBezTo>
                        <a:pt x="47" y="10"/>
                        <a:pt x="45" y="7"/>
                        <a:pt x="43" y="5"/>
                      </a:cubicBezTo>
                      <a:cubicBezTo>
                        <a:pt x="40" y="3"/>
                        <a:pt x="38" y="2"/>
                        <a:pt x="35" y="1"/>
                      </a:cubicBezTo>
                      <a:cubicBezTo>
                        <a:pt x="32" y="1"/>
                        <a:pt x="29" y="0"/>
                        <a:pt x="26" y="0"/>
                      </a:cubicBezTo>
                      <a:cubicBezTo>
                        <a:pt x="18" y="0"/>
                        <a:pt x="12" y="2"/>
                        <a:pt x="7" y="7"/>
                      </a:cubicBezTo>
                      <a:cubicBezTo>
                        <a:pt x="2" y="11"/>
                        <a:pt x="0" y="17"/>
                        <a:pt x="0" y="26"/>
                      </a:cubicBezTo>
                      <a:cubicBezTo>
                        <a:pt x="0" y="40"/>
                        <a:pt x="0" y="40"/>
                        <a:pt x="0" y="40"/>
                      </a:cubicBezTo>
                      <a:cubicBezTo>
                        <a:pt x="0" y="48"/>
                        <a:pt x="2" y="54"/>
                        <a:pt x="7" y="57"/>
                      </a:cubicBezTo>
                      <a:cubicBezTo>
                        <a:pt x="12" y="61"/>
                        <a:pt x="18" y="63"/>
                        <a:pt x="26" y="63"/>
                      </a:cubicBezTo>
                      <a:cubicBezTo>
                        <a:pt x="29" y="63"/>
                        <a:pt x="32" y="62"/>
                        <a:pt x="35" y="62"/>
                      </a:cubicBezTo>
                      <a:close/>
                      <a:moveTo>
                        <a:pt x="14" y="39"/>
                      </a:moveTo>
                      <a:cubicBezTo>
                        <a:pt x="14" y="29"/>
                        <a:pt x="14" y="29"/>
                        <a:pt x="14" y="29"/>
                      </a:cubicBezTo>
                      <a:cubicBezTo>
                        <a:pt x="14" y="24"/>
                        <a:pt x="15" y="21"/>
                        <a:pt x="17" y="18"/>
                      </a:cubicBezTo>
                      <a:cubicBezTo>
                        <a:pt x="18" y="15"/>
                        <a:pt x="22" y="14"/>
                        <a:pt x="26" y="14"/>
                      </a:cubicBezTo>
                      <a:cubicBezTo>
                        <a:pt x="30" y="14"/>
                        <a:pt x="33" y="15"/>
                        <a:pt x="34" y="18"/>
                      </a:cubicBezTo>
                      <a:cubicBezTo>
                        <a:pt x="36" y="21"/>
                        <a:pt x="36" y="24"/>
                        <a:pt x="36" y="28"/>
                      </a:cubicBezTo>
                      <a:cubicBezTo>
                        <a:pt x="36" y="39"/>
                        <a:pt x="36" y="39"/>
                        <a:pt x="36" y="39"/>
                      </a:cubicBezTo>
                      <a:cubicBezTo>
                        <a:pt x="36" y="42"/>
                        <a:pt x="36" y="44"/>
                        <a:pt x="34" y="46"/>
                      </a:cubicBezTo>
                      <a:cubicBezTo>
                        <a:pt x="32" y="48"/>
                        <a:pt x="30" y="49"/>
                        <a:pt x="26" y="49"/>
                      </a:cubicBezTo>
                      <a:cubicBezTo>
                        <a:pt x="22" y="49"/>
                        <a:pt x="19" y="48"/>
                        <a:pt x="17" y="46"/>
                      </a:cubicBezTo>
                      <a:cubicBezTo>
                        <a:pt x="15" y="44"/>
                        <a:pt x="14" y="42"/>
                        <a:pt x="14" y="39"/>
                      </a:cubicBezTo>
                      <a:close/>
                    </a:path>
                  </a:pathLst>
                </a:custGeom>
                <a:grpFill/>
                <a:ln w="9525">
                  <a:noFill/>
                  <a:round/>
                  <a:headEnd/>
                  <a:tailEnd/>
                </a:ln>
              </p:spPr>
              <p:txBody>
                <a:bodyPr anchor="ctr"/>
                <a:lstStyle/>
                <a:p>
                  <a:pPr algn="ctr"/>
                  <a:endParaRPr/>
                </a:p>
              </p:txBody>
            </p:sp>
            <p:sp>
              <p:nvSpPr>
                <p:cNvPr id="62" name="íśḷïḍê">
                  <a:extLst>
                    <a:ext uri="{FF2B5EF4-FFF2-40B4-BE49-F238E27FC236}">
                      <a16:creationId xmlns:a16="http://schemas.microsoft.com/office/drawing/2014/main" id="{3A646EF7-6F79-4487-9A5C-C3FB55665EF3}"/>
                    </a:ext>
                  </a:extLst>
                </p:cNvPr>
                <p:cNvSpPr/>
                <p:nvPr/>
              </p:nvSpPr>
              <p:spPr bwMode="auto">
                <a:xfrm>
                  <a:off x="4710113" y="2714626"/>
                  <a:ext cx="130175" cy="203200"/>
                </a:xfrm>
                <a:custGeom>
                  <a:avLst/>
                  <a:gdLst/>
                  <a:ahLst/>
                  <a:cxnLst>
                    <a:cxn ang="0">
                      <a:pos x="86" y="1"/>
                    </a:cxn>
                    <a:cxn ang="0">
                      <a:pos x="83" y="0"/>
                    </a:cxn>
                    <a:cxn ang="0">
                      <a:pos x="72" y="0"/>
                    </a:cxn>
                    <a:cxn ang="0">
                      <a:pos x="68" y="1"/>
                    </a:cxn>
                    <a:cxn ang="0">
                      <a:pos x="65" y="5"/>
                    </a:cxn>
                    <a:cxn ang="0">
                      <a:pos x="2" y="128"/>
                    </a:cxn>
                    <a:cxn ang="0">
                      <a:pos x="1" y="133"/>
                    </a:cxn>
                    <a:cxn ang="0">
                      <a:pos x="4" y="134"/>
                    </a:cxn>
                    <a:cxn ang="0">
                      <a:pos x="15" y="134"/>
                    </a:cxn>
                    <a:cxn ang="0">
                      <a:pos x="18" y="133"/>
                    </a:cxn>
                    <a:cxn ang="0">
                      <a:pos x="21" y="129"/>
                    </a:cxn>
                    <a:cxn ang="0">
                      <a:pos x="84" y="6"/>
                    </a:cxn>
                    <a:cxn ang="0">
                      <a:pos x="86" y="1"/>
                    </a:cxn>
                  </a:cxnLst>
                  <a:rect l="0" t="0" r="r" b="b"/>
                  <a:pathLst>
                    <a:path w="86" h="134">
                      <a:moveTo>
                        <a:pt x="86" y="1"/>
                      </a:moveTo>
                      <a:cubicBezTo>
                        <a:pt x="86" y="1"/>
                        <a:pt x="85" y="0"/>
                        <a:pt x="83" y="0"/>
                      </a:cubicBezTo>
                      <a:cubicBezTo>
                        <a:pt x="72" y="0"/>
                        <a:pt x="72" y="0"/>
                        <a:pt x="72" y="0"/>
                      </a:cubicBezTo>
                      <a:cubicBezTo>
                        <a:pt x="70" y="0"/>
                        <a:pt x="69" y="1"/>
                        <a:pt x="68" y="1"/>
                      </a:cubicBezTo>
                      <a:cubicBezTo>
                        <a:pt x="67" y="2"/>
                        <a:pt x="66" y="3"/>
                        <a:pt x="65" y="5"/>
                      </a:cubicBezTo>
                      <a:cubicBezTo>
                        <a:pt x="2" y="128"/>
                        <a:pt x="2" y="128"/>
                        <a:pt x="2" y="128"/>
                      </a:cubicBezTo>
                      <a:cubicBezTo>
                        <a:pt x="1" y="131"/>
                        <a:pt x="0" y="132"/>
                        <a:pt x="1" y="133"/>
                      </a:cubicBezTo>
                      <a:cubicBezTo>
                        <a:pt x="1" y="134"/>
                        <a:pt x="2" y="134"/>
                        <a:pt x="4" y="134"/>
                      </a:cubicBezTo>
                      <a:cubicBezTo>
                        <a:pt x="15" y="134"/>
                        <a:pt x="15" y="134"/>
                        <a:pt x="15" y="134"/>
                      </a:cubicBezTo>
                      <a:cubicBezTo>
                        <a:pt x="16" y="134"/>
                        <a:pt x="17" y="134"/>
                        <a:pt x="18" y="133"/>
                      </a:cubicBezTo>
                      <a:cubicBezTo>
                        <a:pt x="19" y="133"/>
                        <a:pt x="20" y="131"/>
                        <a:pt x="21" y="129"/>
                      </a:cubicBezTo>
                      <a:cubicBezTo>
                        <a:pt x="84" y="6"/>
                        <a:pt x="84" y="6"/>
                        <a:pt x="84" y="6"/>
                      </a:cubicBezTo>
                      <a:cubicBezTo>
                        <a:pt x="85" y="4"/>
                        <a:pt x="86" y="2"/>
                        <a:pt x="86" y="1"/>
                      </a:cubicBezTo>
                      <a:close/>
                    </a:path>
                  </a:pathLst>
                </a:custGeom>
                <a:grpFill/>
                <a:ln w="9525">
                  <a:noFill/>
                  <a:round/>
                  <a:headEnd/>
                  <a:tailEnd/>
                </a:ln>
              </p:spPr>
              <p:txBody>
                <a:bodyPr anchor="ctr"/>
                <a:lstStyle/>
                <a:p>
                  <a:pPr algn="ctr"/>
                  <a:endParaRPr/>
                </a:p>
              </p:txBody>
            </p:sp>
          </p:grpSp>
          <p:grpSp>
            <p:nvGrpSpPr>
              <p:cNvPr id="17" name="ïṡľîdê">
                <a:extLst>
                  <a:ext uri="{FF2B5EF4-FFF2-40B4-BE49-F238E27FC236}">
                    <a16:creationId xmlns:a16="http://schemas.microsoft.com/office/drawing/2014/main" id="{73C2CA8C-1C80-4089-859A-498949A98EAD}"/>
                  </a:ext>
                </a:extLst>
              </p:cNvPr>
              <p:cNvGrpSpPr/>
              <p:nvPr/>
            </p:nvGrpSpPr>
            <p:grpSpPr>
              <a:xfrm>
                <a:off x="1789626" y="2672459"/>
                <a:ext cx="994285" cy="578069"/>
                <a:chOff x="4606925" y="2349501"/>
                <a:chExt cx="341313" cy="198438"/>
              </a:xfrm>
              <a:solidFill>
                <a:schemeClr val="bg1"/>
              </a:solidFill>
            </p:grpSpPr>
            <p:sp>
              <p:nvSpPr>
                <p:cNvPr id="51" name="ïṧļîḍé">
                  <a:extLst>
                    <a:ext uri="{FF2B5EF4-FFF2-40B4-BE49-F238E27FC236}">
                      <a16:creationId xmlns:a16="http://schemas.microsoft.com/office/drawing/2014/main" id="{3909D1A7-549A-418E-83BC-0AAAECB1287C}"/>
                    </a:ext>
                  </a:extLst>
                </p:cNvPr>
                <p:cNvSpPr/>
                <p:nvPr/>
              </p:nvSpPr>
              <p:spPr bwMode="auto">
                <a:xfrm>
                  <a:off x="4779963" y="2466976"/>
                  <a:ext cx="1588" cy="1588"/>
                </a:xfrm>
                <a:prstGeom prst="rect">
                  <a:avLst/>
                </a:prstGeom>
                <a:grpFill/>
                <a:ln w="9525">
                  <a:noFill/>
                  <a:miter lim="800000"/>
                  <a:headEnd/>
                  <a:tailEnd/>
                </a:ln>
              </p:spPr>
              <p:txBody>
                <a:bodyPr anchor="ctr"/>
                <a:lstStyle/>
                <a:p>
                  <a:pPr algn="ctr"/>
                  <a:endParaRPr/>
                </a:p>
              </p:txBody>
            </p:sp>
            <p:sp>
              <p:nvSpPr>
                <p:cNvPr id="52" name="íṩ1îḋê">
                  <a:extLst>
                    <a:ext uri="{FF2B5EF4-FFF2-40B4-BE49-F238E27FC236}">
                      <a16:creationId xmlns:a16="http://schemas.microsoft.com/office/drawing/2014/main" id="{4097E2D8-ACD0-4B89-9E05-5AE8F4792585}"/>
                    </a:ext>
                  </a:extLst>
                </p:cNvPr>
                <p:cNvSpPr/>
                <p:nvPr/>
              </p:nvSpPr>
              <p:spPr bwMode="auto">
                <a:xfrm>
                  <a:off x="4754563" y="2511426"/>
                  <a:ext cx="23813" cy="31750"/>
                </a:xfrm>
                <a:custGeom>
                  <a:avLst/>
                  <a:gdLst/>
                  <a:ahLst/>
                  <a:cxnLst>
                    <a:cxn ang="0">
                      <a:pos x="16" y="3"/>
                    </a:cxn>
                    <a:cxn ang="0">
                      <a:pos x="14" y="1"/>
                    </a:cxn>
                    <a:cxn ang="0">
                      <a:pos x="12" y="0"/>
                    </a:cxn>
                    <a:cxn ang="0">
                      <a:pos x="6" y="4"/>
                    </a:cxn>
                    <a:cxn ang="0">
                      <a:pos x="5" y="6"/>
                    </a:cxn>
                    <a:cxn ang="0">
                      <a:pos x="2" y="12"/>
                    </a:cxn>
                    <a:cxn ang="0">
                      <a:pos x="1" y="16"/>
                    </a:cxn>
                    <a:cxn ang="0">
                      <a:pos x="1" y="19"/>
                    </a:cxn>
                    <a:cxn ang="0">
                      <a:pos x="3" y="21"/>
                    </a:cxn>
                    <a:cxn ang="0">
                      <a:pos x="3" y="21"/>
                    </a:cxn>
                    <a:cxn ang="0">
                      <a:pos x="5" y="21"/>
                    </a:cxn>
                    <a:cxn ang="0">
                      <a:pos x="11" y="18"/>
                    </a:cxn>
                    <a:cxn ang="0">
                      <a:pos x="15" y="10"/>
                    </a:cxn>
                    <a:cxn ang="0">
                      <a:pos x="15" y="10"/>
                    </a:cxn>
                    <a:cxn ang="0">
                      <a:pos x="16" y="6"/>
                    </a:cxn>
                    <a:cxn ang="0">
                      <a:pos x="16" y="3"/>
                    </a:cxn>
                  </a:cxnLst>
                  <a:rect l="0" t="0" r="r" b="b"/>
                  <a:pathLst>
                    <a:path w="16" h="21">
                      <a:moveTo>
                        <a:pt x="16" y="3"/>
                      </a:moveTo>
                      <a:cubicBezTo>
                        <a:pt x="15" y="2"/>
                        <a:pt x="15" y="2"/>
                        <a:pt x="14" y="1"/>
                      </a:cubicBezTo>
                      <a:cubicBezTo>
                        <a:pt x="13" y="1"/>
                        <a:pt x="13" y="0"/>
                        <a:pt x="12" y="0"/>
                      </a:cubicBezTo>
                      <a:cubicBezTo>
                        <a:pt x="10" y="0"/>
                        <a:pt x="7" y="2"/>
                        <a:pt x="6" y="4"/>
                      </a:cubicBezTo>
                      <a:cubicBezTo>
                        <a:pt x="5" y="6"/>
                        <a:pt x="5" y="6"/>
                        <a:pt x="5" y="6"/>
                      </a:cubicBezTo>
                      <a:cubicBezTo>
                        <a:pt x="5" y="6"/>
                        <a:pt x="2" y="11"/>
                        <a:pt x="2" y="12"/>
                      </a:cubicBezTo>
                      <a:cubicBezTo>
                        <a:pt x="1" y="13"/>
                        <a:pt x="1" y="14"/>
                        <a:pt x="1" y="16"/>
                      </a:cubicBezTo>
                      <a:cubicBezTo>
                        <a:pt x="0" y="17"/>
                        <a:pt x="1" y="18"/>
                        <a:pt x="1" y="19"/>
                      </a:cubicBezTo>
                      <a:cubicBezTo>
                        <a:pt x="2" y="19"/>
                        <a:pt x="2" y="20"/>
                        <a:pt x="3" y="21"/>
                      </a:cubicBezTo>
                      <a:cubicBezTo>
                        <a:pt x="3" y="21"/>
                        <a:pt x="3" y="21"/>
                        <a:pt x="3" y="21"/>
                      </a:cubicBezTo>
                      <a:cubicBezTo>
                        <a:pt x="4" y="21"/>
                        <a:pt x="4" y="21"/>
                        <a:pt x="5" y="21"/>
                      </a:cubicBezTo>
                      <a:cubicBezTo>
                        <a:pt x="7" y="21"/>
                        <a:pt x="10" y="20"/>
                        <a:pt x="11" y="18"/>
                      </a:cubicBezTo>
                      <a:cubicBezTo>
                        <a:pt x="15" y="10"/>
                        <a:pt x="15" y="10"/>
                        <a:pt x="15" y="10"/>
                      </a:cubicBezTo>
                      <a:cubicBezTo>
                        <a:pt x="15" y="10"/>
                        <a:pt x="15" y="10"/>
                        <a:pt x="15" y="10"/>
                      </a:cubicBezTo>
                      <a:cubicBezTo>
                        <a:pt x="16" y="9"/>
                        <a:pt x="16" y="7"/>
                        <a:pt x="16" y="6"/>
                      </a:cubicBezTo>
                      <a:cubicBezTo>
                        <a:pt x="16" y="5"/>
                        <a:pt x="16" y="4"/>
                        <a:pt x="16" y="3"/>
                      </a:cubicBezTo>
                      <a:close/>
                    </a:path>
                  </a:pathLst>
                </a:custGeom>
                <a:grpFill/>
                <a:ln w="9525">
                  <a:noFill/>
                  <a:round/>
                  <a:headEnd/>
                  <a:tailEnd/>
                </a:ln>
              </p:spPr>
              <p:txBody>
                <a:bodyPr anchor="ctr"/>
                <a:lstStyle/>
                <a:p>
                  <a:pPr algn="ctr"/>
                  <a:endParaRPr/>
                </a:p>
              </p:txBody>
            </p:sp>
            <p:sp>
              <p:nvSpPr>
                <p:cNvPr id="53" name="íśľîḑé">
                  <a:extLst>
                    <a:ext uri="{FF2B5EF4-FFF2-40B4-BE49-F238E27FC236}">
                      <a16:creationId xmlns:a16="http://schemas.microsoft.com/office/drawing/2014/main" id="{B56A6D6F-30E7-43EF-9D22-09AA5DF3334C}"/>
                    </a:ext>
                  </a:extLst>
                </p:cNvPr>
                <p:cNvSpPr/>
                <p:nvPr/>
              </p:nvSpPr>
              <p:spPr bwMode="auto">
                <a:xfrm>
                  <a:off x="4733925" y="2487613"/>
                  <a:ext cx="31750" cy="46038"/>
                </a:xfrm>
                <a:custGeom>
                  <a:avLst/>
                  <a:gdLst/>
                  <a:ahLst/>
                  <a:cxnLst>
                    <a:cxn ang="0">
                      <a:pos x="20" y="10"/>
                    </a:cxn>
                    <a:cxn ang="0">
                      <a:pos x="21" y="10"/>
                    </a:cxn>
                    <a:cxn ang="0">
                      <a:pos x="21" y="7"/>
                    </a:cxn>
                    <a:cxn ang="0">
                      <a:pos x="21" y="3"/>
                    </a:cxn>
                    <a:cxn ang="0">
                      <a:pos x="18" y="0"/>
                    </a:cxn>
                    <a:cxn ang="0">
                      <a:pos x="16" y="0"/>
                    </a:cxn>
                    <a:cxn ang="0">
                      <a:pos x="10" y="3"/>
                    </a:cxn>
                    <a:cxn ang="0">
                      <a:pos x="1" y="21"/>
                    </a:cxn>
                    <a:cxn ang="0">
                      <a:pos x="1" y="27"/>
                    </a:cxn>
                    <a:cxn ang="0">
                      <a:pos x="4" y="29"/>
                    </a:cxn>
                    <a:cxn ang="0">
                      <a:pos x="6" y="30"/>
                    </a:cxn>
                    <a:cxn ang="0">
                      <a:pos x="13" y="27"/>
                    </a:cxn>
                    <a:cxn ang="0">
                      <a:pos x="15" y="21"/>
                    </a:cxn>
                    <a:cxn ang="0">
                      <a:pos x="20" y="10"/>
                    </a:cxn>
                  </a:cxnLst>
                  <a:rect l="0" t="0" r="r" b="b"/>
                  <a:pathLst>
                    <a:path w="22" h="30">
                      <a:moveTo>
                        <a:pt x="20" y="10"/>
                      </a:moveTo>
                      <a:cubicBezTo>
                        <a:pt x="21" y="10"/>
                        <a:pt x="21" y="10"/>
                        <a:pt x="21" y="10"/>
                      </a:cubicBezTo>
                      <a:cubicBezTo>
                        <a:pt x="21" y="9"/>
                        <a:pt x="21" y="8"/>
                        <a:pt x="21" y="7"/>
                      </a:cubicBezTo>
                      <a:cubicBezTo>
                        <a:pt x="22" y="5"/>
                        <a:pt x="21" y="4"/>
                        <a:pt x="21" y="3"/>
                      </a:cubicBezTo>
                      <a:cubicBezTo>
                        <a:pt x="20" y="2"/>
                        <a:pt x="19" y="1"/>
                        <a:pt x="18" y="0"/>
                      </a:cubicBezTo>
                      <a:cubicBezTo>
                        <a:pt x="17" y="0"/>
                        <a:pt x="17" y="0"/>
                        <a:pt x="16" y="0"/>
                      </a:cubicBezTo>
                      <a:cubicBezTo>
                        <a:pt x="14" y="0"/>
                        <a:pt x="11" y="1"/>
                        <a:pt x="10" y="3"/>
                      </a:cubicBezTo>
                      <a:cubicBezTo>
                        <a:pt x="9" y="4"/>
                        <a:pt x="1" y="21"/>
                        <a:pt x="1" y="21"/>
                      </a:cubicBezTo>
                      <a:cubicBezTo>
                        <a:pt x="0" y="24"/>
                        <a:pt x="1" y="25"/>
                        <a:pt x="1" y="27"/>
                      </a:cubicBezTo>
                      <a:cubicBezTo>
                        <a:pt x="2" y="28"/>
                        <a:pt x="3" y="29"/>
                        <a:pt x="4" y="29"/>
                      </a:cubicBezTo>
                      <a:cubicBezTo>
                        <a:pt x="5" y="30"/>
                        <a:pt x="5" y="30"/>
                        <a:pt x="6" y="30"/>
                      </a:cubicBezTo>
                      <a:cubicBezTo>
                        <a:pt x="8" y="30"/>
                        <a:pt x="11" y="29"/>
                        <a:pt x="13" y="27"/>
                      </a:cubicBezTo>
                      <a:cubicBezTo>
                        <a:pt x="15" y="21"/>
                        <a:pt x="15" y="21"/>
                        <a:pt x="15" y="21"/>
                      </a:cubicBezTo>
                      <a:lnTo>
                        <a:pt x="20" y="10"/>
                      </a:lnTo>
                      <a:close/>
                    </a:path>
                  </a:pathLst>
                </a:custGeom>
                <a:grpFill/>
                <a:ln w="9525">
                  <a:noFill/>
                  <a:round/>
                  <a:headEnd/>
                  <a:tailEnd/>
                </a:ln>
              </p:spPr>
              <p:txBody>
                <a:bodyPr anchor="ctr"/>
                <a:lstStyle/>
                <a:p>
                  <a:pPr algn="ctr"/>
                  <a:endParaRPr/>
                </a:p>
              </p:txBody>
            </p:sp>
            <p:sp>
              <p:nvSpPr>
                <p:cNvPr id="54" name="íŝḻiďe">
                  <a:extLst>
                    <a:ext uri="{FF2B5EF4-FFF2-40B4-BE49-F238E27FC236}">
                      <a16:creationId xmlns:a16="http://schemas.microsoft.com/office/drawing/2014/main" id="{E2BF4402-EB87-4CE5-A0EB-CF03BFEC0F82}"/>
                    </a:ext>
                  </a:extLst>
                </p:cNvPr>
                <p:cNvSpPr/>
                <p:nvPr/>
              </p:nvSpPr>
              <p:spPr bwMode="auto">
                <a:xfrm>
                  <a:off x="4697413" y="2471738"/>
                  <a:ext cx="20638" cy="31750"/>
                </a:xfrm>
                <a:custGeom>
                  <a:avLst/>
                  <a:gdLst/>
                  <a:ahLst/>
                  <a:cxnLst>
                    <a:cxn ang="0">
                      <a:pos x="14" y="8"/>
                    </a:cxn>
                    <a:cxn ang="0">
                      <a:pos x="13" y="3"/>
                    </a:cxn>
                    <a:cxn ang="0">
                      <a:pos x="9" y="0"/>
                    </a:cxn>
                    <a:cxn ang="0">
                      <a:pos x="9" y="0"/>
                    </a:cxn>
                    <a:cxn ang="0">
                      <a:pos x="8" y="0"/>
                    </a:cxn>
                    <a:cxn ang="0">
                      <a:pos x="4" y="2"/>
                    </a:cxn>
                    <a:cxn ang="0">
                      <a:pos x="1" y="6"/>
                    </a:cxn>
                    <a:cxn ang="0">
                      <a:pos x="1" y="6"/>
                    </a:cxn>
                    <a:cxn ang="0">
                      <a:pos x="0" y="11"/>
                    </a:cxn>
                    <a:cxn ang="0">
                      <a:pos x="0" y="13"/>
                    </a:cxn>
                    <a:cxn ang="0">
                      <a:pos x="1" y="18"/>
                    </a:cxn>
                    <a:cxn ang="0">
                      <a:pos x="5" y="20"/>
                    </a:cxn>
                    <a:cxn ang="0">
                      <a:pos x="6" y="21"/>
                    </a:cxn>
                    <a:cxn ang="0">
                      <a:pos x="11" y="18"/>
                    </a:cxn>
                    <a:cxn ang="0">
                      <a:pos x="14" y="9"/>
                    </a:cxn>
                    <a:cxn ang="0">
                      <a:pos x="14" y="8"/>
                    </a:cxn>
                  </a:cxnLst>
                  <a:rect l="0" t="0" r="r" b="b"/>
                  <a:pathLst>
                    <a:path w="14" h="21">
                      <a:moveTo>
                        <a:pt x="14" y="8"/>
                      </a:moveTo>
                      <a:cubicBezTo>
                        <a:pt x="14" y="6"/>
                        <a:pt x="14" y="4"/>
                        <a:pt x="13" y="3"/>
                      </a:cubicBezTo>
                      <a:cubicBezTo>
                        <a:pt x="12" y="2"/>
                        <a:pt x="11" y="1"/>
                        <a:pt x="9" y="0"/>
                      </a:cubicBezTo>
                      <a:cubicBezTo>
                        <a:pt x="9" y="0"/>
                        <a:pt x="9" y="0"/>
                        <a:pt x="9" y="0"/>
                      </a:cubicBezTo>
                      <a:cubicBezTo>
                        <a:pt x="9" y="0"/>
                        <a:pt x="9" y="0"/>
                        <a:pt x="8" y="0"/>
                      </a:cubicBezTo>
                      <a:cubicBezTo>
                        <a:pt x="7" y="0"/>
                        <a:pt x="5" y="1"/>
                        <a:pt x="4" y="2"/>
                      </a:cubicBezTo>
                      <a:cubicBezTo>
                        <a:pt x="3" y="3"/>
                        <a:pt x="2" y="4"/>
                        <a:pt x="1" y="6"/>
                      </a:cubicBezTo>
                      <a:cubicBezTo>
                        <a:pt x="1" y="6"/>
                        <a:pt x="1" y="6"/>
                        <a:pt x="1" y="6"/>
                      </a:cubicBezTo>
                      <a:cubicBezTo>
                        <a:pt x="0" y="11"/>
                        <a:pt x="0" y="11"/>
                        <a:pt x="0" y="11"/>
                      </a:cubicBezTo>
                      <a:cubicBezTo>
                        <a:pt x="0" y="12"/>
                        <a:pt x="0" y="13"/>
                        <a:pt x="0" y="13"/>
                      </a:cubicBezTo>
                      <a:cubicBezTo>
                        <a:pt x="0" y="15"/>
                        <a:pt x="0" y="17"/>
                        <a:pt x="1" y="18"/>
                      </a:cubicBezTo>
                      <a:cubicBezTo>
                        <a:pt x="2" y="19"/>
                        <a:pt x="3" y="20"/>
                        <a:pt x="5" y="20"/>
                      </a:cubicBezTo>
                      <a:cubicBezTo>
                        <a:pt x="5" y="20"/>
                        <a:pt x="5" y="21"/>
                        <a:pt x="6" y="21"/>
                      </a:cubicBezTo>
                      <a:cubicBezTo>
                        <a:pt x="7" y="21"/>
                        <a:pt x="10" y="20"/>
                        <a:pt x="11" y="18"/>
                      </a:cubicBezTo>
                      <a:cubicBezTo>
                        <a:pt x="14" y="9"/>
                        <a:pt x="14" y="9"/>
                        <a:pt x="14" y="9"/>
                      </a:cubicBezTo>
                      <a:cubicBezTo>
                        <a:pt x="14" y="9"/>
                        <a:pt x="14" y="8"/>
                        <a:pt x="14" y="8"/>
                      </a:cubicBezTo>
                      <a:close/>
                    </a:path>
                  </a:pathLst>
                </a:custGeom>
                <a:grpFill/>
                <a:ln w="9525">
                  <a:noFill/>
                  <a:round/>
                  <a:headEnd/>
                  <a:tailEnd/>
                </a:ln>
              </p:spPr>
              <p:txBody>
                <a:bodyPr anchor="ctr"/>
                <a:lstStyle/>
                <a:p>
                  <a:pPr algn="ctr"/>
                  <a:endParaRPr/>
                </a:p>
              </p:txBody>
            </p:sp>
            <p:sp>
              <p:nvSpPr>
                <p:cNvPr id="55" name="íšḻîḓè">
                  <a:extLst>
                    <a:ext uri="{FF2B5EF4-FFF2-40B4-BE49-F238E27FC236}">
                      <a16:creationId xmlns:a16="http://schemas.microsoft.com/office/drawing/2014/main" id="{0D5C915A-F52E-48C0-897F-32CE9FC2FE52}"/>
                    </a:ext>
                  </a:extLst>
                </p:cNvPr>
                <p:cNvSpPr/>
                <p:nvPr/>
              </p:nvSpPr>
              <p:spPr bwMode="auto">
                <a:xfrm>
                  <a:off x="4714875" y="2479676"/>
                  <a:ext cx="26988" cy="39688"/>
                </a:xfrm>
                <a:custGeom>
                  <a:avLst/>
                  <a:gdLst/>
                  <a:ahLst/>
                  <a:cxnLst>
                    <a:cxn ang="0">
                      <a:pos x="18" y="7"/>
                    </a:cxn>
                    <a:cxn ang="0">
                      <a:pos x="17" y="3"/>
                    </a:cxn>
                    <a:cxn ang="0">
                      <a:pos x="15" y="1"/>
                    </a:cxn>
                    <a:cxn ang="0">
                      <a:pos x="15" y="1"/>
                    </a:cxn>
                    <a:cxn ang="0">
                      <a:pos x="13" y="0"/>
                    </a:cxn>
                    <a:cxn ang="0">
                      <a:pos x="6" y="5"/>
                    </a:cxn>
                    <a:cxn ang="0">
                      <a:pos x="6" y="5"/>
                    </a:cxn>
                    <a:cxn ang="0">
                      <a:pos x="1" y="16"/>
                    </a:cxn>
                    <a:cxn ang="0">
                      <a:pos x="0" y="20"/>
                    </a:cxn>
                    <a:cxn ang="0">
                      <a:pos x="1" y="24"/>
                    </a:cxn>
                    <a:cxn ang="0">
                      <a:pos x="3" y="26"/>
                    </a:cxn>
                    <a:cxn ang="0">
                      <a:pos x="3" y="26"/>
                    </a:cxn>
                    <a:cxn ang="0">
                      <a:pos x="5" y="26"/>
                    </a:cxn>
                    <a:cxn ang="0">
                      <a:pos x="11" y="23"/>
                    </a:cxn>
                    <a:cxn ang="0">
                      <a:pos x="17" y="11"/>
                    </a:cxn>
                    <a:cxn ang="0">
                      <a:pos x="18" y="7"/>
                    </a:cxn>
                  </a:cxnLst>
                  <a:rect l="0" t="0" r="r" b="b"/>
                  <a:pathLst>
                    <a:path w="18" h="27">
                      <a:moveTo>
                        <a:pt x="18" y="7"/>
                      </a:moveTo>
                      <a:cubicBezTo>
                        <a:pt x="18" y="6"/>
                        <a:pt x="18" y="4"/>
                        <a:pt x="17" y="3"/>
                      </a:cubicBezTo>
                      <a:cubicBezTo>
                        <a:pt x="17" y="2"/>
                        <a:pt x="16" y="1"/>
                        <a:pt x="15" y="1"/>
                      </a:cubicBezTo>
                      <a:cubicBezTo>
                        <a:pt x="15" y="1"/>
                        <a:pt x="15" y="1"/>
                        <a:pt x="15" y="1"/>
                      </a:cubicBezTo>
                      <a:cubicBezTo>
                        <a:pt x="14" y="0"/>
                        <a:pt x="14" y="0"/>
                        <a:pt x="13" y="0"/>
                      </a:cubicBezTo>
                      <a:cubicBezTo>
                        <a:pt x="10" y="0"/>
                        <a:pt x="7" y="2"/>
                        <a:pt x="6" y="5"/>
                      </a:cubicBezTo>
                      <a:cubicBezTo>
                        <a:pt x="6" y="5"/>
                        <a:pt x="6" y="5"/>
                        <a:pt x="6" y="5"/>
                      </a:cubicBezTo>
                      <a:cubicBezTo>
                        <a:pt x="1" y="16"/>
                        <a:pt x="1" y="16"/>
                        <a:pt x="1" y="16"/>
                      </a:cubicBezTo>
                      <a:cubicBezTo>
                        <a:pt x="0" y="17"/>
                        <a:pt x="0" y="19"/>
                        <a:pt x="0" y="20"/>
                      </a:cubicBezTo>
                      <a:cubicBezTo>
                        <a:pt x="0" y="21"/>
                        <a:pt x="0" y="22"/>
                        <a:pt x="1" y="24"/>
                      </a:cubicBezTo>
                      <a:cubicBezTo>
                        <a:pt x="1" y="25"/>
                        <a:pt x="2" y="26"/>
                        <a:pt x="3" y="26"/>
                      </a:cubicBezTo>
                      <a:cubicBezTo>
                        <a:pt x="3" y="26"/>
                        <a:pt x="3" y="26"/>
                        <a:pt x="3" y="26"/>
                      </a:cubicBezTo>
                      <a:cubicBezTo>
                        <a:pt x="4" y="26"/>
                        <a:pt x="4" y="26"/>
                        <a:pt x="5" y="26"/>
                      </a:cubicBezTo>
                      <a:cubicBezTo>
                        <a:pt x="7" y="27"/>
                        <a:pt x="9" y="26"/>
                        <a:pt x="11" y="23"/>
                      </a:cubicBezTo>
                      <a:cubicBezTo>
                        <a:pt x="11" y="23"/>
                        <a:pt x="17" y="11"/>
                        <a:pt x="17" y="11"/>
                      </a:cubicBezTo>
                      <a:cubicBezTo>
                        <a:pt x="18" y="8"/>
                        <a:pt x="18" y="7"/>
                        <a:pt x="18" y="7"/>
                      </a:cubicBezTo>
                      <a:close/>
                    </a:path>
                  </a:pathLst>
                </a:custGeom>
                <a:grpFill/>
                <a:ln w="9525">
                  <a:noFill/>
                  <a:round/>
                  <a:headEnd/>
                  <a:tailEnd/>
                </a:ln>
              </p:spPr>
              <p:txBody>
                <a:bodyPr anchor="ctr"/>
                <a:lstStyle/>
                <a:p>
                  <a:pPr algn="ctr"/>
                  <a:endParaRPr/>
                </a:p>
              </p:txBody>
            </p:sp>
            <p:sp>
              <p:nvSpPr>
                <p:cNvPr id="56" name="išļiḍè">
                  <a:extLst>
                    <a:ext uri="{FF2B5EF4-FFF2-40B4-BE49-F238E27FC236}">
                      <a16:creationId xmlns:a16="http://schemas.microsoft.com/office/drawing/2014/main" id="{11416FA8-71F5-4951-AED8-7C540FA6CE4F}"/>
                    </a:ext>
                  </a:extLst>
                </p:cNvPr>
                <p:cNvSpPr/>
                <p:nvPr/>
              </p:nvSpPr>
              <p:spPr bwMode="auto">
                <a:xfrm>
                  <a:off x="4606925" y="2352676"/>
                  <a:ext cx="76200" cy="122238"/>
                </a:xfrm>
                <a:custGeom>
                  <a:avLst/>
                  <a:gdLst/>
                  <a:ahLst/>
                  <a:cxnLst>
                    <a:cxn ang="0">
                      <a:pos x="26" y="66"/>
                    </a:cxn>
                    <a:cxn ang="0">
                      <a:pos x="50" y="13"/>
                    </a:cxn>
                    <a:cxn ang="0">
                      <a:pos x="29" y="0"/>
                    </a:cxn>
                    <a:cxn ang="0">
                      <a:pos x="1" y="65"/>
                    </a:cxn>
                    <a:cxn ang="0">
                      <a:pos x="25" y="78"/>
                    </a:cxn>
                    <a:cxn ang="0">
                      <a:pos x="36" y="73"/>
                    </a:cxn>
                    <a:cxn ang="0">
                      <a:pos x="33" y="71"/>
                    </a:cxn>
                    <a:cxn ang="0">
                      <a:pos x="26" y="66"/>
                    </a:cxn>
                  </a:cxnLst>
                  <a:rect l="0" t="0" r="r" b="b"/>
                  <a:pathLst>
                    <a:path w="50" h="80">
                      <a:moveTo>
                        <a:pt x="26" y="66"/>
                      </a:moveTo>
                      <a:cubicBezTo>
                        <a:pt x="29" y="27"/>
                        <a:pt x="50" y="13"/>
                        <a:pt x="50" y="13"/>
                      </a:cubicBezTo>
                      <a:cubicBezTo>
                        <a:pt x="29" y="0"/>
                        <a:pt x="29" y="0"/>
                        <a:pt x="29" y="0"/>
                      </a:cubicBezTo>
                      <a:cubicBezTo>
                        <a:pt x="0" y="23"/>
                        <a:pt x="1" y="65"/>
                        <a:pt x="1" y="65"/>
                      </a:cubicBezTo>
                      <a:cubicBezTo>
                        <a:pt x="25" y="78"/>
                        <a:pt x="25" y="78"/>
                        <a:pt x="25" y="78"/>
                      </a:cubicBezTo>
                      <a:cubicBezTo>
                        <a:pt x="29" y="80"/>
                        <a:pt x="36" y="73"/>
                        <a:pt x="36" y="73"/>
                      </a:cubicBezTo>
                      <a:cubicBezTo>
                        <a:pt x="33" y="71"/>
                        <a:pt x="33" y="71"/>
                        <a:pt x="33" y="71"/>
                      </a:cubicBezTo>
                      <a:cubicBezTo>
                        <a:pt x="26" y="79"/>
                        <a:pt x="26" y="71"/>
                        <a:pt x="26" y="66"/>
                      </a:cubicBezTo>
                      <a:close/>
                    </a:path>
                  </a:pathLst>
                </a:custGeom>
                <a:grpFill/>
                <a:ln w="9525">
                  <a:noFill/>
                  <a:round/>
                  <a:headEnd/>
                  <a:tailEnd/>
                </a:ln>
              </p:spPr>
              <p:txBody>
                <a:bodyPr anchor="ctr"/>
                <a:lstStyle/>
                <a:p>
                  <a:pPr algn="ctr"/>
                  <a:endParaRPr/>
                </a:p>
              </p:txBody>
            </p:sp>
            <p:sp>
              <p:nvSpPr>
                <p:cNvPr id="57" name="îSḷíḋè">
                  <a:extLst>
                    <a:ext uri="{FF2B5EF4-FFF2-40B4-BE49-F238E27FC236}">
                      <a16:creationId xmlns:a16="http://schemas.microsoft.com/office/drawing/2014/main" id="{FF7F3037-E865-4B74-B596-A7FB4D62F6EB}"/>
                    </a:ext>
                  </a:extLst>
                </p:cNvPr>
                <p:cNvSpPr/>
                <p:nvPr/>
              </p:nvSpPr>
              <p:spPr bwMode="auto">
                <a:xfrm>
                  <a:off x="4868863" y="2349501"/>
                  <a:ext cx="79375" cy="120650"/>
                </a:xfrm>
                <a:custGeom>
                  <a:avLst/>
                  <a:gdLst/>
                  <a:ahLst/>
                  <a:cxnLst>
                    <a:cxn ang="0">
                      <a:pos x="21" y="0"/>
                    </a:cxn>
                    <a:cxn ang="0">
                      <a:pos x="0" y="14"/>
                    </a:cxn>
                    <a:cxn ang="0">
                      <a:pos x="24" y="64"/>
                    </a:cxn>
                    <a:cxn ang="0">
                      <a:pos x="17" y="70"/>
                    </a:cxn>
                    <a:cxn ang="0">
                      <a:pos x="14" y="72"/>
                    </a:cxn>
                    <a:cxn ang="0">
                      <a:pos x="25" y="76"/>
                    </a:cxn>
                    <a:cxn ang="0">
                      <a:pos x="50" y="63"/>
                    </a:cxn>
                    <a:cxn ang="0">
                      <a:pos x="21" y="0"/>
                    </a:cxn>
                  </a:cxnLst>
                  <a:rect l="0" t="0" r="r" b="b"/>
                  <a:pathLst>
                    <a:path w="52" h="79">
                      <a:moveTo>
                        <a:pt x="21" y="0"/>
                      </a:moveTo>
                      <a:cubicBezTo>
                        <a:pt x="0" y="14"/>
                        <a:pt x="0" y="14"/>
                        <a:pt x="0" y="14"/>
                      </a:cubicBezTo>
                      <a:cubicBezTo>
                        <a:pt x="0" y="14"/>
                        <a:pt x="21" y="26"/>
                        <a:pt x="24" y="64"/>
                      </a:cubicBezTo>
                      <a:cubicBezTo>
                        <a:pt x="23" y="69"/>
                        <a:pt x="23" y="78"/>
                        <a:pt x="17" y="70"/>
                      </a:cubicBezTo>
                      <a:cubicBezTo>
                        <a:pt x="14" y="72"/>
                        <a:pt x="14" y="72"/>
                        <a:pt x="14" y="72"/>
                      </a:cubicBezTo>
                      <a:cubicBezTo>
                        <a:pt x="14" y="72"/>
                        <a:pt x="20" y="79"/>
                        <a:pt x="25" y="76"/>
                      </a:cubicBezTo>
                      <a:cubicBezTo>
                        <a:pt x="50" y="63"/>
                        <a:pt x="50" y="63"/>
                        <a:pt x="50" y="63"/>
                      </a:cubicBezTo>
                      <a:cubicBezTo>
                        <a:pt x="50" y="63"/>
                        <a:pt x="52" y="23"/>
                        <a:pt x="21" y="0"/>
                      </a:cubicBezTo>
                      <a:close/>
                    </a:path>
                  </a:pathLst>
                </a:custGeom>
                <a:grpFill/>
                <a:ln w="9525">
                  <a:noFill/>
                  <a:round/>
                  <a:headEnd/>
                  <a:tailEnd/>
                </a:ln>
              </p:spPr>
              <p:txBody>
                <a:bodyPr anchor="ctr"/>
                <a:lstStyle/>
                <a:p>
                  <a:pPr algn="ctr"/>
                  <a:endParaRPr/>
                </a:p>
              </p:txBody>
            </p:sp>
            <p:sp>
              <p:nvSpPr>
                <p:cNvPr id="58" name="îŝ1íďê">
                  <a:extLst>
                    <a:ext uri="{FF2B5EF4-FFF2-40B4-BE49-F238E27FC236}">
                      <a16:creationId xmlns:a16="http://schemas.microsoft.com/office/drawing/2014/main" id="{5C5EB48A-9025-4741-9D33-9A85B61143DF}"/>
                    </a:ext>
                  </a:extLst>
                </p:cNvPr>
                <p:cNvSpPr/>
                <p:nvPr/>
              </p:nvSpPr>
              <p:spPr bwMode="auto">
                <a:xfrm>
                  <a:off x="4700588" y="2371726"/>
                  <a:ext cx="193675" cy="176213"/>
                </a:xfrm>
                <a:custGeom>
                  <a:avLst/>
                  <a:gdLst/>
                  <a:ahLst/>
                  <a:cxnLst>
                    <a:cxn ang="0">
                      <a:pos x="117" y="61"/>
                    </a:cxn>
                    <a:cxn ang="0">
                      <a:pos x="118" y="58"/>
                    </a:cxn>
                    <a:cxn ang="0">
                      <a:pos x="111" y="8"/>
                    </a:cxn>
                    <a:cxn ang="0">
                      <a:pos x="58" y="0"/>
                    </a:cxn>
                    <a:cxn ang="0">
                      <a:pos x="23" y="5"/>
                    </a:cxn>
                    <a:cxn ang="0">
                      <a:pos x="17" y="8"/>
                    </a:cxn>
                    <a:cxn ang="0">
                      <a:pos x="1" y="24"/>
                    </a:cxn>
                    <a:cxn ang="0">
                      <a:pos x="24" y="28"/>
                    </a:cxn>
                    <a:cxn ang="0">
                      <a:pos x="31" y="22"/>
                    </a:cxn>
                    <a:cxn ang="0">
                      <a:pos x="51" y="23"/>
                    </a:cxn>
                    <a:cxn ang="0">
                      <a:pos x="93" y="51"/>
                    </a:cxn>
                    <a:cxn ang="0">
                      <a:pos x="116" y="69"/>
                    </a:cxn>
                    <a:cxn ang="0">
                      <a:pos x="116" y="72"/>
                    </a:cxn>
                    <a:cxn ang="0">
                      <a:pos x="113" y="76"/>
                    </a:cxn>
                    <a:cxn ang="0">
                      <a:pos x="109" y="76"/>
                    </a:cxn>
                    <a:cxn ang="0">
                      <a:pos x="103" y="72"/>
                    </a:cxn>
                    <a:cxn ang="0">
                      <a:pos x="99" y="70"/>
                    </a:cxn>
                    <a:cxn ang="0">
                      <a:pos x="73" y="59"/>
                    </a:cxn>
                    <a:cxn ang="0">
                      <a:pos x="101" y="78"/>
                    </a:cxn>
                    <a:cxn ang="0">
                      <a:pos x="103" y="83"/>
                    </a:cxn>
                    <a:cxn ang="0">
                      <a:pos x="100" y="88"/>
                    </a:cxn>
                    <a:cxn ang="0">
                      <a:pos x="96" y="88"/>
                    </a:cxn>
                    <a:cxn ang="0">
                      <a:pos x="79" y="79"/>
                    </a:cxn>
                    <a:cxn ang="0">
                      <a:pos x="71" y="74"/>
                    </a:cxn>
                    <a:cxn ang="0">
                      <a:pos x="66" y="75"/>
                    </a:cxn>
                    <a:cxn ang="0">
                      <a:pos x="69" y="80"/>
                    </a:cxn>
                    <a:cxn ang="0">
                      <a:pos x="83" y="88"/>
                    </a:cxn>
                    <a:cxn ang="0">
                      <a:pos x="86" y="92"/>
                    </a:cxn>
                    <a:cxn ang="0">
                      <a:pos x="86" y="98"/>
                    </a:cxn>
                    <a:cxn ang="0">
                      <a:pos x="82" y="100"/>
                    </a:cxn>
                    <a:cxn ang="0">
                      <a:pos x="79" y="99"/>
                    </a:cxn>
                    <a:cxn ang="0">
                      <a:pos x="71" y="95"/>
                    </a:cxn>
                    <a:cxn ang="0">
                      <a:pos x="62" y="91"/>
                    </a:cxn>
                    <a:cxn ang="0">
                      <a:pos x="59" y="96"/>
                    </a:cxn>
                    <a:cxn ang="0">
                      <a:pos x="69" y="101"/>
                    </a:cxn>
                    <a:cxn ang="0">
                      <a:pos x="71" y="106"/>
                    </a:cxn>
                    <a:cxn ang="0">
                      <a:pos x="69" y="110"/>
                    </a:cxn>
                    <a:cxn ang="0">
                      <a:pos x="67" y="110"/>
                    </a:cxn>
                    <a:cxn ang="0">
                      <a:pos x="65" y="110"/>
                    </a:cxn>
                    <a:cxn ang="0">
                      <a:pos x="51" y="110"/>
                    </a:cxn>
                    <a:cxn ang="0">
                      <a:pos x="63" y="116"/>
                    </a:cxn>
                    <a:cxn ang="0">
                      <a:pos x="63" y="116"/>
                    </a:cxn>
                    <a:cxn ang="0">
                      <a:pos x="63" y="116"/>
                    </a:cxn>
                    <a:cxn ang="0">
                      <a:pos x="69" y="117"/>
                    </a:cxn>
                    <a:cxn ang="0">
                      <a:pos x="76" y="112"/>
                    </a:cxn>
                    <a:cxn ang="0">
                      <a:pos x="77" y="106"/>
                    </a:cxn>
                    <a:cxn ang="0">
                      <a:pos x="82" y="106"/>
                    </a:cxn>
                    <a:cxn ang="0">
                      <a:pos x="82" y="106"/>
                    </a:cxn>
                    <a:cxn ang="0">
                      <a:pos x="91" y="102"/>
                    </a:cxn>
                    <a:cxn ang="0">
                      <a:pos x="93" y="94"/>
                    </a:cxn>
                    <a:cxn ang="0">
                      <a:pos x="102" y="94"/>
                    </a:cxn>
                    <a:cxn ang="0">
                      <a:pos x="110" y="83"/>
                    </a:cxn>
                    <a:cxn ang="0">
                      <a:pos x="111" y="83"/>
                    </a:cxn>
                    <a:cxn ang="0">
                      <a:pos x="117" y="81"/>
                    </a:cxn>
                    <a:cxn ang="0">
                      <a:pos x="122" y="74"/>
                    </a:cxn>
                    <a:cxn ang="0">
                      <a:pos x="121" y="65"/>
                    </a:cxn>
                  </a:cxnLst>
                  <a:rect l="0" t="0" r="r" b="b"/>
                  <a:pathLst>
                    <a:path w="129" h="117">
                      <a:moveTo>
                        <a:pt x="118" y="61"/>
                      </a:moveTo>
                      <a:cubicBezTo>
                        <a:pt x="117" y="61"/>
                        <a:pt x="117" y="61"/>
                        <a:pt x="117" y="61"/>
                      </a:cubicBezTo>
                      <a:cubicBezTo>
                        <a:pt x="114" y="59"/>
                        <a:pt x="114" y="59"/>
                        <a:pt x="114" y="59"/>
                      </a:cubicBezTo>
                      <a:cubicBezTo>
                        <a:pt x="116" y="58"/>
                        <a:pt x="118" y="58"/>
                        <a:pt x="118" y="58"/>
                      </a:cubicBezTo>
                      <a:cubicBezTo>
                        <a:pt x="124" y="55"/>
                        <a:pt x="129" y="52"/>
                        <a:pt x="129" y="52"/>
                      </a:cubicBezTo>
                      <a:cubicBezTo>
                        <a:pt x="129" y="25"/>
                        <a:pt x="111" y="8"/>
                        <a:pt x="111" y="8"/>
                      </a:cubicBezTo>
                      <a:cubicBezTo>
                        <a:pt x="111" y="8"/>
                        <a:pt x="104" y="13"/>
                        <a:pt x="98" y="14"/>
                      </a:cubicBezTo>
                      <a:cubicBezTo>
                        <a:pt x="92" y="14"/>
                        <a:pt x="59" y="0"/>
                        <a:pt x="58" y="0"/>
                      </a:cubicBezTo>
                      <a:cubicBezTo>
                        <a:pt x="58" y="0"/>
                        <a:pt x="53" y="1"/>
                        <a:pt x="52" y="1"/>
                      </a:cubicBezTo>
                      <a:cubicBezTo>
                        <a:pt x="51" y="1"/>
                        <a:pt x="27" y="5"/>
                        <a:pt x="23" y="5"/>
                      </a:cubicBezTo>
                      <a:cubicBezTo>
                        <a:pt x="21" y="5"/>
                        <a:pt x="20" y="5"/>
                        <a:pt x="20" y="6"/>
                      </a:cubicBezTo>
                      <a:cubicBezTo>
                        <a:pt x="19" y="6"/>
                        <a:pt x="18" y="6"/>
                        <a:pt x="17" y="8"/>
                      </a:cubicBezTo>
                      <a:cubicBezTo>
                        <a:pt x="15" y="9"/>
                        <a:pt x="14" y="11"/>
                        <a:pt x="12" y="13"/>
                      </a:cubicBezTo>
                      <a:cubicBezTo>
                        <a:pt x="9" y="16"/>
                        <a:pt x="5" y="21"/>
                        <a:pt x="1" y="24"/>
                      </a:cubicBezTo>
                      <a:cubicBezTo>
                        <a:pt x="1" y="24"/>
                        <a:pt x="0" y="25"/>
                        <a:pt x="0" y="26"/>
                      </a:cubicBezTo>
                      <a:cubicBezTo>
                        <a:pt x="2" y="30"/>
                        <a:pt x="12" y="38"/>
                        <a:pt x="24" y="28"/>
                      </a:cubicBezTo>
                      <a:cubicBezTo>
                        <a:pt x="28" y="25"/>
                        <a:pt x="30" y="22"/>
                        <a:pt x="31" y="22"/>
                      </a:cubicBezTo>
                      <a:cubicBezTo>
                        <a:pt x="31" y="22"/>
                        <a:pt x="31" y="22"/>
                        <a:pt x="31" y="22"/>
                      </a:cubicBezTo>
                      <a:cubicBezTo>
                        <a:pt x="31" y="21"/>
                        <a:pt x="32" y="21"/>
                        <a:pt x="32" y="21"/>
                      </a:cubicBezTo>
                      <a:cubicBezTo>
                        <a:pt x="51" y="23"/>
                        <a:pt x="51" y="23"/>
                        <a:pt x="51" y="23"/>
                      </a:cubicBezTo>
                      <a:cubicBezTo>
                        <a:pt x="70" y="36"/>
                        <a:pt x="70" y="36"/>
                        <a:pt x="70" y="36"/>
                      </a:cubicBezTo>
                      <a:cubicBezTo>
                        <a:pt x="93" y="51"/>
                        <a:pt x="93" y="51"/>
                        <a:pt x="93" y="51"/>
                      </a:cubicBezTo>
                      <a:cubicBezTo>
                        <a:pt x="114" y="66"/>
                        <a:pt x="114" y="66"/>
                        <a:pt x="114" y="66"/>
                      </a:cubicBezTo>
                      <a:cubicBezTo>
                        <a:pt x="115" y="67"/>
                        <a:pt x="115" y="68"/>
                        <a:pt x="116" y="69"/>
                      </a:cubicBezTo>
                      <a:cubicBezTo>
                        <a:pt x="116" y="69"/>
                        <a:pt x="116" y="70"/>
                        <a:pt x="116" y="71"/>
                      </a:cubicBezTo>
                      <a:cubicBezTo>
                        <a:pt x="116" y="71"/>
                        <a:pt x="116" y="72"/>
                        <a:pt x="116" y="72"/>
                      </a:cubicBezTo>
                      <a:cubicBezTo>
                        <a:pt x="116" y="73"/>
                        <a:pt x="116" y="74"/>
                        <a:pt x="115" y="74"/>
                      </a:cubicBezTo>
                      <a:cubicBezTo>
                        <a:pt x="115" y="75"/>
                        <a:pt x="114" y="75"/>
                        <a:pt x="113" y="76"/>
                      </a:cubicBezTo>
                      <a:cubicBezTo>
                        <a:pt x="113" y="76"/>
                        <a:pt x="112" y="76"/>
                        <a:pt x="111" y="76"/>
                      </a:cubicBezTo>
                      <a:cubicBezTo>
                        <a:pt x="111" y="76"/>
                        <a:pt x="110" y="76"/>
                        <a:pt x="109" y="76"/>
                      </a:cubicBezTo>
                      <a:cubicBezTo>
                        <a:pt x="103" y="72"/>
                        <a:pt x="103" y="72"/>
                        <a:pt x="103" y="72"/>
                      </a:cubicBezTo>
                      <a:cubicBezTo>
                        <a:pt x="103" y="72"/>
                        <a:pt x="103" y="72"/>
                        <a:pt x="103" y="72"/>
                      </a:cubicBezTo>
                      <a:cubicBezTo>
                        <a:pt x="99" y="70"/>
                        <a:pt x="99" y="70"/>
                        <a:pt x="99" y="70"/>
                      </a:cubicBezTo>
                      <a:cubicBezTo>
                        <a:pt x="99" y="70"/>
                        <a:pt x="99" y="70"/>
                        <a:pt x="99" y="70"/>
                      </a:cubicBezTo>
                      <a:cubicBezTo>
                        <a:pt x="77" y="58"/>
                        <a:pt x="77" y="58"/>
                        <a:pt x="77" y="58"/>
                      </a:cubicBezTo>
                      <a:cubicBezTo>
                        <a:pt x="76" y="57"/>
                        <a:pt x="74" y="58"/>
                        <a:pt x="73" y="59"/>
                      </a:cubicBezTo>
                      <a:cubicBezTo>
                        <a:pt x="72" y="61"/>
                        <a:pt x="73" y="63"/>
                        <a:pt x="74" y="64"/>
                      </a:cubicBezTo>
                      <a:cubicBezTo>
                        <a:pt x="101" y="78"/>
                        <a:pt x="101" y="78"/>
                        <a:pt x="101" y="78"/>
                      </a:cubicBezTo>
                      <a:cubicBezTo>
                        <a:pt x="101" y="78"/>
                        <a:pt x="102" y="79"/>
                        <a:pt x="102" y="80"/>
                      </a:cubicBezTo>
                      <a:cubicBezTo>
                        <a:pt x="103" y="81"/>
                        <a:pt x="103" y="82"/>
                        <a:pt x="103" y="83"/>
                      </a:cubicBezTo>
                      <a:cubicBezTo>
                        <a:pt x="103" y="84"/>
                        <a:pt x="103" y="85"/>
                        <a:pt x="102" y="87"/>
                      </a:cubicBezTo>
                      <a:cubicBezTo>
                        <a:pt x="102" y="87"/>
                        <a:pt x="101" y="88"/>
                        <a:pt x="100" y="88"/>
                      </a:cubicBezTo>
                      <a:cubicBezTo>
                        <a:pt x="99" y="88"/>
                        <a:pt x="99" y="88"/>
                        <a:pt x="98" y="88"/>
                      </a:cubicBezTo>
                      <a:cubicBezTo>
                        <a:pt x="98" y="88"/>
                        <a:pt x="97" y="88"/>
                        <a:pt x="96" y="88"/>
                      </a:cubicBezTo>
                      <a:cubicBezTo>
                        <a:pt x="96" y="88"/>
                        <a:pt x="94" y="87"/>
                        <a:pt x="92" y="86"/>
                      </a:cubicBezTo>
                      <a:cubicBezTo>
                        <a:pt x="89" y="84"/>
                        <a:pt x="83" y="81"/>
                        <a:pt x="79" y="79"/>
                      </a:cubicBezTo>
                      <a:cubicBezTo>
                        <a:pt x="77" y="77"/>
                        <a:pt x="74" y="76"/>
                        <a:pt x="73" y="75"/>
                      </a:cubicBezTo>
                      <a:cubicBezTo>
                        <a:pt x="72" y="75"/>
                        <a:pt x="71" y="75"/>
                        <a:pt x="71" y="74"/>
                      </a:cubicBezTo>
                      <a:cubicBezTo>
                        <a:pt x="70" y="74"/>
                        <a:pt x="70" y="74"/>
                        <a:pt x="70" y="74"/>
                      </a:cubicBezTo>
                      <a:cubicBezTo>
                        <a:pt x="68" y="73"/>
                        <a:pt x="67" y="73"/>
                        <a:pt x="66" y="75"/>
                      </a:cubicBezTo>
                      <a:cubicBezTo>
                        <a:pt x="65" y="77"/>
                        <a:pt x="65" y="79"/>
                        <a:pt x="67" y="79"/>
                      </a:cubicBezTo>
                      <a:cubicBezTo>
                        <a:pt x="67" y="80"/>
                        <a:pt x="68" y="80"/>
                        <a:pt x="69" y="80"/>
                      </a:cubicBezTo>
                      <a:cubicBezTo>
                        <a:pt x="71" y="82"/>
                        <a:pt x="77" y="85"/>
                        <a:pt x="83" y="88"/>
                      </a:cubicBezTo>
                      <a:cubicBezTo>
                        <a:pt x="83" y="88"/>
                        <a:pt x="83" y="88"/>
                        <a:pt x="83" y="88"/>
                      </a:cubicBezTo>
                      <a:cubicBezTo>
                        <a:pt x="83" y="88"/>
                        <a:pt x="84" y="89"/>
                        <a:pt x="84" y="89"/>
                      </a:cubicBezTo>
                      <a:cubicBezTo>
                        <a:pt x="85" y="90"/>
                        <a:pt x="86" y="91"/>
                        <a:pt x="86" y="92"/>
                      </a:cubicBezTo>
                      <a:cubicBezTo>
                        <a:pt x="87" y="93"/>
                        <a:pt x="87" y="94"/>
                        <a:pt x="87" y="95"/>
                      </a:cubicBezTo>
                      <a:cubicBezTo>
                        <a:pt x="87" y="96"/>
                        <a:pt x="87" y="97"/>
                        <a:pt x="86" y="98"/>
                      </a:cubicBezTo>
                      <a:cubicBezTo>
                        <a:pt x="86" y="99"/>
                        <a:pt x="85" y="99"/>
                        <a:pt x="84" y="100"/>
                      </a:cubicBezTo>
                      <a:cubicBezTo>
                        <a:pt x="83" y="100"/>
                        <a:pt x="82" y="100"/>
                        <a:pt x="82" y="100"/>
                      </a:cubicBezTo>
                      <a:cubicBezTo>
                        <a:pt x="82" y="100"/>
                        <a:pt x="82" y="100"/>
                        <a:pt x="82" y="100"/>
                      </a:cubicBezTo>
                      <a:cubicBezTo>
                        <a:pt x="81" y="100"/>
                        <a:pt x="80" y="100"/>
                        <a:pt x="79" y="99"/>
                      </a:cubicBezTo>
                      <a:cubicBezTo>
                        <a:pt x="72" y="96"/>
                        <a:pt x="72" y="96"/>
                        <a:pt x="72" y="96"/>
                      </a:cubicBezTo>
                      <a:cubicBezTo>
                        <a:pt x="72" y="96"/>
                        <a:pt x="71" y="95"/>
                        <a:pt x="71" y="95"/>
                      </a:cubicBezTo>
                      <a:cubicBezTo>
                        <a:pt x="71" y="95"/>
                        <a:pt x="70" y="95"/>
                        <a:pt x="70" y="95"/>
                      </a:cubicBezTo>
                      <a:cubicBezTo>
                        <a:pt x="62" y="91"/>
                        <a:pt x="62" y="91"/>
                        <a:pt x="62" y="91"/>
                      </a:cubicBezTo>
                      <a:cubicBezTo>
                        <a:pt x="61" y="90"/>
                        <a:pt x="59" y="91"/>
                        <a:pt x="58" y="92"/>
                      </a:cubicBezTo>
                      <a:cubicBezTo>
                        <a:pt x="57" y="94"/>
                        <a:pt x="58" y="96"/>
                        <a:pt x="59" y="96"/>
                      </a:cubicBezTo>
                      <a:cubicBezTo>
                        <a:pt x="69" y="101"/>
                        <a:pt x="69" y="101"/>
                        <a:pt x="69" y="101"/>
                      </a:cubicBezTo>
                      <a:cubicBezTo>
                        <a:pt x="69" y="101"/>
                        <a:pt x="69" y="101"/>
                        <a:pt x="69" y="101"/>
                      </a:cubicBezTo>
                      <a:cubicBezTo>
                        <a:pt x="70" y="102"/>
                        <a:pt x="70" y="103"/>
                        <a:pt x="71" y="104"/>
                      </a:cubicBezTo>
                      <a:cubicBezTo>
                        <a:pt x="71" y="104"/>
                        <a:pt x="71" y="105"/>
                        <a:pt x="71" y="106"/>
                      </a:cubicBezTo>
                      <a:cubicBezTo>
                        <a:pt x="71" y="107"/>
                        <a:pt x="71" y="108"/>
                        <a:pt x="70" y="109"/>
                      </a:cubicBezTo>
                      <a:cubicBezTo>
                        <a:pt x="70" y="109"/>
                        <a:pt x="70" y="110"/>
                        <a:pt x="69" y="110"/>
                      </a:cubicBezTo>
                      <a:cubicBezTo>
                        <a:pt x="68" y="110"/>
                        <a:pt x="68" y="110"/>
                        <a:pt x="68" y="110"/>
                      </a:cubicBezTo>
                      <a:cubicBezTo>
                        <a:pt x="67" y="110"/>
                        <a:pt x="67" y="110"/>
                        <a:pt x="67" y="110"/>
                      </a:cubicBezTo>
                      <a:cubicBezTo>
                        <a:pt x="67" y="110"/>
                        <a:pt x="66" y="110"/>
                        <a:pt x="65" y="110"/>
                      </a:cubicBezTo>
                      <a:cubicBezTo>
                        <a:pt x="65" y="110"/>
                        <a:pt x="65" y="110"/>
                        <a:pt x="65" y="110"/>
                      </a:cubicBezTo>
                      <a:cubicBezTo>
                        <a:pt x="54" y="105"/>
                        <a:pt x="54" y="105"/>
                        <a:pt x="54" y="105"/>
                      </a:cubicBezTo>
                      <a:cubicBezTo>
                        <a:pt x="54" y="105"/>
                        <a:pt x="52" y="108"/>
                        <a:pt x="51" y="110"/>
                      </a:cubicBezTo>
                      <a:cubicBezTo>
                        <a:pt x="51" y="110"/>
                        <a:pt x="51" y="110"/>
                        <a:pt x="51" y="110"/>
                      </a:cubicBezTo>
                      <a:cubicBezTo>
                        <a:pt x="63" y="116"/>
                        <a:pt x="63" y="116"/>
                        <a:pt x="63" y="116"/>
                      </a:cubicBezTo>
                      <a:cubicBezTo>
                        <a:pt x="63" y="116"/>
                        <a:pt x="63" y="116"/>
                        <a:pt x="63" y="116"/>
                      </a:cubicBezTo>
                      <a:cubicBezTo>
                        <a:pt x="63" y="116"/>
                        <a:pt x="63" y="116"/>
                        <a:pt x="63" y="116"/>
                      </a:cubicBezTo>
                      <a:cubicBezTo>
                        <a:pt x="63" y="116"/>
                        <a:pt x="63" y="116"/>
                        <a:pt x="63" y="116"/>
                      </a:cubicBezTo>
                      <a:cubicBezTo>
                        <a:pt x="63" y="116"/>
                        <a:pt x="63" y="116"/>
                        <a:pt x="63" y="116"/>
                      </a:cubicBezTo>
                      <a:cubicBezTo>
                        <a:pt x="64" y="116"/>
                        <a:pt x="66" y="117"/>
                        <a:pt x="67" y="117"/>
                      </a:cubicBezTo>
                      <a:cubicBezTo>
                        <a:pt x="68" y="117"/>
                        <a:pt x="68" y="117"/>
                        <a:pt x="69" y="117"/>
                      </a:cubicBezTo>
                      <a:cubicBezTo>
                        <a:pt x="70" y="116"/>
                        <a:pt x="71" y="116"/>
                        <a:pt x="72" y="115"/>
                      </a:cubicBezTo>
                      <a:cubicBezTo>
                        <a:pt x="73" y="115"/>
                        <a:pt x="75" y="114"/>
                        <a:pt x="76" y="112"/>
                      </a:cubicBezTo>
                      <a:cubicBezTo>
                        <a:pt x="77" y="110"/>
                        <a:pt x="77" y="108"/>
                        <a:pt x="77" y="106"/>
                      </a:cubicBezTo>
                      <a:cubicBezTo>
                        <a:pt x="77" y="106"/>
                        <a:pt x="77" y="106"/>
                        <a:pt x="77" y="106"/>
                      </a:cubicBezTo>
                      <a:cubicBezTo>
                        <a:pt x="79" y="106"/>
                        <a:pt x="80" y="106"/>
                        <a:pt x="82" y="106"/>
                      </a:cubicBezTo>
                      <a:cubicBezTo>
                        <a:pt x="82" y="106"/>
                        <a:pt x="82" y="106"/>
                        <a:pt x="82" y="106"/>
                      </a:cubicBezTo>
                      <a:cubicBezTo>
                        <a:pt x="82" y="106"/>
                        <a:pt x="82" y="106"/>
                        <a:pt x="82" y="106"/>
                      </a:cubicBezTo>
                      <a:cubicBezTo>
                        <a:pt x="82" y="106"/>
                        <a:pt x="82" y="106"/>
                        <a:pt x="82" y="106"/>
                      </a:cubicBezTo>
                      <a:cubicBezTo>
                        <a:pt x="82" y="106"/>
                        <a:pt x="84" y="106"/>
                        <a:pt x="86" y="106"/>
                      </a:cubicBezTo>
                      <a:cubicBezTo>
                        <a:pt x="88" y="105"/>
                        <a:pt x="90" y="104"/>
                        <a:pt x="91" y="102"/>
                      </a:cubicBezTo>
                      <a:cubicBezTo>
                        <a:pt x="93" y="99"/>
                        <a:pt x="94" y="97"/>
                        <a:pt x="94" y="95"/>
                      </a:cubicBezTo>
                      <a:cubicBezTo>
                        <a:pt x="94" y="94"/>
                        <a:pt x="94" y="94"/>
                        <a:pt x="93" y="94"/>
                      </a:cubicBezTo>
                      <a:cubicBezTo>
                        <a:pt x="95" y="95"/>
                        <a:pt x="97" y="95"/>
                        <a:pt x="98" y="95"/>
                      </a:cubicBezTo>
                      <a:cubicBezTo>
                        <a:pt x="99" y="95"/>
                        <a:pt x="101" y="95"/>
                        <a:pt x="102" y="94"/>
                      </a:cubicBezTo>
                      <a:cubicBezTo>
                        <a:pt x="104" y="94"/>
                        <a:pt x="106" y="92"/>
                        <a:pt x="107" y="90"/>
                      </a:cubicBezTo>
                      <a:cubicBezTo>
                        <a:pt x="109" y="88"/>
                        <a:pt x="110" y="86"/>
                        <a:pt x="110" y="83"/>
                      </a:cubicBezTo>
                      <a:cubicBezTo>
                        <a:pt x="110" y="83"/>
                        <a:pt x="109" y="83"/>
                        <a:pt x="109" y="82"/>
                      </a:cubicBezTo>
                      <a:cubicBezTo>
                        <a:pt x="110" y="82"/>
                        <a:pt x="111" y="83"/>
                        <a:pt x="111" y="83"/>
                      </a:cubicBezTo>
                      <a:cubicBezTo>
                        <a:pt x="111" y="83"/>
                        <a:pt x="111" y="83"/>
                        <a:pt x="111" y="83"/>
                      </a:cubicBezTo>
                      <a:cubicBezTo>
                        <a:pt x="113" y="83"/>
                        <a:pt x="115" y="82"/>
                        <a:pt x="117" y="81"/>
                      </a:cubicBezTo>
                      <a:cubicBezTo>
                        <a:pt x="118" y="80"/>
                        <a:pt x="119" y="79"/>
                        <a:pt x="120" y="78"/>
                      </a:cubicBezTo>
                      <a:cubicBezTo>
                        <a:pt x="121" y="77"/>
                        <a:pt x="122" y="75"/>
                        <a:pt x="122" y="74"/>
                      </a:cubicBezTo>
                      <a:cubicBezTo>
                        <a:pt x="122" y="73"/>
                        <a:pt x="122" y="72"/>
                        <a:pt x="122" y="71"/>
                      </a:cubicBezTo>
                      <a:cubicBezTo>
                        <a:pt x="122" y="69"/>
                        <a:pt x="122" y="67"/>
                        <a:pt x="121" y="65"/>
                      </a:cubicBezTo>
                      <a:cubicBezTo>
                        <a:pt x="120" y="64"/>
                        <a:pt x="119" y="63"/>
                        <a:pt x="118" y="61"/>
                      </a:cubicBezTo>
                      <a:close/>
                    </a:path>
                  </a:pathLst>
                </a:custGeom>
                <a:grpFill/>
                <a:ln w="9525">
                  <a:noFill/>
                  <a:round/>
                  <a:headEnd/>
                  <a:tailEnd/>
                </a:ln>
              </p:spPr>
              <p:txBody>
                <a:bodyPr anchor="ctr"/>
                <a:lstStyle/>
                <a:p>
                  <a:pPr algn="ctr"/>
                  <a:endParaRPr/>
                </a:p>
              </p:txBody>
            </p:sp>
            <p:sp>
              <p:nvSpPr>
                <p:cNvPr id="59" name="iṧḷíḍê">
                  <a:extLst>
                    <a:ext uri="{FF2B5EF4-FFF2-40B4-BE49-F238E27FC236}">
                      <a16:creationId xmlns:a16="http://schemas.microsoft.com/office/drawing/2014/main" id="{874ECFDC-AC13-4425-AE3A-B8D7E7CB44F1}"/>
                    </a:ext>
                  </a:extLst>
                </p:cNvPr>
                <p:cNvSpPr/>
                <p:nvPr/>
              </p:nvSpPr>
              <p:spPr bwMode="auto">
                <a:xfrm>
                  <a:off x="4656138" y="2382838"/>
                  <a:ext cx="53975" cy="98425"/>
                </a:xfrm>
                <a:custGeom>
                  <a:avLst/>
                  <a:gdLst/>
                  <a:ahLst/>
                  <a:cxnLst>
                    <a:cxn ang="0">
                      <a:pos x="20" y="53"/>
                    </a:cxn>
                    <a:cxn ang="0">
                      <a:pos x="17" y="51"/>
                    </a:cxn>
                    <a:cxn ang="0">
                      <a:pos x="16" y="50"/>
                    </a:cxn>
                    <a:cxn ang="0">
                      <a:pos x="15" y="49"/>
                    </a:cxn>
                    <a:cxn ang="0">
                      <a:pos x="6" y="45"/>
                    </a:cxn>
                    <a:cxn ang="0">
                      <a:pos x="14" y="16"/>
                    </a:cxn>
                    <a:cxn ang="0">
                      <a:pos x="20" y="8"/>
                    </a:cxn>
                    <a:cxn ang="0">
                      <a:pos x="21" y="7"/>
                    </a:cxn>
                    <a:cxn ang="0">
                      <a:pos x="25" y="7"/>
                    </a:cxn>
                    <a:cxn ang="0">
                      <a:pos x="31" y="9"/>
                    </a:cxn>
                    <a:cxn ang="0">
                      <a:pos x="36" y="3"/>
                    </a:cxn>
                    <a:cxn ang="0">
                      <a:pos x="35" y="3"/>
                    </a:cxn>
                    <a:cxn ang="0">
                      <a:pos x="26" y="1"/>
                    </a:cxn>
                    <a:cxn ang="0">
                      <a:pos x="23" y="0"/>
                    </a:cxn>
                    <a:cxn ang="0">
                      <a:pos x="22" y="0"/>
                    </a:cxn>
                    <a:cxn ang="0">
                      <a:pos x="22" y="0"/>
                    </a:cxn>
                    <a:cxn ang="0">
                      <a:pos x="22" y="0"/>
                    </a:cxn>
                    <a:cxn ang="0">
                      <a:pos x="19" y="0"/>
                    </a:cxn>
                    <a:cxn ang="0">
                      <a:pos x="9" y="13"/>
                    </a:cxn>
                    <a:cxn ang="0">
                      <a:pos x="0" y="46"/>
                    </a:cxn>
                    <a:cxn ang="0">
                      <a:pos x="0" y="47"/>
                    </a:cxn>
                    <a:cxn ang="0">
                      <a:pos x="2" y="50"/>
                    </a:cxn>
                    <a:cxn ang="0">
                      <a:pos x="5" y="51"/>
                    </a:cxn>
                    <a:cxn ang="0">
                      <a:pos x="13" y="55"/>
                    </a:cxn>
                    <a:cxn ang="0">
                      <a:pos x="13" y="55"/>
                    </a:cxn>
                    <a:cxn ang="0">
                      <a:pos x="17" y="59"/>
                    </a:cxn>
                    <a:cxn ang="0">
                      <a:pos x="25" y="66"/>
                    </a:cxn>
                    <a:cxn ang="0">
                      <a:pos x="27" y="60"/>
                    </a:cxn>
                    <a:cxn ang="0">
                      <a:pos x="20" y="53"/>
                    </a:cxn>
                  </a:cxnLst>
                  <a:rect l="0" t="0" r="r" b="b"/>
                  <a:pathLst>
                    <a:path w="36" h="66">
                      <a:moveTo>
                        <a:pt x="20" y="53"/>
                      </a:moveTo>
                      <a:cubicBezTo>
                        <a:pt x="19" y="52"/>
                        <a:pt x="18" y="51"/>
                        <a:pt x="17" y="51"/>
                      </a:cubicBezTo>
                      <a:cubicBezTo>
                        <a:pt x="17" y="50"/>
                        <a:pt x="17" y="50"/>
                        <a:pt x="16" y="50"/>
                      </a:cubicBezTo>
                      <a:cubicBezTo>
                        <a:pt x="16" y="50"/>
                        <a:pt x="16" y="49"/>
                        <a:pt x="15" y="49"/>
                      </a:cubicBezTo>
                      <a:cubicBezTo>
                        <a:pt x="11" y="47"/>
                        <a:pt x="8" y="46"/>
                        <a:pt x="6" y="45"/>
                      </a:cubicBezTo>
                      <a:cubicBezTo>
                        <a:pt x="6" y="33"/>
                        <a:pt x="10" y="23"/>
                        <a:pt x="14" y="16"/>
                      </a:cubicBezTo>
                      <a:cubicBezTo>
                        <a:pt x="16" y="13"/>
                        <a:pt x="19" y="10"/>
                        <a:pt x="20" y="8"/>
                      </a:cubicBezTo>
                      <a:cubicBezTo>
                        <a:pt x="21" y="7"/>
                        <a:pt x="21" y="7"/>
                        <a:pt x="21" y="7"/>
                      </a:cubicBezTo>
                      <a:cubicBezTo>
                        <a:pt x="22" y="7"/>
                        <a:pt x="23" y="7"/>
                        <a:pt x="25" y="7"/>
                      </a:cubicBezTo>
                      <a:cubicBezTo>
                        <a:pt x="26" y="8"/>
                        <a:pt x="29" y="9"/>
                        <a:pt x="31" y="9"/>
                      </a:cubicBezTo>
                      <a:cubicBezTo>
                        <a:pt x="33" y="7"/>
                        <a:pt x="35" y="5"/>
                        <a:pt x="36" y="3"/>
                      </a:cubicBezTo>
                      <a:cubicBezTo>
                        <a:pt x="36" y="3"/>
                        <a:pt x="35" y="3"/>
                        <a:pt x="35" y="3"/>
                      </a:cubicBezTo>
                      <a:cubicBezTo>
                        <a:pt x="32" y="3"/>
                        <a:pt x="29" y="2"/>
                        <a:pt x="26" y="1"/>
                      </a:cubicBezTo>
                      <a:cubicBezTo>
                        <a:pt x="25" y="1"/>
                        <a:pt x="24" y="0"/>
                        <a:pt x="23" y="0"/>
                      </a:cubicBezTo>
                      <a:cubicBezTo>
                        <a:pt x="22" y="0"/>
                        <a:pt x="22" y="0"/>
                        <a:pt x="22" y="0"/>
                      </a:cubicBezTo>
                      <a:cubicBezTo>
                        <a:pt x="22" y="0"/>
                        <a:pt x="22" y="0"/>
                        <a:pt x="22" y="0"/>
                      </a:cubicBezTo>
                      <a:cubicBezTo>
                        <a:pt x="22" y="0"/>
                        <a:pt x="22" y="0"/>
                        <a:pt x="22" y="0"/>
                      </a:cubicBezTo>
                      <a:cubicBezTo>
                        <a:pt x="21" y="0"/>
                        <a:pt x="19" y="0"/>
                        <a:pt x="19" y="0"/>
                      </a:cubicBezTo>
                      <a:cubicBezTo>
                        <a:pt x="18" y="1"/>
                        <a:pt x="14" y="5"/>
                        <a:pt x="9" y="13"/>
                      </a:cubicBezTo>
                      <a:cubicBezTo>
                        <a:pt x="4" y="20"/>
                        <a:pt x="0" y="32"/>
                        <a:pt x="0" y="46"/>
                      </a:cubicBezTo>
                      <a:cubicBezTo>
                        <a:pt x="0" y="47"/>
                        <a:pt x="0" y="47"/>
                        <a:pt x="0" y="47"/>
                      </a:cubicBezTo>
                      <a:cubicBezTo>
                        <a:pt x="0" y="48"/>
                        <a:pt x="0" y="49"/>
                        <a:pt x="2" y="50"/>
                      </a:cubicBezTo>
                      <a:cubicBezTo>
                        <a:pt x="2" y="50"/>
                        <a:pt x="3" y="50"/>
                        <a:pt x="5" y="51"/>
                      </a:cubicBezTo>
                      <a:cubicBezTo>
                        <a:pt x="7" y="52"/>
                        <a:pt x="10" y="54"/>
                        <a:pt x="13" y="55"/>
                      </a:cubicBezTo>
                      <a:cubicBezTo>
                        <a:pt x="13" y="55"/>
                        <a:pt x="13" y="55"/>
                        <a:pt x="13" y="55"/>
                      </a:cubicBezTo>
                      <a:cubicBezTo>
                        <a:pt x="14" y="56"/>
                        <a:pt x="16" y="57"/>
                        <a:pt x="17" y="59"/>
                      </a:cubicBezTo>
                      <a:cubicBezTo>
                        <a:pt x="19" y="61"/>
                        <a:pt x="25" y="66"/>
                        <a:pt x="25" y="66"/>
                      </a:cubicBezTo>
                      <a:cubicBezTo>
                        <a:pt x="26" y="64"/>
                        <a:pt x="26" y="62"/>
                        <a:pt x="27" y="60"/>
                      </a:cubicBezTo>
                      <a:cubicBezTo>
                        <a:pt x="25" y="57"/>
                        <a:pt x="22" y="55"/>
                        <a:pt x="20" y="53"/>
                      </a:cubicBezTo>
                      <a:close/>
                    </a:path>
                  </a:pathLst>
                </a:custGeom>
                <a:grpFill/>
                <a:ln w="9525">
                  <a:noFill/>
                  <a:round/>
                  <a:headEnd/>
                  <a:tailEnd/>
                </a:ln>
              </p:spPr>
              <p:txBody>
                <a:bodyPr anchor="ctr"/>
                <a:lstStyle/>
                <a:p>
                  <a:pPr algn="ctr"/>
                  <a:endParaRPr/>
                </a:p>
              </p:txBody>
            </p:sp>
          </p:grpSp>
          <p:sp>
            <p:nvSpPr>
              <p:cNvPr id="18" name="iṧḻîdé">
                <a:extLst>
                  <a:ext uri="{FF2B5EF4-FFF2-40B4-BE49-F238E27FC236}">
                    <a16:creationId xmlns:a16="http://schemas.microsoft.com/office/drawing/2014/main" id="{C22A15D2-4CDD-4B2E-B2BE-D0EFCF2B503F}"/>
                  </a:ext>
                </a:extLst>
              </p:cNvPr>
              <p:cNvSpPr/>
              <p:nvPr/>
            </p:nvSpPr>
            <p:spPr bwMode="auto">
              <a:xfrm>
                <a:off x="9921024" y="2481388"/>
                <a:ext cx="854662" cy="854662"/>
              </a:xfrm>
              <a:prstGeom prst="ellipse">
                <a:avLst/>
              </a:prstGeom>
              <a:solidFill>
                <a:schemeClr val="accent4"/>
              </a:solidFill>
              <a:ln w="76200">
                <a:solidFill>
                  <a:schemeClr val="bg1"/>
                </a:solidFill>
                <a:round/>
                <a:headEnd/>
                <a:tailEnd/>
              </a:ln>
            </p:spPr>
            <p:txBody>
              <a:bodyPr anchor="ctr"/>
              <a:lstStyle/>
              <a:p>
                <a:pPr algn="ctr"/>
                <a:endParaRPr/>
              </a:p>
            </p:txBody>
          </p:sp>
          <p:grpSp>
            <p:nvGrpSpPr>
              <p:cNvPr id="19" name="is1íḍé">
                <a:extLst>
                  <a:ext uri="{FF2B5EF4-FFF2-40B4-BE49-F238E27FC236}">
                    <a16:creationId xmlns:a16="http://schemas.microsoft.com/office/drawing/2014/main" id="{FC21E76C-7C33-41A1-B487-A004C5370299}"/>
                  </a:ext>
                </a:extLst>
              </p:cNvPr>
              <p:cNvGrpSpPr/>
              <p:nvPr/>
            </p:nvGrpSpPr>
            <p:grpSpPr>
              <a:xfrm>
                <a:off x="10119266" y="2744336"/>
                <a:ext cx="458208" cy="328771"/>
                <a:chOff x="4192588" y="2719388"/>
                <a:chExt cx="280988" cy="201613"/>
              </a:xfrm>
              <a:solidFill>
                <a:schemeClr val="bg1"/>
              </a:solidFill>
            </p:grpSpPr>
            <p:sp>
              <p:nvSpPr>
                <p:cNvPr id="48" name="îşḷîḍè">
                  <a:extLst>
                    <a:ext uri="{FF2B5EF4-FFF2-40B4-BE49-F238E27FC236}">
                      <a16:creationId xmlns:a16="http://schemas.microsoft.com/office/drawing/2014/main" id="{F23D46D2-FA8D-438F-A088-0F8B5E0B99A4}"/>
                    </a:ext>
                  </a:extLst>
                </p:cNvPr>
                <p:cNvSpPr/>
                <p:nvPr/>
              </p:nvSpPr>
              <p:spPr bwMode="auto">
                <a:xfrm>
                  <a:off x="4192588" y="2762251"/>
                  <a:ext cx="77788" cy="73025"/>
                </a:xfrm>
                <a:custGeom>
                  <a:avLst/>
                  <a:gdLst/>
                  <a:ahLst/>
                  <a:cxnLst>
                    <a:cxn ang="0">
                      <a:pos x="32" y="0"/>
                    </a:cxn>
                    <a:cxn ang="0">
                      <a:pos x="0" y="31"/>
                    </a:cxn>
                    <a:cxn ang="0">
                      <a:pos x="0" y="46"/>
                    </a:cxn>
                    <a:cxn ang="0">
                      <a:pos x="32" y="15"/>
                    </a:cxn>
                    <a:cxn ang="0">
                      <a:pos x="41" y="25"/>
                    </a:cxn>
                    <a:cxn ang="0">
                      <a:pos x="49" y="17"/>
                    </a:cxn>
                    <a:cxn ang="0">
                      <a:pos x="32" y="0"/>
                    </a:cxn>
                  </a:cxnLst>
                  <a:rect l="0" t="0" r="r" b="b"/>
                  <a:pathLst>
                    <a:path w="49" h="46">
                      <a:moveTo>
                        <a:pt x="32" y="0"/>
                      </a:moveTo>
                      <a:lnTo>
                        <a:pt x="0" y="31"/>
                      </a:lnTo>
                      <a:lnTo>
                        <a:pt x="0" y="46"/>
                      </a:lnTo>
                      <a:lnTo>
                        <a:pt x="32" y="15"/>
                      </a:lnTo>
                      <a:lnTo>
                        <a:pt x="41" y="25"/>
                      </a:lnTo>
                      <a:lnTo>
                        <a:pt x="49" y="17"/>
                      </a:lnTo>
                      <a:lnTo>
                        <a:pt x="32" y="0"/>
                      </a:lnTo>
                      <a:close/>
                    </a:path>
                  </a:pathLst>
                </a:custGeom>
                <a:grpFill/>
                <a:ln w="9525">
                  <a:noFill/>
                  <a:round/>
                  <a:headEnd/>
                  <a:tailEnd/>
                </a:ln>
              </p:spPr>
              <p:txBody>
                <a:bodyPr anchor="ctr"/>
                <a:lstStyle/>
                <a:p>
                  <a:pPr algn="ctr"/>
                  <a:endParaRPr/>
                </a:p>
              </p:txBody>
            </p:sp>
            <p:sp>
              <p:nvSpPr>
                <p:cNvPr id="49" name="í$ḷidé">
                  <a:extLst>
                    <a:ext uri="{FF2B5EF4-FFF2-40B4-BE49-F238E27FC236}">
                      <a16:creationId xmlns:a16="http://schemas.microsoft.com/office/drawing/2014/main" id="{00C5AF8F-EB86-4C89-980E-F22424A5E0E1}"/>
                    </a:ext>
                  </a:extLst>
                </p:cNvPr>
                <p:cNvSpPr/>
                <p:nvPr/>
              </p:nvSpPr>
              <p:spPr bwMode="auto">
                <a:xfrm>
                  <a:off x="4192588" y="2719388"/>
                  <a:ext cx="280988" cy="188913"/>
                </a:xfrm>
                <a:custGeom>
                  <a:avLst/>
                  <a:gdLst/>
                  <a:ahLst/>
                  <a:cxnLst>
                    <a:cxn ang="0">
                      <a:pos x="183" y="2"/>
                    </a:cxn>
                    <a:cxn ang="0">
                      <a:pos x="179" y="0"/>
                    </a:cxn>
                    <a:cxn ang="0">
                      <a:pos x="153" y="0"/>
                    </a:cxn>
                    <a:cxn ang="0">
                      <a:pos x="148" y="6"/>
                    </a:cxn>
                    <a:cxn ang="0">
                      <a:pos x="153" y="12"/>
                    </a:cxn>
                    <a:cxn ang="0">
                      <a:pos x="165" y="12"/>
                    </a:cxn>
                    <a:cxn ang="0">
                      <a:pos x="121" y="56"/>
                    </a:cxn>
                    <a:cxn ang="0">
                      <a:pos x="86" y="22"/>
                    </a:cxn>
                    <a:cxn ang="0">
                      <a:pos x="0" y="108"/>
                    </a:cxn>
                    <a:cxn ang="0">
                      <a:pos x="0" y="125"/>
                    </a:cxn>
                    <a:cxn ang="0">
                      <a:pos x="86" y="38"/>
                    </a:cxn>
                    <a:cxn ang="0">
                      <a:pos x="121" y="73"/>
                    </a:cxn>
                    <a:cxn ang="0">
                      <a:pos x="173" y="20"/>
                    </a:cxn>
                    <a:cxn ang="0">
                      <a:pos x="173" y="32"/>
                    </a:cxn>
                    <a:cxn ang="0">
                      <a:pos x="179" y="38"/>
                    </a:cxn>
                    <a:cxn ang="0">
                      <a:pos x="185" y="32"/>
                    </a:cxn>
                    <a:cxn ang="0">
                      <a:pos x="185" y="6"/>
                    </a:cxn>
                    <a:cxn ang="0">
                      <a:pos x="183" y="2"/>
                    </a:cxn>
                  </a:cxnLst>
                  <a:rect l="0" t="0" r="r" b="b"/>
                  <a:pathLst>
                    <a:path w="185" h="125">
                      <a:moveTo>
                        <a:pt x="183" y="2"/>
                      </a:moveTo>
                      <a:cubicBezTo>
                        <a:pt x="182" y="1"/>
                        <a:pt x="181" y="0"/>
                        <a:pt x="179" y="0"/>
                      </a:cubicBezTo>
                      <a:cubicBezTo>
                        <a:pt x="153" y="0"/>
                        <a:pt x="153" y="0"/>
                        <a:pt x="153" y="0"/>
                      </a:cubicBezTo>
                      <a:cubicBezTo>
                        <a:pt x="150" y="0"/>
                        <a:pt x="148" y="3"/>
                        <a:pt x="148" y="6"/>
                      </a:cubicBezTo>
                      <a:cubicBezTo>
                        <a:pt x="148" y="9"/>
                        <a:pt x="150" y="12"/>
                        <a:pt x="153" y="12"/>
                      </a:cubicBezTo>
                      <a:cubicBezTo>
                        <a:pt x="165" y="12"/>
                        <a:pt x="165" y="12"/>
                        <a:pt x="165" y="12"/>
                      </a:cubicBezTo>
                      <a:cubicBezTo>
                        <a:pt x="121" y="56"/>
                        <a:pt x="121" y="56"/>
                        <a:pt x="121" y="56"/>
                      </a:cubicBezTo>
                      <a:cubicBezTo>
                        <a:pt x="86" y="22"/>
                        <a:pt x="86" y="22"/>
                        <a:pt x="86" y="22"/>
                      </a:cubicBezTo>
                      <a:cubicBezTo>
                        <a:pt x="0" y="108"/>
                        <a:pt x="0" y="108"/>
                        <a:pt x="0" y="108"/>
                      </a:cubicBezTo>
                      <a:cubicBezTo>
                        <a:pt x="0" y="125"/>
                        <a:pt x="0" y="125"/>
                        <a:pt x="0" y="125"/>
                      </a:cubicBezTo>
                      <a:cubicBezTo>
                        <a:pt x="86" y="38"/>
                        <a:pt x="86" y="38"/>
                        <a:pt x="86" y="38"/>
                      </a:cubicBezTo>
                      <a:cubicBezTo>
                        <a:pt x="121" y="73"/>
                        <a:pt x="121" y="73"/>
                        <a:pt x="121" y="73"/>
                      </a:cubicBezTo>
                      <a:cubicBezTo>
                        <a:pt x="173" y="20"/>
                        <a:pt x="173" y="20"/>
                        <a:pt x="173" y="20"/>
                      </a:cubicBezTo>
                      <a:cubicBezTo>
                        <a:pt x="173" y="32"/>
                        <a:pt x="173" y="32"/>
                        <a:pt x="173" y="32"/>
                      </a:cubicBezTo>
                      <a:cubicBezTo>
                        <a:pt x="173" y="35"/>
                        <a:pt x="176" y="38"/>
                        <a:pt x="179" y="38"/>
                      </a:cubicBezTo>
                      <a:cubicBezTo>
                        <a:pt x="182" y="38"/>
                        <a:pt x="185" y="35"/>
                        <a:pt x="185" y="32"/>
                      </a:cubicBezTo>
                      <a:cubicBezTo>
                        <a:pt x="185" y="6"/>
                        <a:pt x="185" y="6"/>
                        <a:pt x="185" y="6"/>
                      </a:cubicBezTo>
                      <a:cubicBezTo>
                        <a:pt x="185" y="5"/>
                        <a:pt x="184" y="3"/>
                        <a:pt x="183" y="2"/>
                      </a:cubicBezTo>
                      <a:close/>
                    </a:path>
                  </a:pathLst>
                </a:custGeom>
                <a:grpFill/>
                <a:ln w="9525">
                  <a:noFill/>
                  <a:round/>
                  <a:headEnd/>
                  <a:tailEnd/>
                </a:ln>
              </p:spPr>
              <p:txBody>
                <a:bodyPr anchor="ctr"/>
                <a:lstStyle/>
                <a:p>
                  <a:pPr algn="ctr"/>
                  <a:endParaRPr/>
                </a:p>
              </p:txBody>
            </p:sp>
            <p:sp>
              <p:nvSpPr>
                <p:cNvPr id="50" name="îSľîḑe">
                  <a:extLst>
                    <a:ext uri="{FF2B5EF4-FFF2-40B4-BE49-F238E27FC236}">
                      <a16:creationId xmlns:a16="http://schemas.microsoft.com/office/drawing/2014/main" id="{41F6F92C-FFB1-470B-8B5A-FA927A5CB0C4}"/>
                    </a:ext>
                  </a:extLst>
                </p:cNvPr>
                <p:cNvSpPr/>
                <p:nvPr/>
              </p:nvSpPr>
              <p:spPr bwMode="auto">
                <a:xfrm>
                  <a:off x="4286250" y="2813051"/>
                  <a:ext cx="187325" cy="107950"/>
                </a:xfrm>
                <a:custGeom>
                  <a:avLst/>
                  <a:gdLst/>
                  <a:ahLst/>
                  <a:cxnLst>
                    <a:cxn ang="0">
                      <a:pos x="117" y="37"/>
                    </a:cxn>
                    <a:cxn ang="0">
                      <a:pos x="123" y="31"/>
                    </a:cxn>
                    <a:cxn ang="0">
                      <a:pos x="123" y="5"/>
                    </a:cxn>
                    <a:cxn ang="0">
                      <a:pos x="121" y="1"/>
                    </a:cxn>
                    <a:cxn ang="0">
                      <a:pos x="117" y="0"/>
                    </a:cxn>
                    <a:cxn ang="0">
                      <a:pos x="91" y="0"/>
                    </a:cxn>
                    <a:cxn ang="0">
                      <a:pos x="86" y="5"/>
                    </a:cxn>
                    <a:cxn ang="0">
                      <a:pos x="91" y="11"/>
                    </a:cxn>
                    <a:cxn ang="0">
                      <a:pos x="103" y="11"/>
                    </a:cxn>
                    <a:cxn ang="0">
                      <a:pos x="60" y="55"/>
                    </a:cxn>
                    <a:cxn ang="0">
                      <a:pos x="8" y="3"/>
                    </a:cxn>
                    <a:cxn ang="0">
                      <a:pos x="0" y="12"/>
                    </a:cxn>
                    <a:cxn ang="0">
                      <a:pos x="60" y="71"/>
                    </a:cxn>
                    <a:cxn ang="0">
                      <a:pos x="111" y="19"/>
                    </a:cxn>
                    <a:cxn ang="0">
                      <a:pos x="111" y="31"/>
                    </a:cxn>
                    <a:cxn ang="0">
                      <a:pos x="117" y="37"/>
                    </a:cxn>
                  </a:cxnLst>
                  <a:rect l="0" t="0" r="r" b="b"/>
                  <a:pathLst>
                    <a:path w="123" h="71">
                      <a:moveTo>
                        <a:pt x="117" y="37"/>
                      </a:moveTo>
                      <a:cubicBezTo>
                        <a:pt x="120" y="37"/>
                        <a:pt x="123" y="34"/>
                        <a:pt x="123" y="31"/>
                      </a:cubicBezTo>
                      <a:cubicBezTo>
                        <a:pt x="123" y="5"/>
                        <a:pt x="123" y="5"/>
                        <a:pt x="123" y="5"/>
                      </a:cubicBezTo>
                      <a:cubicBezTo>
                        <a:pt x="123" y="4"/>
                        <a:pt x="122" y="2"/>
                        <a:pt x="121" y="1"/>
                      </a:cubicBezTo>
                      <a:cubicBezTo>
                        <a:pt x="120" y="0"/>
                        <a:pt x="119" y="0"/>
                        <a:pt x="117" y="0"/>
                      </a:cubicBezTo>
                      <a:cubicBezTo>
                        <a:pt x="91" y="0"/>
                        <a:pt x="91" y="0"/>
                        <a:pt x="91" y="0"/>
                      </a:cubicBezTo>
                      <a:cubicBezTo>
                        <a:pt x="88" y="0"/>
                        <a:pt x="86" y="2"/>
                        <a:pt x="86" y="5"/>
                      </a:cubicBezTo>
                      <a:cubicBezTo>
                        <a:pt x="86" y="8"/>
                        <a:pt x="88" y="11"/>
                        <a:pt x="91" y="11"/>
                      </a:cubicBezTo>
                      <a:cubicBezTo>
                        <a:pt x="103" y="11"/>
                        <a:pt x="103" y="11"/>
                        <a:pt x="103" y="11"/>
                      </a:cubicBezTo>
                      <a:cubicBezTo>
                        <a:pt x="60" y="55"/>
                        <a:pt x="60" y="55"/>
                        <a:pt x="60" y="55"/>
                      </a:cubicBezTo>
                      <a:cubicBezTo>
                        <a:pt x="8" y="3"/>
                        <a:pt x="8" y="3"/>
                        <a:pt x="8" y="3"/>
                      </a:cubicBezTo>
                      <a:cubicBezTo>
                        <a:pt x="0" y="12"/>
                        <a:pt x="0" y="12"/>
                        <a:pt x="0" y="12"/>
                      </a:cubicBezTo>
                      <a:cubicBezTo>
                        <a:pt x="60" y="71"/>
                        <a:pt x="60" y="71"/>
                        <a:pt x="60" y="71"/>
                      </a:cubicBezTo>
                      <a:cubicBezTo>
                        <a:pt x="111" y="19"/>
                        <a:pt x="111" y="19"/>
                        <a:pt x="111" y="19"/>
                      </a:cubicBezTo>
                      <a:cubicBezTo>
                        <a:pt x="111" y="31"/>
                        <a:pt x="111" y="31"/>
                        <a:pt x="111" y="31"/>
                      </a:cubicBezTo>
                      <a:cubicBezTo>
                        <a:pt x="111" y="34"/>
                        <a:pt x="114" y="37"/>
                        <a:pt x="117" y="37"/>
                      </a:cubicBezTo>
                      <a:close/>
                    </a:path>
                  </a:pathLst>
                </a:custGeom>
                <a:grpFill/>
                <a:ln w="9525">
                  <a:noFill/>
                  <a:round/>
                  <a:headEnd/>
                  <a:tailEnd/>
                </a:ln>
              </p:spPr>
              <p:txBody>
                <a:bodyPr anchor="ctr"/>
                <a:lstStyle/>
                <a:p>
                  <a:pPr algn="ctr"/>
                  <a:endParaRPr/>
                </a:p>
              </p:txBody>
            </p:sp>
          </p:grpSp>
          <p:sp>
            <p:nvSpPr>
              <p:cNvPr id="20" name="ïşḻïḍê">
                <a:extLst>
                  <a:ext uri="{FF2B5EF4-FFF2-40B4-BE49-F238E27FC236}">
                    <a16:creationId xmlns:a16="http://schemas.microsoft.com/office/drawing/2014/main" id="{BA4F4425-CF34-4F43-8FCD-145B518105BE}"/>
                  </a:ext>
                </a:extLst>
              </p:cNvPr>
              <p:cNvSpPr/>
              <p:nvPr/>
            </p:nvSpPr>
            <p:spPr bwMode="auto">
              <a:xfrm>
                <a:off x="4866061" y="2275159"/>
                <a:ext cx="1267122" cy="1267123"/>
              </a:xfrm>
              <a:prstGeom prst="ellipse">
                <a:avLst/>
              </a:prstGeom>
              <a:solidFill>
                <a:schemeClr val="accent2"/>
              </a:solidFill>
              <a:ln w="76200">
                <a:solidFill>
                  <a:schemeClr val="bg1"/>
                </a:solidFill>
                <a:round/>
                <a:headEnd/>
                <a:tailEnd/>
              </a:ln>
            </p:spPr>
            <p:txBody>
              <a:bodyPr anchor="ctr"/>
              <a:lstStyle/>
              <a:p>
                <a:pPr algn="ctr"/>
                <a:endParaRPr/>
              </a:p>
            </p:txBody>
          </p:sp>
          <p:grpSp>
            <p:nvGrpSpPr>
              <p:cNvPr id="21" name="ïṡ1ïďè">
                <a:extLst>
                  <a:ext uri="{FF2B5EF4-FFF2-40B4-BE49-F238E27FC236}">
                    <a16:creationId xmlns:a16="http://schemas.microsoft.com/office/drawing/2014/main" id="{58FB8ABB-457C-4B8C-8C61-78D39348E2E2}"/>
                  </a:ext>
                </a:extLst>
              </p:cNvPr>
              <p:cNvGrpSpPr/>
              <p:nvPr/>
            </p:nvGrpSpPr>
            <p:grpSpPr>
              <a:xfrm>
                <a:off x="5200290" y="2591079"/>
                <a:ext cx="598755" cy="635253"/>
                <a:chOff x="4175125" y="2278063"/>
                <a:chExt cx="260350" cy="276225"/>
              </a:xfrm>
              <a:solidFill>
                <a:schemeClr val="bg1"/>
              </a:solidFill>
            </p:grpSpPr>
            <p:sp>
              <p:nvSpPr>
                <p:cNvPr id="37" name="ïšľïdé">
                  <a:extLst>
                    <a:ext uri="{FF2B5EF4-FFF2-40B4-BE49-F238E27FC236}">
                      <a16:creationId xmlns:a16="http://schemas.microsoft.com/office/drawing/2014/main" id="{6D7C9042-FE05-4A8E-B672-46E6AE995990}"/>
                    </a:ext>
                  </a:extLst>
                </p:cNvPr>
                <p:cNvSpPr/>
                <p:nvPr/>
              </p:nvSpPr>
              <p:spPr bwMode="auto">
                <a:xfrm>
                  <a:off x="4203700" y="2295526"/>
                  <a:ext cx="33338" cy="38100"/>
                </a:xfrm>
                <a:custGeom>
                  <a:avLst/>
                  <a:gdLst/>
                  <a:ahLst/>
                  <a:cxnLst>
                    <a:cxn ang="0">
                      <a:pos x="11" y="25"/>
                    </a:cxn>
                    <a:cxn ang="0">
                      <a:pos x="2" y="17"/>
                    </a:cxn>
                    <a:cxn ang="0">
                      <a:pos x="2" y="16"/>
                    </a:cxn>
                    <a:cxn ang="0">
                      <a:pos x="1" y="16"/>
                    </a:cxn>
                    <a:cxn ang="0">
                      <a:pos x="0" y="12"/>
                    </a:cxn>
                    <a:cxn ang="0">
                      <a:pos x="1" y="11"/>
                    </a:cxn>
                    <a:cxn ang="0">
                      <a:pos x="1" y="11"/>
                    </a:cxn>
                    <a:cxn ang="0">
                      <a:pos x="2" y="10"/>
                    </a:cxn>
                    <a:cxn ang="0">
                      <a:pos x="11" y="0"/>
                    </a:cxn>
                    <a:cxn ang="0">
                      <a:pos x="21" y="11"/>
                    </a:cxn>
                    <a:cxn ang="0">
                      <a:pos x="21" y="11"/>
                    </a:cxn>
                    <a:cxn ang="0">
                      <a:pos x="21" y="11"/>
                    </a:cxn>
                    <a:cxn ang="0">
                      <a:pos x="22" y="12"/>
                    </a:cxn>
                    <a:cxn ang="0">
                      <a:pos x="20" y="16"/>
                    </a:cxn>
                    <a:cxn ang="0">
                      <a:pos x="20" y="16"/>
                    </a:cxn>
                    <a:cxn ang="0">
                      <a:pos x="20" y="16"/>
                    </a:cxn>
                    <a:cxn ang="0">
                      <a:pos x="11" y="25"/>
                    </a:cxn>
                  </a:cxnLst>
                  <a:rect l="0" t="0" r="r" b="b"/>
                  <a:pathLst>
                    <a:path w="22" h="25">
                      <a:moveTo>
                        <a:pt x="11" y="25"/>
                      </a:moveTo>
                      <a:cubicBezTo>
                        <a:pt x="5" y="25"/>
                        <a:pt x="3" y="19"/>
                        <a:pt x="2" y="17"/>
                      </a:cubicBezTo>
                      <a:cubicBezTo>
                        <a:pt x="2" y="16"/>
                        <a:pt x="2" y="16"/>
                        <a:pt x="2" y="16"/>
                      </a:cubicBezTo>
                      <a:cubicBezTo>
                        <a:pt x="1" y="16"/>
                        <a:pt x="1" y="16"/>
                        <a:pt x="1" y="16"/>
                      </a:cubicBezTo>
                      <a:cubicBezTo>
                        <a:pt x="0" y="16"/>
                        <a:pt x="0" y="14"/>
                        <a:pt x="0" y="12"/>
                      </a:cubicBezTo>
                      <a:cubicBezTo>
                        <a:pt x="0" y="12"/>
                        <a:pt x="0" y="12"/>
                        <a:pt x="1" y="11"/>
                      </a:cubicBezTo>
                      <a:cubicBezTo>
                        <a:pt x="1" y="11"/>
                        <a:pt x="1" y="11"/>
                        <a:pt x="1" y="11"/>
                      </a:cubicBezTo>
                      <a:cubicBezTo>
                        <a:pt x="2" y="10"/>
                        <a:pt x="2" y="10"/>
                        <a:pt x="2" y="10"/>
                      </a:cubicBezTo>
                      <a:cubicBezTo>
                        <a:pt x="2" y="5"/>
                        <a:pt x="6" y="0"/>
                        <a:pt x="11" y="0"/>
                      </a:cubicBezTo>
                      <a:cubicBezTo>
                        <a:pt x="16" y="0"/>
                        <a:pt x="20" y="5"/>
                        <a:pt x="21" y="11"/>
                      </a:cubicBezTo>
                      <a:cubicBezTo>
                        <a:pt x="21" y="11"/>
                        <a:pt x="21" y="11"/>
                        <a:pt x="21" y="11"/>
                      </a:cubicBezTo>
                      <a:cubicBezTo>
                        <a:pt x="21" y="11"/>
                        <a:pt x="21" y="11"/>
                        <a:pt x="21" y="11"/>
                      </a:cubicBezTo>
                      <a:cubicBezTo>
                        <a:pt x="22" y="12"/>
                        <a:pt x="22" y="12"/>
                        <a:pt x="22" y="12"/>
                      </a:cubicBezTo>
                      <a:cubicBezTo>
                        <a:pt x="22" y="14"/>
                        <a:pt x="21" y="15"/>
                        <a:pt x="20" y="16"/>
                      </a:cubicBezTo>
                      <a:cubicBezTo>
                        <a:pt x="20" y="16"/>
                        <a:pt x="20" y="16"/>
                        <a:pt x="20" y="16"/>
                      </a:cubicBezTo>
                      <a:cubicBezTo>
                        <a:pt x="20" y="16"/>
                        <a:pt x="20" y="16"/>
                        <a:pt x="20" y="16"/>
                      </a:cubicBezTo>
                      <a:cubicBezTo>
                        <a:pt x="19" y="19"/>
                        <a:pt x="17" y="25"/>
                        <a:pt x="11" y="25"/>
                      </a:cubicBezTo>
                      <a:close/>
                    </a:path>
                  </a:pathLst>
                </a:custGeom>
                <a:grpFill/>
                <a:ln w="9525">
                  <a:noFill/>
                  <a:round/>
                  <a:headEnd/>
                  <a:tailEnd/>
                </a:ln>
              </p:spPr>
              <p:txBody>
                <a:bodyPr anchor="ctr"/>
                <a:lstStyle/>
                <a:p>
                  <a:pPr algn="ctr"/>
                  <a:endParaRPr/>
                </a:p>
              </p:txBody>
            </p:sp>
            <p:sp>
              <p:nvSpPr>
                <p:cNvPr id="38" name="íSḻiḓè">
                  <a:extLst>
                    <a:ext uri="{FF2B5EF4-FFF2-40B4-BE49-F238E27FC236}">
                      <a16:creationId xmlns:a16="http://schemas.microsoft.com/office/drawing/2014/main" id="{84CF761F-5FF8-47C5-92B7-5465946C5002}"/>
                    </a:ext>
                  </a:extLst>
                </p:cNvPr>
                <p:cNvSpPr/>
                <p:nvPr/>
              </p:nvSpPr>
              <p:spPr bwMode="auto">
                <a:xfrm>
                  <a:off x="4371975" y="2295526"/>
                  <a:ext cx="34925" cy="38100"/>
                </a:xfrm>
                <a:custGeom>
                  <a:avLst/>
                  <a:gdLst/>
                  <a:ahLst/>
                  <a:cxnLst>
                    <a:cxn ang="0">
                      <a:pos x="12" y="25"/>
                    </a:cxn>
                    <a:cxn ang="0">
                      <a:pos x="3" y="17"/>
                    </a:cxn>
                    <a:cxn ang="0">
                      <a:pos x="3" y="16"/>
                    </a:cxn>
                    <a:cxn ang="0">
                      <a:pos x="2" y="16"/>
                    </a:cxn>
                    <a:cxn ang="0">
                      <a:pos x="0" y="12"/>
                    </a:cxn>
                    <a:cxn ang="0">
                      <a:pos x="1" y="11"/>
                    </a:cxn>
                    <a:cxn ang="0">
                      <a:pos x="2" y="11"/>
                    </a:cxn>
                    <a:cxn ang="0">
                      <a:pos x="2" y="10"/>
                    </a:cxn>
                    <a:cxn ang="0">
                      <a:pos x="12" y="0"/>
                    </a:cxn>
                    <a:cxn ang="0">
                      <a:pos x="21" y="11"/>
                    </a:cxn>
                    <a:cxn ang="0">
                      <a:pos x="21" y="11"/>
                    </a:cxn>
                    <a:cxn ang="0">
                      <a:pos x="22" y="11"/>
                    </a:cxn>
                    <a:cxn ang="0">
                      <a:pos x="23" y="12"/>
                    </a:cxn>
                    <a:cxn ang="0">
                      <a:pos x="21" y="16"/>
                    </a:cxn>
                    <a:cxn ang="0">
                      <a:pos x="21" y="16"/>
                    </a:cxn>
                    <a:cxn ang="0">
                      <a:pos x="20" y="16"/>
                    </a:cxn>
                    <a:cxn ang="0">
                      <a:pos x="12" y="25"/>
                    </a:cxn>
                  </a:cxnLst>
                  <a:rect l="0" t="0" r="r" b="b"/>
                  <a:pathLst>
                    <a:path w="23" h="25">
                      <a:moveTo>
                        <a:pt x="12" y="25"/>
                      </a:moveTo>
                      <a:cubicBezTo>
                        <a:pt x="6" y="25"/>
                        <a:pt x="3" y="19"/>
                        <a:pt x="3" y="17"/>
                      </a:cubicBezTo>
                      <a:cubicBezTo>
                        <a:pt x="3" y="16"/>
                        <a:pt x="3" y="16"/>
                        <a:pt x="3" y="16"/>
                      </a:cubicBezTo>
                      <a:cubicBezTo>
                        <a:pt x="2" y="16"/>
                        <a:pt x="2" y="16"/>
                        <a:pt x="2" y="16"/>
                      </a:cubicBezTo>
                      <a:cubicBezTo>
                        <a:pt x="1" y="16"/>
                        <a:pt x="0" y="14"/>
                        <a:pt x="0" y="12"/>
                      </a:cubicBezTo>
                      <a:cubicBezTo>
                        <a:pt x="0" y="12"/>
                        <a:pt x="1" y="12"/>
                        <a:pt x="1" y="11"/>
                      </a:cubicBezTo>
                      <a:cubicBezTo>
                        <a:pt x="2" y="11"/>
                        <a:pt x="2" y="11"/>
                        <a:pt x="2" y="11"/>
                      </a:cubicBezTo>
                      <a:cubicBezTo>
                        <a:pt x="2" y="10"/>
                        <a:pt x="2" y="10"/>
                        <a:pt x="2" y="10"/>
                      </a:cubicBezTo>
                      <a:cubicBezTo>
                        <a:pt x="2" y="5"/>
                        <a:pt x="6" y="0"/>
                        <a:pt x="12" y="0"/>
                      </a:cubicBezTo>
                      <a:cubicBezTo>
                        <a:pt x="17" y="0"/>
                        <a:pt x="21" y="5"/>
                        <a:pt x="21" y="11"/>
                      </a:cubicBezTo>
                      <a:cubicBezTo>
                        <a:pt x="21" y="11"/>
                        <a:pt x="21" y="11"/>
                        <a:pt x="21" y="11"/>
                      </a:cubicBezTo>
                      <a:cubicBezTo>
                        <a:pt x="22" y="11"/>
                        <a:pt x="22" y="11"/>
                        <a:pt x="22" y="11"/>
                      </a:cubicBezTo>
                      <a:cubicBezTo>
                        <a:pt x="22" y="12"/>
                        <a:pt x="23" y="12"/>
                        <a:pt x="23" y="12"/>
                      </a:cubicBezTo>
                      <a:cubicBezTo>
                        <a:pt x="23" y="14"/>
                        <a:pt x="22" y="15"/>
                        <a:pt x="21" y="16"/>
                      </a:cubicBezTo>
                      <a:cubicBezTo>
                        <a:pt x="21" y="16"/>
                        <a:pt x="21" y="16"/>
                        <a:pt x="21" y="16"/>
                      </a:cubicBezTo>
                      <a:cubicBezTo>
                        <a:pt x="20" y="16"/>
                        <a:pt x="20" y="16"/>
                        <a:pt x="20" y="16"/>
                      </a:cubicBezTo>
                      <a:cubicBezTo>
                        <a:pt x="20" y="19"/>
                        <a:pt x="18" y="25"/>
                        <a:pt x="12" y="25"/>
                      </a:cubicBezTo>
                      <a:close/>
                    </a:path>
                  </a:pathLst>
                </a:custGeom>
                <a:grpFill/>
                <a:ln w="9525">
                  <a:noFill/>
                  <a:round/>
                  <a:headEnd/>
                  <a:tailEnd/>
                </a:ln>
              </p:spPr>
              <p:txBody>
                <a:bodyPr anchor="ctr"/>
                <a:lstStyle/>
                <a:p>
                  <a:pPr algn="ctr"/>
                  <a:endParaRPr/>
                </a:p>
              </p:txBody>
            </p:sp>
            <p:sp>
              <p:nvSpPr>
                <p:cNvPr id="39" name="îSlîdé">
                  <a:extLst>
                    <a:ext uri="{FF2B5EF4-FFF2-40B4-BE49-F238E27FC236}">
                      <a16:creationId xmlns:a16="http://schemas.microsoft.com/office/drawing/2014/main" id="{222E88A8-A80B-42D3-AA6B-25E581FF4893}"/>
                    </a:ext>
                  </a:extLst>
                </p:cNvPr>
                <p:cNvSpPr/>
                <p:nvPr/>
              </p:nvSpPr>
              <p:spPr bwMode="auto">
                <a:xfrm>
                  <a:off x="4183063" y="2339976"/>
                  <a:ext cx="69850" cy="141288"/>
                </a:xfrm>
                <a:custGeom>
                  <a:avLst/>
                  <a:gdLst/>
                  <a:ahLst/>
                  <a:cxnLst>
                    <a:cxn ang="0">
                      <a:pos x="32" y="94"/>
                    </a:cxn>
                    <a:cxn ang="0">
                      <a:pos x="27" y="89"/>
                    </a:cxn>
                    <a:cxn ang="0">
                      <a:pos x="27" y="48"/>
                    </a:cxn>
                    <a:cxn ang="0">
                      <a:pos x="22" y="48"/>
                    </a:cxn>
                    <a:cxn ang="0">
                      <a:pos x="22" y="89"/>
                    </a:cxn>
                    <a:cxn ang="0">
                      <a:pos x="17" y="94"/>
                    </a:cxn>
                    <a:cxn ang="0">
                      <a:pos x="12" y="89"/>
                    </a:cxn>
                    <a:cxn ang="0">
                      <a:pos x="12" y="45"/>
                    </a:cxn>
                    <a:cxn ang="0">
                      <a:pos x="12" y="42"/>
                    </a:cxn>
                    <a:cxn ang="0">
                      <a:pos x="12" y="13"/>
                    </a:cxn>
                    <a:cxn ang="0">
                      <a:pos x="11" y="13"/>
                    </a:cxn>
                    <a:cxn ang="0">
                      <a:pos x="11" y="13"/>
                    </a:cxn>
                    <a:cxn ang="0">
                      <a:pos x="7" y="28"/>
                    </a:cxn>
                    <a:cxn ang="0">
                      <a:pos x="8" y="44"/>
                    </a:cxn>
                    <a:cxn ang="0">
                      <a:pos x="7" y="47"/>
                    </a:cxn>
                    <a:cxn ang="0">
                      <a:pos x="5" y="48"/>
                    </a:cxn>
                    <a:cxn ang="0">
                      <a:pos x="5" y="48"/>
                    </a:cxn>
                    <a:cxn ang="0">
                      <a:pos x="2" y="44"/>
                    </a:cxn>
                    <a:cxn ang="0">
                      <a:pos x="1" y="44"/>
                    </a:cxn>
                    <a:cxn ang="0">
                      <a:pos x="1" y="28"/>
                    </a:cxn>
                    <a:cxn ang="0">
                      <a:pos x="7" y="4"/>
                    </a:cxn>
                    <a:cxn ang="0">
                      <a:pos x="16" y="1"/>
                    </a:cxn>
                    <a:cxn ang="0">
                      <a:pos x="17" y="0"/>
                    </a:cxn>
                    <a:cxn ang="0">
                      <a:pos x="21" y="14"/>
                    </a:cxn>
                    <a:cxn ang="0">
                      <a:pos x="23" y="17"/>
                    </a:cxn>
                    <a:cxn ang="0">
                      <a:pos x="23" y="13"/>
                    </a:cxn>
                    <a:cxn ang="0">
                      <a:pos x="24" y="5"/>
                    </a:cxn>
                    <a:cxn ang="0">
                      <a:pos x="25" y="4"/>
                    </a:cxn>
                    <a:cxn ang="0">
                      <a:pos x="24" y="2"/>
                    </a:cxn>
                    <a:cxn ang="0">
                      <a:pos x="25" y="1"/>
                    </a:cxn>
                    <a:cxn ang="0">
                      <a:pos x="25" y="1"/>
                    </a:cxn>
                    <a:cxn ang="0">
                      <a:pos x="26" y="2"/>
                    </a:cxn>
                    <a:cxn ang="0">
                      <a:pos x="25" y="4"/>
                    </a:cxn>
                    <a:cxn ang="0">
                      <a:pos x="25" y="5"/>
                    </a:cxn>
                    <a:cxn ang="0">
                      <a:pos x="27" y="13"/>
                    </a:cxn>
                    <a:cxn ang="0">
                      <a:pos x="27" y="17"/>
                    </a:cxn>
                    <a:cxn ang="0">
                      <a:pos x="29" y="14"/>
                    </a:cxn>
                    <a:cxn ang="0">
                      <a:pos x="33" y="0"/>
                    </a:cxn>
                    <a:cxn ang="0">
                      <a:pos x="34" y="1"/>
                    </a:cxn>
                    <a:cxn ang="0">
                      <a:pos x="43" y="4"/>
                    </a:cxn>
                    <a:cxn ang="0">
                      <a:pos x="47" y="13"/>
                    </a:cxn>
                    <a:cxn ang="0">
                      <a:pos x="43" y="34"/>
                    </a:cxn>
                    <a:cxn ang="0">
                      <a:pos x="43" y="48"/>
                    </a:cxn>
                    <a:cxn ang="0">
                      <a:pos x="42" y="44"/>
                    </a:cxn>
                    <a:cxn ang="0">
                      <a:pos x="42" y="44"/>
                    </a:cxn>
                    <a:cxn ang="0">
                      <a:pos x="42" y="28"/>
                    </a:cxn>
                    <a:cxn ang="0">
                      <a:pos x="40" y="13"/>
                    </a:cxn>
                    <a:cxn ang="0">
                      <a:pos x="38" y="14"/>
                    </a:cxn>
                    <a:cxn ang="0">
                      <a:pos x="38" y="42"/>
                    </a:cxn>
                    <a:cxn ang="0">
                      <a:pos x="37" y="44"/>
                    </a:cxn>
                    <a:cxn ang="0">
                      <a:pos x="37" y="89"/>
                    </a:cxn>
                    <a:cxn ang="0">
                      <a:pos x="32" y="94"/>
                    </a:cxn>
                  </a:cxnLst>
                  <a:rect l="0" t="0" r="r" b="b"/>
                  <a:pathLst>
                    <a:path w="47" h="94">
                      <a:moveTo>
                        <a:pt x="32" y="94"/>
                      </a:moveTo>
                      <a:cubicBezTo>
                        <a:pt x="30" y="94"/>
                        <a:pt x="27" y="92"/>
                        <a:pt x="27" y="89"/>
                      </a:cubicBezTo>
                      <a:cubicBezTo>
                        <a:pt x="27" y="48"/>
                        <a:pt x="27" y="48"/>
                        <a:pt x="27" y="48"/>
                      </a:cubicBezTo>
                      <a:cubicBezTo>
                        <a:pt x="22" y="48"/>
                        <a:pt x="22" y="48"/>
                        <a:pt x="22" y="48"/>
                      </a:cubicBezTo>
                      <a:cubicBezTo>
                        <a:pt x="22" y="89"/>
                        <a:pt x="22" y="89"/>
                        <a:pt x="22" y="89"/>
                      </a:cubicBezTo>
                      <a:cubicBezTo>
                        <a:pt x="22" y="92"/>
                        <a:pt x="20" y="94"/>
                        <a:pt x="17" y="94"/>
                      </a:cubicBezTo>
                      <a:cubicBezTo>
                        <a:pt x="15" y="94"/>
                        <a:pt x="12" y="92"/>
                        <a:pt x="12" y="89"/>
                      </a:cubicBezTo>
                      <a:cubicBezTo>
                        <a:pt x="12" y="45"/>
                        <a:pt x="12" y="45"/>
                        <a:pt x="12" y="45"/>
                      </a:cubicBezTo>
                      <a:cubicBezTo>
                        <a:pt x="12" y="44"/>
                        <a:pt x="12" y="43"/>
                        <a:pt x="12" y="42"/>
                      </a:cubicBezTo>
                      <a:cubicBezTo>
                        <a:pt x="12" y="13"/>
                        <a:pt x="12" y="13"/>
                        <a:pt x="12" y="13"/>
                      </a:cubicBezTo>
                      <a:cubicBezTo>
                        <a:pt x="11" y="13"/>
                        <a:pt x="11" y="13"/>
                        <a:pt x="11" y="13"/>
                      </a:cubicBezTo>
                      <a:cubicBezTo>
                        <a:pt x="11" y="13"/>
                        <a:pt x="11" y="13"/>
                        <a:pt x="11" y="13"/>
                      </a:cubicBezTo>
                      <a:cubicBezTo>
                        <a:pt x="9" y="13"/>
                        <a:pt x="7" y="26"/>
                        <a:pt x="7" y="28"/>
                      </a:cubicBezTo>
                      <a:cubicBezTo>
                        <a:pt x="7" y="36"/>
                        <a:pt x="8" y="44"/>
                        <a:pt x="8" y="44"/>
                      </a:cubicBezTo>
                      <a:cubicBezTo>
                        <a:pt x="8" y="46"/>
                        <a:pt x="8" y="46"/>
                        <a:pt x="7" y="47"/>
                      </a:cubicBezTo>
                      <a:cubicBezTo>
                        <a:pt x="7" y="48"/>
                        <a:pt x="6" y="48"/>
                        <a:pt x="5" y="48"/>
                      </a:cubicBezTo>
                      <a:cubicBezTo>
                        <a:pt x="5" y="48"/>
                        <a:pt x="5" y="48"/>
                        <a:pt x="5" y="48"/>
                      </a:cubicBezTo>
                      <a:cubicBezTo>
                        <a:pt x="2" y="48"/>
                        <a:pt x="2" y="47"/>
                        <a:pt x="2" y="44"/>
                      </a:cubicBezTo>
                      <a:cubicBezTo>
                        <a:pt x="1" y="44"/>
                        <a:pt x="1" y="44"/>
                        <a:pt x="1" y="44"/>
                      </a:cubicBezTo>
                      <a:cubicBezTo>
                        <a:pt x="1" y="44"/>
                        <a:pt x="0" y="33"/>
                        <a:pt x="1" y="28"/>
                      </a:cubicBezTo>
                      <a:cubicBezTo>
                        <a:pt x="2" y="9"/>
                        <a:pt x="6" y="5"/>
                        <a:pt x="7" y="4"/>
                      </a:cubicBezTo>
                      <a:cubicBezTo>
                        <a:pt x="8" y="3"/>
                        <a:pt x="11" y="2"/>
                        <a:pt x="16" y="1"/>
                      </a:cubicBezTo>
                      <a:cubicBezTo>
                        <a:pt x="16" y="0"/>
                        <a:pt x="17" y="0"/>
                        <a:pt x="17" y="0"/>
                      </a:cubicBezTo>
                      <a:cubicBezTo>
                        <a:pt x="17" y="3"/>
                        <a:pt x="18" y="8"/>
                        <a:pt x="21" y="14"/>
                      </a:cubicBezTo>
                      <a:cubicBezTo>
                        <a:pt x="23" y="17"/>
                        <a:pt x="23" y="17"/>
                        <a:pt x="23" y="17"/>
                      </a:cubicBezTo>
                      <a:cubicBezTo>
                        <a:pt x="23" y="13"/>
                        <a:pt x="23" y="13"/>
                        <a:pt x="23" y="13"/>
                      </a:cubicBezTo>
                      <a:cubicBezTo>
                        <a:pt x="24" y="9"/>
                        <a:pt x="24" y="5"/>
                        <a:pt x="24" y="5"/>
                      </a:cubicBezTo>
                      <a:cubicBezTo>
                        <a:pt x="25" y="4"/>
                        <a:pt x="25" y="4"/>
                        <a:pt x="25" y="4"/>
                      </a:cubicBezTo>
                      <a:cubicBezTo>
                        <a:pt x="24" y="2"/>
                        <a:pt x="24" y="2"/>
                        <a:pt x="24" y="2"/>
                      </a:cubicBezTo>
                      <a:cubicBezTo>
                        <a:pt x="25" y="1"/>
                        <a:pt x="25" y="1"/>
                        <a:pt x="25" y="1"/>
                      </a:cubicBezTo>
                      <a:cubicBezTo>
                        <a:pt x="25" y="1"/>
                        <a:pt x="25" y="1"/>
                        <a:pt x="25" y="1"/>
                      </a:cubicBezTo>
                      <a:cubicBezTo>
                        <a:pt x="26" y="2"/>
                        <a:pt x="26" y="2"/>
                        <a:pt x="26" y="2"/>
                      </a:cubicBezTo>
                      <a:cubicBezTo>
                        <a:pt x="25" y="4"/>
                        <a:pt x="25" y="4"/>
                        <a:pt x="25" y="4"/>
                      </a:cubicBezTo>
                      <a:cubicBezTo>
                        <a:pt x="25" y="5"/>
                        <a:pt x="25" y="5"/>
                        <a:pt x="25" y="5"/>
                      </a:cubicBezTo>
                      <a:cubicBezTo>
                        <a:pt x="25" y="5"/>
                        <a:pt x="26" y="9"/>
                        <a:pt x="27" y="13"/>
                      </a:cubicBezTo>
                      <a:cubicBezTo>
                        <a:pt x="27" y="17"/>
                        <a:pt x="27" y="17"/>
                        <a:pt x="27" y="17"/>
                      </a:cubicBezTo>
                      <a:cubicBezTo>
                        <a:pt x="29" y="14"/>
                        <a:pt x="29" y="14"/>
                        <a:pt x="29" y="14"/>
                      </a:cubicBezTo>
                      <a:cubicBezTo>
                        <a:pt x="31" y="8"/>
                        <a:pt x="32" y="3"/>
                        <a:pt x="33" y="0"/>
                      </a:cubicBezTo>
                      <a:cubicBezTo>
                        <a:pt x="33" y="0"/>
                        <a:pt x="34" y="0"/>
                        <a:pt x="34" y="1"/>
                      </a:cubicBezTo>
                      <a:cubicBezTo>
                        <a:pt x="38" y="2"/>
                        <a:pt x="41" y="3"/>
                        <a:pt x="43" y="4"/>
                      </a:cubicBezTo>
                      <a:cubicBezTo>
                        <a:pt x="43" y="4"/>
                        <a:pt x="45" y="7"/>
                        <a:pt x="47" y="13"/>
                      </a:cubicBezTo>
                      <a:cubicBezTo>
                        <a:pt x="45" y="19"/>
                        <a:pt x="44" y="26"/>
                        <a:pt x="43" y="34"/>
                      </a:cubicBezTo>
                      <a:cubicBezTo>
                        <a:pt x="43" y="37"/>
                        <a:pt x="43" y="42"/>
                        <a:pt x="43" y="48"/>
                      </a:cubicBezTo>
                      <a:cubicBezTo>
                        <a:pt x="42" y="47"/>
                        <a:pt x="42" y="45"/>
                        <a:pt x="42" y="44"/>
                      </a:cubicBezTo>
                      <a:cubicBezTo>
                        <a:pt x="42" y="44"/>
                        <a:pt x="42" y="44"/>
                        <a:pt x="42" y="44"/>
                      </a:cubicBezTo>
                      <a:cubicBezTo>
                        <a:pt x="42" y="44"/>
                        <a:pt x="43" y="36"/>
                        <a:pt x="42" y="28"/>
                      </a:cubicBezTo>
                      <a:cubicBezTo>
                        <a:pt x="42" y="26"/>
                        <a:pt x="41" y="16"/>
                        <a:pt x="40" y="13"/>
                      </a:cubicBezTo>
                      <a:cubicBezTo>
                        <a:pt x="38" y="14"/>
                        <a:pt x="38" y="14"/>
                        <a:pt x="38" y="14"/>
                      </a:cubicBezTo>
                      <a:cubicBezTo>
                        <a:pt x="38" y="42"/>
                        <a:pt x="38" y="42"/>
                        <a:pt x="38" y="42"/>
                      </a:cubicBezTo>
                      <a:cubicBezTo>
                        <a:pt x="38" y="43"/>
                        <a:pt x="38" y="44"/>
                        <a:pt x="37" y="44"/>
                      </a:cubicBezTo>
                      <a:cubicBezTo>
                        <a:pt x="37" y="89"/>
                        <a:pt x="37" y="89"/>
                        <a:pt x="37" y="89"/>
                      </a:cubicBezTo>
                      <a:cubicBezTo>
                        <a:pt x="37" y="92"/>
                        <a:pt x="35" y="94"/>
                        <a:pt x="32" y="94"/>
                      </a:cubicBezTo>
                      <a:close/>
                    </a:path>
                  </a:pathLst>
                </a:custGeom>
                <a:grpFill/>
                <a:ln w="9525">
                  <a:noFill/>
                  <a:round/>
                  <a:headEnd/>
                  <a:tailEnd/>
                </a:ln>
              </p:spPr>
              <p:txBody>
                <a:bodyPr anchor="ctr"/>
                <a:lstStyle/>
                <a:p>
                  <a:pPr algn="ctr"/>
                  <a:endParaRPr/>
                </a:p>
              </p:txBody>
            </p:sp>
            <p:sp>
              <p:nvSpPr>
                <p:cNvPr id="40" name="işḷiḑè">
                  <a:extLst>
                    <a:ext uri="{FF2B5EF4-FFF2-40B4-BE49-F238E27FC236}">
                      <a16:creationId xmlns:a16="http://schemas.microsoft.com/office/drawing/2014/main" id="{14F21A6E-726F-4FCE-B3B4-B0C767509D03}"/>
                    </a:ext>
                  </a:extLst>
                </p:cNvPr>
                <p:cNvSpPr/>
                <p:nvPr/>
              </p:nvSpPr>
              <p:spPr bwMode="auto">
                <a:xfrm>
                  <a:off x="4356100" y="2339976"/>
                  <a:ext cx="69850" cy="141288"/>
                </a:xfrm>
                <a:custGeom>
                  <a:avLst/>
                  <a:gdLst/>
                  <a:ahLst/>
                  <a:cxnLst>
                    <a:cxn ang="0">
                      <a:pos x="29" y="94"/>
                    </a:cxn>
                    <a:cxn ang="0">
                      <a:pos x="24" y="89"/>
                    </a:cxn>
                    <a:cxn ang="0">
                      <a:pos x="24" y="48"/>
                    </a:cxn>
                    <a:cxn ang="0">
                      <a:pos x="19" y="48"/>
                    </a:cxn>
                    <a:cxn ang="0">
                      <a:pos x="19" y="89"/>
                    </a:cxn>
                    <a:cxn ang="0">
                      <a:pos x="14" y="94"/>
                    </a:cxn>
                    <a:cxn ang="0">
                      <a:pos x="9" y="89"/>
                    </a:cxn>
                    <a:cxn ang="0">
                      <a:pos x="9" y="45"/>
                    </a:cxn>
                    <a:cxn ang="0">
                      <a:pos x="9" y="42"/>
                    </a:cxn>
                    <a:cxn ang="0">
                      <a:pos x="9" y="12"/>
                    </a:cxn>
                    <a:cxn ang="0">
                      <a:pos x="7" y="13"/>
                    </a:cxn>
                    <a:cxn ang="0">
                      <a:pos x="7" y="13"/>
                    </a:cxn>
                    <a:cxn ang="0">
                      <a:pos x="4" y="28"/>
                    </a:cxn>
                    <a:cxn ang="0">
                      <a:pos x="5" y="44"/>
                    </a:cxn>
                    <a:cxn ang="0">
                      <a:pos x="3" y="48"/>
                    </a:cxn>
                    <a:cxn ang="0">
                      <a:pos x="3" y="34"/>
                    </a:cxn>
                    <a:cxn ang="0">
                      <a:pos x="0" y="13"/>
                    </a:cxn>
                    <a:cxn ang="0">
                      <a:pos x="4" y="4"/>
                    </a:cxn>
                    <a:cxn ang="0">
                      <a:pos x="12" y="1"/>
                    </a:cxn>
                    <a:cxn ang="0">
                      <a:pos x="14" y="0"/>
                    </a:cxn>
                    <a:cxn ang="0">
                      <a:pos x="18" y="14"/>
                    </a:cxn>
                    <a:cxn ang="0">
                      <a:pos x="19" y="17"/>
                    </a:cxn>
                    <a:cxn ang="0">
                      <a:pos x="20" y="13"/>
                    </a:cxn>
                    <a:cxn ang="0">
                      <a:pos x="21" y="5"/>
                    </a:cxn>
                    <a:cxn ang="0">
                      <a:pos x="21" y="4"/>
                    </a:cxn>
                    <a:cxn ang="0">
                      <a:pos x="20" y="2"/>
                    </a:cxn>
                    <a:cxn ang="0">
                      <a:pos x="21" y="1"/>
                    </a:cxn>
                    <a:cxn ang="0">
                      <a:pos x="22" y="1"/>
                    </a:cxn>
                    <a:cxn ang="0">
                      <a:pos x="23" y="2"/>
                    </a:cxn>
                    <a:cxn ang="0">
                      <a:pos x="22" y="4"/>
                    </a:cxn>
                    <a:cxn ang="0">
                      <a:pos x="22" y="5"/>
                    </a:cxn>
                    <a:cxn ang="0">
                      <a:pos x="23" y="13"/>
                    </a:cxn>
                    <a:cxn ang="0">
                      <a:pos x="24" y="17"/>
                    </a:cxn>
                    <a:cxn ang="0">
                      <a:pos x="25" y="14"/>
                    </a:cxn>
                    <a:cxn ang="0">
                      <a:pos x="29" y="0"/>
                    </a:cxn>
                    <a:cxn ang="0">
                      <a:pos x="31" y="1"/>
                    </a:cxn>
                    <a:cxn ang="0">
                      <a:pos x="40" y="4"/>
                    </a:cxn>
                    <a:cxn ang="0">
                      <a:pos x="46" y="28"/>
                    </a:cxn>
                    <a:cxn ang="0">
                      <a:pos x="45" y="44"/>
                    </a:cxn>
                    <a:cxn ang="0">
                      <a:pos x="45" y="44"/>
                    </a:cxn>
                    <a:cxn ang="0">
                      <a:pos x="42" y="48"/>
                    </a:cxn>
                    <a:cxn ang="0">
                      <a:pos x="42" y="48"/>
                    </a:cxn>
                    <a:cxn ang="0">
                      <a:pos x="38" y="44"/>
                    </a:cxn>
                    <a:cxn ang="0">
                      <a:pos x="38" y="44"/>
                    </a:cxn>
                    <a:cxn ang="0">
                      <a:pos x="39" y="28"/>
                    </a:cxn>
                    <a:cxn ang="0">
                      <a:pos x="36" y="13"/>
                    </a:cxn>
                    <a:cxn ang="0">
                      <a:pos x="34" y="12"/>
                    </a:cxn>
                    <a:cxn ang="0">
                      <a:pos x="34" y="42"/>
                    </a:cxn>
                    <a:cxn ang="0">
                      <a:pos x="34" y="44"/>
                    </a:cxn>
                    <a:cxn ang="0">
                      <a:pos x="34" y="89"/>
                    </a:cxn>
                    <a:cxn ang="0">
                      <a:pos x="29" y="94"/>
                    </a:cxn>
                  </a:cxnLst>
                  <a:rect l="0" t="0" r="r" b="b"/>
                  <a:pathLst>
                    <a:path w="46" h="94">
                      <a:moveTo>
                        <a:pt x="29" y="94"/>
                      </a:moveTo>
                      <a:cubicBezTo>
                        <a:pt x="26" y="94"/>
                        <a:pt x="24" y="92"/>
                        <a:pt x="24" y="89"/>
                      </a:cubicBezTo>
                      <a:cubicBezTo>
                        <a:pt x="24" y="48"/>
                        <a:pt x="24" y="48"/>
                        <a:pt x="24" y="48"/>
                      </a:cubicBezTo>
                      <a:cubicBezTo>
                        <a:pt x="19" y="48"/>
                        <a:pt x="19" y="48"/>
                        <a:pt x="19" y="48"/>
                      </a:cubicBezTo>
                      <a:cubicBezTo>
                        <a:pt x="19" y="89"/>
                        <a:pt x="19" y="89"/>
                        <a:pt x="19" y="89"/>
                      </a:cubicBezTo>
                      <a:cubicBezTo>
                        <a:pt x="19" y="92"/>
                        <a:pt x="17" y="94"/>
                        <a:pt x="14" y="94"/>
                      </a:cubicBezTo>
                      <a:cubicBezTo>
                        <a:pt x="11" y="94"/>
                        <a:pt x="9" y="92"/>
                        <a:pt x="9" y="89"/>
                      </a:cubicBezTo>
                      <a:cubicBezTo>
                        <a:pt x="9" y="45"/>
                        <a:pt x="9" y="45"/>
                        <a:pt x="9" y="45"/>
                      </a:cubicBezTo>
                      <a:cubicBezTo>
                        <a:pt x="9" y="44"/>
                        <a:pt x="9" y="43"/>
                        <a:pt x="9" y="42"/>
                      </a:cubicBezTo>
                      <a:cubicBezTo>
                        <a:pt x="9" y="12"/>
                        <a:pt x="9" y="12"/>
                        <a:pt x="9" y="12"/>
                      </a:cubicBezTo>
                      <a:cubicBezTo>
                        <a:pt x="7" y="13"/>
                        <a:pt x="7" y="13"/>
                        <a:pt x="7" y="13"/>
                      </a:cubicBezTo>
                      <a:cubicBezTo>
                        <a:pt x="7" y="13"/>
                        <a:pt x="7" y="13"/>
                        <a:pt x="7" y="13"/>
                      </a:cubicBezTo>
                      <a:cubicBezTo>
                        <a:pt x="5" y="14"/>
                        <a:pt x="4" y="26"/>
                        <a:pt x="4" y="28"/>
                      </a:cubicBezTo>
                      <a:cubicBezTo>
                        <a:pt x="4" y="36"/>
                        <a:pt x="5" y="44"/>
                        <a:pt x="5" y="44"/>
                      </a:cubicBezTo>
                      <a:cubicBezTo>
                        <a:pt x="5" y="45"/>
                        <a:pt x="4" y="47"/>
                        <a:pt x="3" y="48"/>
                      </a:cubicBezTo>
                      <a:cubicBezTo>
                        <a:pt x="3" y="43"/>
                        <a:pt x="4" y="38"/>
                        <a:pt x="3" y="34"/>
                      </a:cubicBezTo>
                      <a:cubicBezTo>
                        <a:pt x="3" y="26"/>
                        <a:pt x="1" y="18"/>
                        <a:pt x="0" y="13"/>
                      </a:cubicBezTo>
                      <a:cubicBezTo>
                        <a:pt x="1" y="7"/>
                        <a:pt x="3" y="4"/>
                        <a:pt x="4" y="4"/>
                      </a:cubicBezTo>
                      <a:cubicBezTo>
                        <a:pt x="6" y="3"/>
                        <a:pt x="9" y="2"/>
                        <a:pt x="12" y="1"/>
                      </a:cubicBezTo>
                      <a:cubicBezTo>
                        <a:pt x="13" y="0"/>
                        <a:pt x="13" y="0"/>
                        <a:pt x="14" y="0"/>
                      </a:cubicBezTo>
                      <a:cubicBezTo>
                        <a:pt x="14" y="3"/>
                        <a:pt x="15" y="8"/>
                        <a:pt x="18" y="14"/>
                      </a:cubicBezTo>
                      <a:cubicBezTo>
                        <a:pt x="19" y="17"/>
                        <a:pt x="19" y="17"/>
                        <a:pt x="19" y="17"/>
                      </a:cubicBezTo>
                      <a:cubicBezTo>
                        <a:pt x="20" y="13"/>
                        <a:pt x="20" y="13"/>
                        <a:pt x="20" y="13"/>
                      </a:cubicBezTo>
                      <a:cubicBezTo>
                        <a:pt x="20" y="9"/>
                        <a:pt x="21" y="5"/>
                        <a:pt x="21" y="5"/>
                      </a:cubicBezTo>
                      <a:cubicBezTo>
                        <a:pt x="21" y="4"/>
                        <a:pt x="21" y="4"/>
                        <a:pt x="21" y="4"/>
                      </a:cubicBezTo>
                      <a:cubicBezTo>
                        <a:pt x="20" y="2"/>
                        <a:pt x="20" y="2"/>
                        <a:pt x="20" y="2"/>
                      </a:cubicBezTo>
                      <a:cubicBezTo>
                        <a:pt x="21" y="1"/>
                        <a:pt x="21" y="1"/>
                        <a:pt x="21" y="1"/>
                      </a:cubicBezTo>
                      <a:cubicBezTo>
                        <a:pt x="22" y="1"/>
                        <a:pt x="22" y="1"/>
                        <a:pt x="22" y="1"/>
                      </a:cubicBezTo>
                      <a:cubicBezTo>
                        <a:pt x="23" y="2"/>
                        <a:pt x="23" y="2"/>
                        <a:pt x="23" y="2"/>
                      </a:cubicBezTo>
                      <a:cubicBezTo>
                        <a:pt x="22" y="4"/>
                        <a:pt x="22" y="4"/>
                        <a:pt x="22" y="4"/>
                      </a:cubicBezTo>
                      <a:cubicBezTo>
                        <a:pt x="22" y="5"/>
                        <a:pt x="22" y="5"/>
                        <a:pt x="22" y="5"/>
                      </a:cubicBezTo>
                      <a:cubicBezTo>
                        <a:pt x="22" y="5"/>
                        <a:pt x="23" y="9"/>
                        <a:pt x="23" y="13"/>
                      </a:cubicBezTo>
                      <a:cubicBezTo>
                        <a:pt x="24" y="17"/>
                        <a:pt x="24" y="17"/>
                        <a:pt x="24" y="17"/>
                      </a:cubicBezTo>
                      <a:cubicBezTo>
                        <a:pt x="25" y="14"/>
                        <a:pt x="25" y="14"/>
                        <a:pt x="25" y="14"/>
                      </a:cubicBezTo>
                      <a:cubicBezTo>
                        <a:pt x="28" y="8"/>
                        <a:pt x="29" y="3"/>
                        <a:pt x="29" y="0"/>
                      </a:cubicBezTo>
                      <a:cubicBezTo>
                        <a:pt x="30" y="0"/>
                        <a:pt x="30" y="0"/>
                        <a:pt x="31" y="1"/>
                      </a:cubicBezTo>
                      <a:cubicBezTo>
                        <a:pt x="34" y="2"/>
                        <a:pt x="38" y="3"/>
                        <a:pt x="40" y="4"/>
                      </a:cubicBezTo>
                      <a:cubicBezTo>
                        <a:pt x="40" y="5"/>
                        <a:pt x="44" y="9"/>
                        <a:pt x="46" y="28"/>
                      </a:cubicBezTo>
                      <a:cubicBezTo>
                        <a:pt x="46" y="33"/>
                        <a:pt x="45" y="44"/>
                        <a:pt x="45" y="44"/>
                      </a:cubicBezTo>
                      <a:cubicBezTo>
                        <a:pt x="45" y="44"/>
                        <a:pt x="45" y="44"/>
                        <a:pt x="45" y="44"/>
                      </a:cubicBezTo>
                      <a:cubicBezTo>
                        <a:pt x="44" y="47"/>
                        <a:pt x="44" y="48"/>
                        <a:pt x="42" y="48"/>
                      </a:cubicBezTo>
                      <a:cubicBezTo>
                        <a:pt x="42" y="48"/>
                        <a:pt x="42" y="48"/>
                        <a:pt x="42" y="48"/>
                      </a:cubicBezTo>
                      <a:cubicBezTo>
                        <a:pt x="39" y="48"/>
                        <a:pt x="38" y="46"/>
                        <a:pt x="38" y="44"/>
                      </a:cubicBezTo>
                      <a:cubicBezTo>
                        <a:pt x="38" y="44"/>
                        <a:pt x="38" y="44"/>
                        <a:pt x="38" y="44"/>
                      </a:cubicBezTo>
                      <a:cubicBezTo>
                        <a:pt x="38" y="44"/>
                        <a:pt x="39" y="36"/>
                        <a:pt x="39" y="28"/>
                      </a:cubicBezTo>
                      <a:cubicBezTo>
                        <a:pt x="39" y="26"/>
                        <a:pt x="38" y="14"/>
                        <a:pt x="36" y="13"/>
                      </a:cubicBezTo>
                      <a:cubicBezTo>
                        <a:pt x="34" y="12"/>
                        <a:pt x="34" y="12"/>
                        <a:pt x="34" y="12"/>
                      </a:cubicBezTo>
                      <a:cubicBezTo>
                        <a:pt x="34" y="42"/>
                        <a:pt x="34" y="42"/>
                        <a:pt x="34" y="42"/>
                      </a:cubicBezTo>
                      <a:cubicBezTo>
                        <a:pt x="34" y="43"/>
                        <a:pt x="34" y="44"/>
                        <a:pt x="34" y="44"/>
                      </a:cubicBezTo>
                      <a:cubicBezTo>
                        <a:pt x="34" y="89"/>
                        <a:pt x="34" y="89"/>
                        <a:pt x="34" y="89"/>
                      </a:cubicBezTo>
                      <a:cubicBezTo>
                        <a:pt x="34" y="92"/>
                        <a:pt x="32" y="94"/>
                        <a:pt x="29" y="94"/>
                      </a:cubicBezTo>
                      <a:close/>
                    </a:path>
                  </a:pathLst>
                </a:custGeom>
                <a:grpFill/>
                <a:ln w="9525">
                  <a:noFill/>
                  <a:round/>
                  <a:headEnd/>
                  <a:tailEnd/>
                </a:ln>
              </p:spPr>
              <p:txBody>
                <a:bodyPr anchor="ctr"/>
                <a:lstStyle/>
                <a:p>
                  <a:pPr algn="ctr"/>
                  <a:endParaRPr/>
                </a:p>
              </p:txBody>
            </p:sp>
            <p:sp>
              <p:nvSpPr>
                <p:cNvPr id="41" name="íṩlîḑe">
                  <a:extLst>
                    <a:ext uri="{FF2B5EF4-FFF2-40B4-BE49-F238E27FC236}">
                      <a16:creationId xmlns:a16="http://schemas.microsoft.com/office/drawing/2014/main" id="{6B2BB0FF-7819-440A-B0B9-D2E40AE797FC}"/>
                    </a:ext>
                  </a:extLst>
                </p:cNvPr>
                <p:cNvSpPr/>
                <p:nvPr/>
              </p:nvSpPr>
              <p:spPr bwMode="auto">
                <a:xfrm>
                  <a:off x="4254500" y="2335213"/>
                  <a:ext cx="100013" cy="190500"/>
                </a:xfrm>
                <a:custGeom>
                  <a:avLst/>
                  <a:gdLst/>
                  <a:ahLst/>
                  <a:cxnLst>
                    <a:cxn ang="0">
                      <a:pos x="23" y="126"/>
                    </a:cxn>
                    <a:cxn ang="0">
                      <a:pos x="16" y="120"/>
                    </a:cxn>
                    <a:cxn ang="0">
                      <a:pos x="16" y="60"/>
                    </a:cxn>
                    <a:cxn ang="0">
                      <a:pos x="15" y="56"/>
                    </a:cxn>
                    <a:cxn ang="0">
                      <a:pos x="15" y="17"/>
                    </a:cxn>
                    <a:cxn ang="0">
                      <a:pos x="14" y="18"/>
                    </a:cxn>
                    <a:cxn ang="0">
                      <a:pos x="14" y="18"/>
                    </a:cxn>
                    <a:cxn ang="0">
                      <a:pos x="10" y="38"/>
                    </a:cxn>
                    <a:cxn ang="0">
                      <a:pos x="10" y="60"/>
                    </a:cxn>
                    <a:cxn ang="0">
                      <a:pos x="9" y="64"/>
                    </a:cxn>
                    <a:cxn ang="0">
                      <a:pos x="6" y="65"/>
                    </a:cxn>
                    <a:cxn ang="0">
                      <a:pos x="6" y="65"/>
                    </a:cxn>
                    <a:cxn ang="0">
                      <a:pos x="1" y="60"/>
                    </a:cxn>
                    <a:cxn ang="0">
                      <a:pos x="1" y="59"/>
                    </a:cxn>
                    <a:cxn ang="0">
                      <a:pos x="0" y="38"/>
                    </a:cxn>
                    <a:cxn ang="0">
                      <a:pos x="9" y="6"/>
                    </a:cxn>
                    <a:cxn ang="0">
                      <a:pos x="20" y="1"/>
                    </a:cxn>
                    <a:cxn ang="0">
                      <a:pos x="23" y="0"/>
                    </a:cxn>
                    <a:cxn ang="0">
                      <a:pos x="28" y="19"/>
                    </a:cxn>
                    <a:cxn ang="0">
                      <a:pos x="30" y="22"/>
                    </a:cxn>
                    <a:cxn ang="0">
                      <a:pos x="30" y="18"/>
                    </a:cxn>
                    <a:cxn ang="0">
                      <a:pos x="32" y="7"/>
                    </a:cxn>
                    <a:cxn ang="0">
                      <a:pos x="32" y="6"/>
                    </a:cxn>
                    <a:cxn ang="0">
                      <a:pos x="30" y="3"/>
                    </a:cxn>
                    <a:cxn ang="0">
                      <a:pos x="32" y="2"/>
                    </a:cxn>
                    <a:cxn ang="0">
                      <a:pos x="33" y="2"/>
                    </a:cxn>
                    <a:cxn ang="0">
                      <a:pos x="35" y="3"/>
                    </a:cxn>
                    <a:cxn ang="0">
                      <a:pos x="33" y="6"/>
                    </a:cxn>
                    <a:cxn ang="0">
                      <a:pos x="34" y="7"/>
                    </a:cxn>
                    <a:cxn ang="0">
                      <a:pos x="35" y="18"/>
                    </a:cxn>
                    <a:cxn ang="0">
                      <a:pos x="36" y="22"/>
                    </a:cxn>
                    <a:cxn ang="0">
                      <a:pos x="37" y="19"/>
                    </a:cxn>
                    <a:cxn ang="0">
                      <a:pos x="43" y="0"/>
                    </a:cxn>
                    <a:cxn ang="0">
                      <a:pos x="45" y="1"/>
                    </a:cxn>
                    <a:cxn ang="0">
                      <a:pos x="57" y="6"/>
                    </a:cxn>
                    <a:cxn ang="0">
                      <a:pos x="65" y="38"/>
                    </a:cxn>
                    <a:cxn ang="0">
                      <a:pos x="64" y="59"/>
                    </a:cxn>
                    <a:cxn ang="0">
                      <a:pos x="64" y="60"/>
                    </a:cxn>
                    <a:cxn ang="0">
                      <a:pos x="60" y="65"/>
                    </a:cxn>
                    <a:cxn ang="0">
                      <a:pos x="60" y="65"/>
                    </a:cxn>
                    <a:cxn ang="0">
                      <a:pos x="55" y="60"/>
                    </a:cxn>
                    <a:cxn ang="0">
                      <a:pos x="56" y="38"/>
                    </a:cxn>
                    <a:cxn ang="0">
                      <a:pos x="52" y="18"/>
                    </a:cxn>
                    <a:cxn ang="0">
                      <a:pos x="52" y="18"/>
                    </a:cxn>
                    <a:cxn ang="0">
                      <a:pos x="50" y="17"/>
                    </a:cxn>
                    <a:cxn ang="0">
                      <a:pos x="50" y="56"/>
                    </a:cxn>
                    <a:cxn ang="0">
                      <a:pos x="50" y="60"/>
                    </a:cxn>
                    <a:cxn ang="0">
                      <a:pos x="50" y="120"/>
                    </a:cxn>
                    <a:cxn ang="0">
                      <a:pos x="43" y="126"/>
                    </a:cxn>
                    <a:cxn ang="0">
                      <a:pos x="43" y="126"/>
                    </a:cxn>
                    <a:cxn ang="0">
                      <a:pos x="42" y="126"/>
                    </a:cxn>
                    <a:cxn ang="0">
                      <a:pos x="36" y="120"/>
                    </a:cxn>
                    <a:cxn ang="0">
                      <a:pos x="36" y="65"/>
                    </a:cxn>
                    <a:cxn ang="0">
                      <a:pos x="30" y="65"/>
                    </a:cxn>
                    <a:cxn ang="0">
                      <a:pos x="30" y="120"/>
                    </a:cxn>
                    <a:cxn ang="0">
                      <a:pos x="23" y="126"/>
                    </a:cxn>
                  </a:cxnLst>
                  <a:rect l="0" t="0" r="r" b="b"/>
                  <a:pathLst>
                    <a:path w="66" h="126">
                      <a:moveTo>
                        <a:pt x="23" y="126"/>
                      </a:moveTo>
                      <a:cubicBezTo>
                        <a:pt x="19" y="126"/>
                        <a:pt x="16" y="123"/>
                        <a:pt x="16" y="120"/>
                      </a:cubicBezTo>
                      <a:cubicBezTo>
                        <a:pt x="16" y="60"/>
                        <a:pt x="16" y="60"/>
                        <a:pt x="16" y="60"/>
                      </a:cubicBezTo>
                      <a:cubicBezTo>
                        <a:pt x="16" y="59"/>
                        <a:pt x="15" y="57"/>
                        <a:pt x="15" y="56"/>
                      </a:cubicBezTo>
                      <a:cubicBezTo>
                        <a:pt x="15" y="17"/>
                        <a:pt x="15" y="17"/>
                        <a:pt x="15" y="17"/>
                      </a:cubicBezTo>
                      <a:cubicBezTo>
                        <a:pt x="14" y="18"/>
                        <a:pt x="14" y="18"/>
                        <a:pt x="14" y="18"/>
                      </a:cubicBezTo>
                      <a:cubicBezTo>
                        <a:pt x="14" y="18"/>
                        <a:pt x="14" y="18"/>
                        <a:pt x="14" y="18"/>
                      </a:cubicBezTo>
                      <a:cubicBezTo>
                        <a:pt x="12" y="19"/>
                        <a:pt x="10" y="33"/>
                        <a:pt x="10" y="38"/>
                      </a:cubicBezTo>
                      <a:cubicBezTo>
                        <a:pt x="9" y="48"/>
                        <a:pt x="10" y="60"/>
                        <a:pt x="10" y="60"/>
                      </a:cubicBezTo>
                      <a:cubicBezTo>
                        <a:pt x="10" y="61"/>
                        <a:pt x="10" y="63"/>
                        <a:pt x="9" y="64"/>
                      </a:cubicBezTo>
                      <a:cubicBezTo>
                        <a:pt x="9" y="65"/>
                        <a:pt x="7" y="65"/>
                        <a:pt x="6" y="65"/>
                      </a:cubicBezTo>
                      <a:cubicBezTo>
                        <a:pt x="6" y="65"/>
                        <a:pt x="6" y="65"/>
                        <a:pt x="6" y="65"/>
                      </a:cubicBezTo>
                      <a:cubicBezTo>
                        <a:pt x="3" y="65"/>
                        <a:pt x="2" y="63"/>
                        <a:pt x="1" y="60"/>
                      </a:cubicBezTo>
                      <a:cubicBezTo>
                        <a:pt x="1" y="59"/>
                        <a:pt x="1" y="59"/>
                        <a:pt x="1" y="59"/>
                      </a:cubicBezTo>
                      <a:cubicBezTo>
                        <a:pt x="1" y="59"/>
                        <a:pt x="0" y="45"/>
                        <a:pt x="0" y="38"/>
                      </a:cubicBezTo>
                      <a:cubicBezTo>
                        <a:pt x="2" y="14"/>
                        <a:pt x="7" y="7"/>
                        <a:pt x="9" y="6"/>
                      </a:cubicBezTo>
                      <a:cubicBezTo>
                        <a:pt x="11" y="4"/>
                        <a:pt x="16" y="3"/>
                        <a:pt x="20" y="1"/>
                      </a:cubicBezTo>
                      <a:cubicBezTo>
                        <a:pt x="21" y="1"/>
                        <a:pt x="22" y="1"/>
                        <a:pt x="23" y="0"/>
                      </a:cubicBezTo>
                      <a:cubicBezTo>
                        <a:pt x="23" y="4"/>
                        <a:pt x="24" y="11"/>
                        <a:pt x="28" y="19"/>
                      </a:cubicBezTo>
                      <a:cubicBezTo>
                        <a:pt x="30" y="22"/>
                        <a:pt x="30" y="22"/>
                        <a:pt x="30" y="22"/>
                      </a:cubicBezTo>
                      <a:cubicBezTo>
                        <a:pt x="30" y="18"/>
                        <a:pt x="30" y="18"/>
                        <a:pt x="30" y="18"/>
                      </a:cubicBezTo>
                      <a:cubicBezTo>
                        <a:pt x="31" y="13"/>
                        <a:pt x="32" y="7"/>
                        <a:pt x="32" y="7"/>
                      </a:cubicBezTo>
                      <a:cubicBezTo>
                        <a:pt x="32" y="6"/>
                        <a:pt x="32" y="6"/>
                        <a:pt x="32" y="6"/>
                      </a:cubicBezTo>
                      <a:cubicBezTo>
                        <a:pt x="30" y="3"/>
                        <a:pt x="30" y="3"/>
                        <a:pt x="30" y="3"/>
                      </a:cubicBezTo>
                      <a:cubicBezTo>
                        <a:pt x="32" y="2"/>
                        <a:pt x="32" y="2"/>
                        <a:pt x="32" y="2"/>
                      </a:cubicBezTo>
                      <a:cubicBezTo>
                        <a:pt x="33" y="2"/>
                        <a:pt x="33" y="2"/>
                        <a:pt x="33" y="2"/>
                      </a:cubicBezTo>
                      <a:cubicBezTo>
                        <a:pt x="35" y="3"/>
                        <a:pt x="35" y="3"/>
                        <a:pt x="35" y="3"/>
                      </a:cubicBezTo>
                      <a:cubicBezTo>
                        <a:pt x="33" y="6"/>
                        <a:pt x="33" y="6"/>
                        <a:pt x="33" y="6"/>
                      </a:cubicBezTo>
                      <a:cubicBezTo>
                        <a:pt x="34" y="7"/>
                        <a:pt x="34" y="7"/>
                        <a:pt x="34" y="7"/>
                      </a:cubicBezTo>
                      <a:cubicBezTo>
                        <a:pt x="34" y="8"/>
                        <a:pt x="35" y="13"/>
                        <a:pt x="35" y="18"/>
                      </a:cubicBezTo>
                      <a:cubicBezTo>
                        <a:pt x="36" y="22"/>
                        <a:pt x="36" y="22"/>
                        <a:pt x="36" y="22"/>
                      </a:cubicBezTo>
                      <a:cubicBezTo>
                        <a:pt x="37" y="19"/>
                        <a:pt x="37" y="19"/>
                        <a:pt x="37" y="19"/>
                      </a:cubicBezTo>
                      <a:cubicBezTo>
                        <a:pt x="41" y="11"/>
                        <a:pt x="42" y="4"/>
                        <a:pt x="43" y="0"/>
                      </a:cubicBezTo>
                      <a:cubicBezTo>
                        <a:pt x="44" y="1"/>
                        <a:pt x="44" y="1"/>
                        <a:pt x="45" y="1"/>
                      </a:cubicBezTo>
                      <a:cubicBezTo>
                        <a:pt x="49" y="3"/>
                        <a:pt x="54" y="4"/>
                        <a:pt x="57" y="6"/>
                      </a:cubicBezTo>
                      <a:cubicBezTo>
                        <a:pt x="58" y="7"/>
                        <a:pt x="63" y="13"/>
                        <a:pt x="65" y="38"/>
                      </a:cubicBezTo>
                      <a:cubicBezTo>
                        <a:pt x="66" y="45"/>
                        <a:pt x="64" y="59"/>
                        <a:pt x="64" y="59"/>
                      </a:cubicBezTo>
                      <a:cubicBezTo>
                        <a:pt x="64" y="60"/>
                        <a:pt x="64" y="60"/>
                        <a:pt x="64" y="60"/>
                      </a:cubicBezTo>
                      <a:cubicBezTo>
                        <a:pt x="63" y="63"/>
                        <a:pt x="63" y="65"/>
                        <a:pt x="60" y="65"/>
                      </a:cubicBezTo>
                      <a:cubicBezTo>
                        <a:pt x="60" y="65"/>
                        <a:pt x="60" y="65"/>
                        <a:pt x="60" y="65"/>
                      </a:cubicBezTo>
                      <a:cubicBezTo>
                        <a:pt x="55" y="65"/>
                        <a:pt x="55" y="61"/>
                        <a:pt x="55" y="60"/>
                      </a:cubicBezTo>
                      <a:cubicBezTo>
                        <a:pt x="55" y="60"/>
                        <a:pt x="56" y="48"/>
                        <a:pt x="56" y="38"/>
                      </a:cubicBezTo>
                      <a:cubicBezTo>
                        <a:pt x="55" y="34"/>
                        <a:pt x="54" y="20"/>
                        <a:pt x="52" y="18"/>
                      </a:cubicBezTo>
                      <a:cubicBezTo>
                        <a:pt x="52" y="18"/>
                        <a:pt x="52" y="18"/>
                        <a:pt x="52" y="18"/>
                      </a:cubicBezTo>
                      <a:cubicBezTo>
                        <a:pt x="50" y="17"/>
                        <a:pt x="50" y="17"/>
                        <a:pt x="50" y="17"/>
                      </a:cubicBezTo>
                      <a:cubicBezTo>
                        <a:pt x="50" y="56"/>
                        <a:pt x="50" y="56"/>
                        <a:pt x="50" y="56"/>
                      </a:cubicBezTo>
                      <a:cubicBezTo>
                        <a:pt x="50" y="57"/>
                        <a:pt x="50" y="59"/>
                        <a:pt x="50" y="60"/>
                      </a:cubicBezTo>
                      <a:cubicBezTo>
                        <a:pt x="50" y="120"/>
                        <a:pt x="50" y="120"/>
                        <a:pt x="50" y="120"/>
                      </a:cubicBezTo>
                      <a:cubicBezTo>
                        <a:pt x="50" y="123"/>
                        <a:pt x="47" y="126"/>
                        <a:pt x="43" y="126"/>
                      </a:cubicBezTo>
                      <a:cubicBezTo>
                        <a:pt x="43" y="126"/>
                        <a:pt x="43" y="126"/>
                        <a:pt x="43" y="126"/>
                      </a:cubicBezTo>
                      <a:cubicBezTo>
                        <a:pt x="42" y="126"/>
                        <a:pt x="42" y="126"/>
                        <a:pt x="42" y="126"/>
                      </a:cubicBezTo>
                      <a:cubicBezTo>
                        <a:pt x="39" y="126"/>
                        <a:pt x="36" y="123"/>
                        <a:pt x="36" y="120"/>
                      </a:cubicBezTo>
                      <a:cubicBezTo>
                        <a:pt x="36" y="65"/>
                        <a:pt x="36" y="65"/>
                        <a:pt x="36" y="65"/>
                      </a:cubicBezTo>
                      <a:cubicBezTo>
                        <a:pt x="30" y="65"/>
                        <a:pt x="30" y="65"/>
                        <a:pt x="30" y="65"/>
                      </a:cubicBezTo>
                      <a:cubicBezTo>
                        <a:pt x="30" y="120"/>
                        <a:pt x="30" y="120"/>
                        <a:pt x="30" y="120"/>
                      </a:cubicBezTo>
                      <a:cubicBezTo>
                        <a:pt x="30" y="123"/>
                        <a:pt x="27" y="126"/>
                        <a:pt x="23" y="126"/>
                      </a:cubicBezTo>
                      <a:close/>
                    </a:path>
                  </a:pathLst>
                </a:custGeom>
                <a:grpFill/>
                <a:ln w="9525">
                  <a:noFill/>
                  <a:round/>
                  <a:headEnd/>
                  <a:tailEnd/>
                </a:ln>
              </p:spPr>
              <p:txBody>
                <a:bodyPr anchor="ctr"/>
                <a:lstStyle/>
                <a:p>
                  <a:pPr algn="ctr"/>
                  <a:endParaRPr/>
                </a:p>
              </p:txBody>
            </p:sp>
            <p:sp>
              <p:nvSpPr>
                <p:cNvPr id="42" name="îŝľïďé">
                  <a:extLst>
                    <a:ext uri="{FF2B5EF4-FFF2-40B4-BE49-F238E27FC236}">
                      <a16:creationId xmlns:a16="http://schemas.microsoft.com/office/drawing/2014/main" id="{5936B174-08EA-4015-BF04-0EB7E2E72133}"/>
                    </a:ext>
                  </a:extLst>
                </p:cNvPr>
                <p:cNvSpPr/>
                <p:nvPr/>
              </p:nvSpPr>
              <p:spPr bwMode="auto">
                <a:xfrm>
                  <a:off x="4281488" y="2278063"/>
                  <a:ext cx="46038" cy="50800"/>
                </a:xfrm>
                <a:custGeom>
                  <a:avLst/>
                  <a:gdLst/>
                  <a:ahLst/>
                  <a:cxnLst>
                    <a:cxn ang="0">
                      <a:pos x="16" y="34"/>
                    </a:cxn>
                    <a:cxn ang="0">
                      <a:pos x="4" y="22"/>
                    </a:cxn>
                    <a:cxn ang="0">
                      <a:pos x="4" y="22"/>
                    </a:cxn>
                    <a:cxn ang="0">
                      <a:pos x="3" y="21"/>
                    </a:cxn>
                    <a:cxn ang="0">
                      <a:pos x="1" y="17"/>
                    </a:cxn>
                    <a:cxn ang="0">
                      <a:pos x="2" y="15"/>
                    </a:cxn>
                    <a:cxn ang="0">
                      <a:pos x="3" y="15"/>
                    </a:cxn>
                    <a:cxn ang="0">
                      <a:pos x="3" y="14"/>
                    </a:cxn>
                    <a:cxn ang="0">
                      <a:pos x="16" y="0"/>
                    </a:cxn>
                    <a:cxn ang="0">
                      <a:pos x="29" y="14"/>
                    </a:cxn>
                    <a:cxn ang="0">
                      <a:pos x="29" y="15"/>
                    </a:cxn>
                    <a:cxn ang="0">
                      <a:pos x="30" y="15"/>
                    </a:cxn>
                    <a:cxn ang="0">
                      <a:pos x="31" y="17"/>
                    </a:cxn>
                    <a:cxn ang="0">
                      <a:pos x="29" y="21"/>
                    </a:cxn>
                    <a:cxn ang="0">
                      <a:pos x="28" y="22"/>
                    </a:cxn>
                    <a:cxn ang="0">
                      <a:pos x="28" y="22"/>
                    </a:cxn>
                    <a:cxn ang="0">
                      <a:pos x="16" y="34"/>
                    </a:cxn>
                  </a:cxnLst>
                  <a:rect l="0" t="0" r="r" b="b"/>
                  <a:pathLst>
                    <a:path w="31" h="34">
                      <a:moveTo>
                        <a:pt x="16" y="34"/>
                      </a:moveTo>
                      <a:cubicBezTo>
                        <a:pt x="8" y="34"/>
                        <a:pt x="5" y="25"/>
                        <a:pt x="4" y="22"/>
                      </a:cubicBezTo>
                      <a:cubicBezTo>
                        <a:pt x="4" y="22"/>
                        <a:pt x="4" y="22"/>
                        <a:pt x="4" y="22"/>
                      </a:cubicBezTo>
                      <a:cubicBezTo>
                        <a:pt x="3" y="21"/>
                        <a:pt x="3" y="21"/>
                        <a:pt x="3" y="21"/>
                      </a:cubicBezTo>
                      <a:cubicBezTo>
                        <a:pt x="1" y="21"/>
                        <a:pt x="0" y="18"/>
                        <a:pt x="1" y="17"/>
                      </a:cubicBezTo>
                      <a:cubicBezTo>
                        <a:pt x="1" y="16"/>
                        <a:pt x="1" y="15"/>
                        <a:pt x="2" y="15"/>
                      </a:cubicBezTo>
                      <a:cubicBezTo>
                        <a:pt x="3" y="15"/>
                        <a:pt x="3" y="15"/>
                        <a:pt x="3" y="15"/>
                      </a:cubicBezTo>
                      <a:cubicBezTo>
                        <a:pt x="3" y="14"/>
                        <a:pt x="3" y="14"/>
                        <a:pt x="3" y="14"/>
                      </a:cubicBezTo>
                      <a:cubicBezTo>
                        <a:pt x="3" y="6"/>
                        <a:pt x="9" y="0"/>
                        <a:pt x="16" y="0"/>
                      </a:cubicBezTo>
                      <a:cubicBezTo>
                        <a:pt x="23" y="0"/>
                        <a:pt x="28" y="6"/>
                        <a:pt x="29" y="14"/>
                      </a:cubicBezTo>
                      <a:cubicBezTo>
                        <a:pt x="29" y="15"/>
                        <a:pt x="29" y="15"/>
                        <a:pt x="29" y="15"/>
                      </a:cubicBezTo>
                      <a:cubicBezTo>
                        <a:pt x="30" y="15"/>
                        <a:pt x="30" y="15"/>
                        <a:pt x="30" y="15"/>
                      </a:cubicBezTo>
                      <a:cubicBezTo>
                        <a:pt x="30" y="15"/>
                        <a:pt x="31" y="16"/>
                        <a:pt x="31" y="17"/>
                      </a:cubicBezTo>
                      <a:cubicBezTo>
                        <a:pt x="31" y="18"/>
                        <a:pt x="30" y="21"/>
                        <a:pt x="29" y="21"/>
                      </a:cubicBezTo>
                      <a:cubicBezTo>
                        <a:pt x="28" y="22"/>
                        <a:pt x="28" y="22"/>
                        <a:pt x="28" y="22"/>
                      </a:cubicBezTo>
                      <a:cubicBezTo>
                        <a:pt x="28" y="22"/>
                        <a:pt x="28" y="22"/>
                        <a:pt x="28" y="22"/>
                      </a:cubicBezTo>
                      <a:cubicBezTo>
                        <a:pt x="27" y="25"/>
                        <a:pt x="24" y="34"/>
                        <a:pt x="16" y="34"/>
                      </a:cubicBezTo>
                      <a:close/>
                    </a:path>
                  </a:pathLst>
                </a:custGeom>
                <a:grpFill/>
                <a:ln w="9525">
                  <a:noFill/>
                  <a:round/>
                  <a:headEnd/>
                  <a:tailEnd/>
                </a:ln>
              </p:spPr>
              <p:txBody>
                <a:bodyPr anchor="ctr"/>
                <a:lstStyle/>
                <a:p>
                  <a:pPr algn="ctr"/>
                  <a:endParaRPr/>
                </a:p>
              </p:txBody>
            </p:sp>
            <p:sp>
              <p:nvSpPr>
                <p:cNvPr id="43" name="ïṥliḑe">
                  <a:extLst>
                    <a:ext uri="{FF2B5EF4-FFF2-40B4-BE49-F238E27FC236}">
                      <a16:creationId xmlns:a16="http://schemas.microsoft.com/office/drawing/2014/main" id="{EAC4B4B6-5ACF-42A6-8731-3C756CDD4DDA}"/>
                    </a:ext>
                  </a:extLst>
                </p:cNvPr>
                <p:cNvSpPr/>
                <p:nvPr/>
              </p:nvSpPr>
              <p:spPr bwMode="auto">
                <a:xfrm>
                  <a:off x="4338638" y="2452688"/>
                  <a:ext cx="23813" cy="11113"/>
                </a:xfrm>
                <a:custGeom>
                  <a:avLst/>
                  <a:gdLst/>
                  <a:ahLst/>
                  <a:cxnLst>
                    <a:cxn ang="0">
                      <a:pos x="8" y="5"/>
                    </a:cxn>
                    <a:cxn ang="0">
                      <a:pos x="7" y="4"/>
                    </a:cxn>
                    <a:cxn ang="0">
                      <a:pos x="0" y="3"/>
                    </a:cxn>
                    <a:cxn ang="0">
                      <a:pos x="0" y="1"/>
                    </a:cxn>
                    <a:cxn ang="0">
                      <a:pos x="9" y="2"/>
                    </a:cxn>
                    <a:cxn ang="0">
                      <a:pos x="10" y="2"/>
                    </a:cxn>
                    <a:cxn ang="0">
                      <a:pos x="10" y="0"/>
                    </a:cxn>
                    <a:cxn ang="0">
                      <a:pos x="16" y="4"/>
                    </a:cxn>
                    <a:cxn ang="0">
                      <a:pos x="8" y="7"/>
                    </a:cxn>
                    <a:cxn ang="0">
                      <a:pos x="8" y="5"/>
                    </a:cxn>
                  </a:cxnLst>
                  <a:rect l="0" t="0" r="r" b="b"/>
                  <a:pathLst>
                    <a:path w="16" h="7">
                      <a:moveTo>
                        <a:pt x="8" y="5"/>
                      </a:moveTo>
                      <a:cubicBezTo>
                        <a:pt x="7" y="4"/>
                        <a:pt x="7" y="4"/>
                        <a:pt x="7" y="4"/>
                      </a:cubicBezTo>
                      <a:cubicBezTo>
                        <a:pt x="5" y="4"/>
                        <a:pt x="2" y="4"/>
                        <a:pt x="0" y="3"/>
                      </a:cubicBezTo>
                      <a:cubicBezTo>
                        <a:pt x="0" y="1"/>
                        <a:pt x="0" y="1"/>
                        <a:pt x="0" y="1"/>
                      </a:cubicBezTo>
                      <a:cubicBezTo>
                        <a:pt x="3" y="1"/>
                        <a:pt x="6" y="1"/>
                        <a:pt x="9" y="2"/>
                      </a:cubicBezTo>
                      <a:cubicBezTo>
                        <a:pt x="10" y="2"/>
                        <a:pt x="10" y="2"/>
                        <a:pt x="10" y="2"/>
                      </a:cubicBezTo>
                      <a:cubicBezTo>
                        <a:pt x="10" y="0"/>
                        <a:pt x="10" y="0"/>
                        <a:pt x="10" y="0"/>
                      </a:cubicBezTo>
                      <a:cubicBezTo>
                        <a:pt x="16" y="4"/>
                        <a:pt x="16" y="4"/>
                        <a:pt x="16" y="4"/>
                      </a:cubicBezTo>
                      <a:cubicBezTo>
                        <a:pt x="8" y="7"/>
                        <a:pt x="8" y="7"/>
                        <a:pt x="8" y="7"/>
                      </a:cubicBezTo>
                      <a:lnTo>
                        <a:pt x="8" y="5"/>
                      </a:lnTo>
                      <a:close/>
                    </a:path>
                  </a:pathLst>
                </a:custGeom>
                <a:grpFill/>
                <a:ln w="9525">
                  <a:noFill/>
                  <a:round/>
                  <a:headEnd/>
                  <a:tailEnd/>
                </a:ln>
              </p:spPr>
              <p:txBody>
                <a:bodyPr anchor="ctr"/>
                <a:lstStyle/>
                <a:p>
                  <a:pPr algn="ctr"/>
                  <a:endParaRPr/>
                </a:p>
              </p:txBody>
            </p:sp>
            <p:sp>
              <p:nvSpPr>
                <p:cNvPr id="44" name="îṩlidè">
                  <a:extLst>
                    <a:ext uri="{FF2B5EF4-FFF2-40B4-BE49-F238E27FC236}">
                      <a16:creationId xmlns:a16="http://schemas.microsoft.com/office/drawing/2014/main" id="{A72CAA5F-3B60-4025-A026-FD6DEB756928}"/>
                    </a:ext>
                  </a:extLst>
                </p:cNvPr>
                <p:cNvSpPr/>
                <p:nvPr/>
              </p:nvSpPr>
              <p:spPr bwMode="auto">
                <a:xfrm>
                  <a:off x="4216400" y="2525713"/>
                  <a:ext cx="142875" cy="28575"/>
                </a:xfrm>
                <a:custGeom>
                  <a:avLst/>
                  <a:gdLst/>
                  <a:ahLst/>
                  <a:cxnLst>
                    <a:cxn ang="0">
                      <a:pos x="59" y="19"/>
                    </a:cxn>
                    <a:cxn ang="0">
                      <a:pos x="22" y="16"/>
                    </a:cxn>
                    <a:cxn ang="0">
                      <a:pos x="14" y="14"/>
                    </a:cxn>
                    <a:cxn ang="0">
                      <a:pos x="14" y="14"/>
                    </a:cxn>
                    <a:cxn ang="0">
                      <a:pos x="9" y="18"/>
                    </a:cxn>
                    <a:cxn ang="0">
                      <a:pos x="0" y="3"/>
                    </a:cxn>
                    <a:cxn ang="0">
                      <a:pos x="27" y="0"/>
                    </a:cxn>
                    <a:cxn ang="0">
                      <a:pos x="23" y="5"/>
                    </a:cxn>
                    <a:cxn ang="0">
                      <a:pos x="24" y="5"/>
                    </a:cxn>
                    <a:cxn ang="0">
                      <a:pos x="28" y="6"/>
                    </a:cxn>
                    <a:cxn ang="0">
                      <a:pos x="59" y="9"/>
                    </a:cxn>
                    <a:cxn ang="0">
                      <a:pos x="91" y="6"/>
                    </a:cxn>
                    <a:cxn ang="0">
                      <a:pos x="88" y="14"/>
                    </a:cxn>
                    <a:cxn ang="0">
                      <a:pos x="95" y="16"/>
                    </a:cxn>
                    <a:cxn ang="0">
                      <a:pos x="91" y="16"/>
                    </a:cxn>
                    <a:cxn ang="0">
                      <a:pos x="59" y="19"/>
                    </a:cxn>
                  </a:cxnLst>
                  <a:rect l="0" t="0" r="r" b="b"/>
                  <a:pathLst>
                    <a:path w="95" h="19">
                      <a:moveTo>
                        <a:pt x="59" y="19"/>
                      </a:moveTo>
                      <a:cubicBezTo>
                        <a:pt x="46" y="19"/>
                        <a:pt x="34" y="18"/>
                        <a:pt x="22" y="16"/>
                      </a:cubicBezTo>
                      <a:cubicBezTo>
                        <a:pt x="20" y="15"/>
                        <a:pt x="17" y="15"/>
                        <a:pt x="14" y="14"/>
                      </a:cubicBezTo>
                      <a:cubicBezTo>
                        <a:pt x="14" y="14"/>
                        <a:pt x="14" y="14"/>
                        <a:pt x="14" y="14"/>
                      </a:cubicBezTo>
                      <a:cubicBezTo>
                        <a:pt x="9" y="18"/>
                        <a:pt x="9" y="18"/>
                        <a:pt x="9" y="18"/>
                      </a:cubicBezTo>
                      <a:cubicBezTo>
                        <a:pt x="0" y="3"/>
                        <a:pt x="0" y="3"/>
                        <a:pt x="0" y="3"/>
                      </a:cubicBezTo>
                      <a:cubicBezTo>
                        <a:pt x="27" y="0"/>
                        <a:pt x="27" y="0"/>
                        <a:pt x="27" y="0"/>
                      </a:cubicBezTo>
                      <a:cubicBezTo>
                        <a:pt x="23" y="5"/>
                        <a:pt x="23" y="5"/>
                        <a:pt x="23" y="5"/>
                      </a:cubicBezTo>
                      <a:cubicBezTo>
                        <a:pt x="24" y="5"/>
                        <a:pt x="24" y="5"/>
                        <a:pt x="24" y="5"/>
                      </a:cubicBezTo>
                      <a:cubicBezTo>
                        <a:pt x="26" y="5"/>
                        <a:pt x="27" y="6"/>
                        <a:pt x="28" y="6"/>
                      </a:cubicBezTo>
                      <a:cubicBezTo>
                        <a:pt x="38" y="8"/>
                        <a:pt x="48" y="9"/>
                        <a:pt x="59" y="9"/>
                      </a:cubicBezTo>
                      <a:cubicBezTo>
                        <a:pt x="70" y="9"/>
                        <a:pt x="80" y="8"/>
                        <a:pt x="91" y="6"/>
                      </a:cubicBezTo>
                      <a:cubicBezTo>
                        <a:pt x="88" y="14"/>
                        <a:pt x="88" y="14"/>
                        <a:pt x="88" y="14"/>
                      </a:cubicBezTo>
                      <a:cubicBezTo>
                        <a:pt x="95" y="16"/>
                        <a:pt x="95" y="16"/>
                        <a:pt x="95" y="16"/>
                      </a:cubicBezTo>
                      <a:cubicBezTo>
                        <a:pt x="94" y="16"/>
                        <a:pt x="92" y="16"/>
                        <a:pt x="91" y="16"/>
                      </a:cubicBezTo>
                      <a:cubicBezTo>
                        <a:pt x="81" y="18"/>
                        <a:pt x="70" y="19"/>
                        <a:pt x="59" y="19"/>
                      </a:cubicBezTo>
                      <a:close/>
                    </a:path>
                  </a:pathLst>
                </a:custGeom>
                <a:grpFill/>
                <a:ln w="9525">
                  <a:noFill/>
                  <a:round/>
                  <a:headEnd/>
                  <a:tailEnd/>
                </a:ln>
              </p:spPr>
              <p:txBody>
                <a:bodyPr anchor="ctr"/>
                <a:lstStyle/>
                <a:p>
                  <a:pPr algn="ctr"/>
                  <a:endParaRPr/>
                </a:p>
              </p:txBody>
            </p:sp>
            <p:sp>
              <p:nvSpPr>
                <p:cNvPr id="45" name="ïśḻíďé">
                  <a:extLst>
                    <a:ext uri="{FF2B5EF4-FFF2-40B4-BE49-F238E27FC236}">
                      <a16:creationId xmlns:a16="http://schemas.microsoft.com/office/drawing/2014/main" id="{FF74BADE-65CF-4017-965A-1908A6065E46}"/>
                    </a:ext>
                  </a:extLst>
                </p:cNvPr>
                <p:cNvSpPr/>
                <p:nvPr/>
              </p:nvSpPr>
              <p:spPr bwMode="auto">
                <a:xfrm>
                  <a:off x="4175125" y="2474913"/>
                  <a:ext cx="38100" cy="61913"/>
                </a:xfrm>
                <a:custGeom>
                  <a:avLst/>
                  <a:gdLst/>
                  <a:ahLst/>
                  <a:cxnLst>
                    <a:cxn ang="0">
                      <a:pos x="20" y="41"/>
                    </a:cxn>
                    <a:cxn ang="0">
                      <a:pos x="7" y="33"/>
                    </a:cxn>
                    <a:cxn ang="0">
                      <a:pos x="2" y="27"/>
                    </a:cxn>
                    <a:cxn ang="0">
                      <a:pos x="0" y="19"/>
                    </a:cxn>
                    <a:cxn ang="0">
                      <a:pos x="2" y="10"/>
                    </a:cxn>
                    <a:cxn ang="0">
                      <a:pos x="10" y="3"/>
                    </a:cxn>
                    <a:cxn ang="0">
                      <a:pos x="13" y="0"/>
                    </a:cxn>
                    <a:cxn ang="0">
                      <a:pos x="16" y="7"/>
                    </a:cxn>
                    <a:cxn ang="0">
                      <a:pos x="15" y="8"/>
                    </a:cxn>
                    <a:cxn ang="0">
                      <a:pos x="12" y="12"/>
                    </a:cxn>
                    <a:cxn ang="0">
                      <a:pos x="12" y="15"/>
                    </a:cxn>
                    <a:cxn ang="0">
                      <a:pos x="13" y="19"/>
                    </a:cxn>
                    <a:cxn ang="0">
                      <a:pos x="17" y="24"/>
                    </a:cxn>
                    <a:cxn ang="0">
                      <a:pos x="25" y="30"/>
                    </a:cxn>
                    <a:cxn ang="0">
                      <a:pos x="17" y="31"/>
                    </a:cxn>
                    <a:cxn ang="0">
                      <a:pos x="20" y="41"/>
                    </a:cxn>
                  </a:cxnLst>
                  <a:rect l="0" t="0" r="r" b="b"/>
                  <a:pathLst>
                    <a:path w="25" h="41">
                      <a:moveTo>
                        <a:pt x="20" y="41"/>
                      </a:moveTo>
                      <a:cubicBezTo>
                        <a:pt x="15" y="39"/>
                        <a:pt x="10" y="36"/>
                        <a:pt x="7" y="33"/>
                      </a:cubicBezTo>
                      <a:cubicBezTo>
                        <a:pt x="5" y="31"/>
                        <a:pt x="3" y="29"/>
                        <a:pt x="2" y="27"/>
                      </a:cubicBezTo>
                      <a:cubicBezTo>
                        <a:pt x="0" y="25"/>
                        <a:pt x="0" y="22"/>
                        <a:pt x="0" y="19"/>
                      </a:cubicBezTo>
                      <a:cubicBezTo>
                        <a:pt x="0" y="16"/>
                        <a:pt x="1" y="13"/>
                        <a:pt x="2" y="10"/>
                      </a:cubicBezTo>
                      <a:cubicBezTo>
                        <a:pt x="4" y="7"/>
                        <a:pt x="7" y="5"/>
                        <a:pt x="10" y="3"/>
                      </a:cubicBezTo>
                      <a:cubicBezTo>
                        <a:pt x="11" y="2"/>
                        <a:pt x="12" y="1"/>
                        <a:pt x="13" y="0"/>
                      </a:cubicBezTo>
                      <a:cubicBezTo>
                        <a:pt x="13" y="3"/>
                        <a:pt x="14" y="5"/>
                        <a:pt x="16" y="7"/>
                      </a:cubicBezTo>
                      <a:cubicBezTo>
                        <a:pt x="16" y="7"/>
                        <a:pt x="15" y="8"/>
                        <a:pt x="15" y="8"/>
                      </a:cubicBezTo>
                      <a:cubicBezTo>
                        <a:pt x="14" y="9"/>
                        <a:pt x="13" y="10"/>
                        <a:pt x="12" y="12"/>
                      </a:cubicBezTo>
                      <a:cubicBezTo>
                        <a:pt x="12" y="13"/>
                        <a:pt x="12" y="14"/>
                        <a:pt x="12" y="15"/>
                      </a:cubicBezTo>
                      <a:cubicBezTo>
                        <a:pt x="12" y="17"/>
                        <a:pt x="12" y="18"/>
                        <a:pt x="13" y="19"/>
                      </a:cubicBezTo>
                      <a:cubicBezTo>
                        <a:pt x="14" y="21"/>
                        <a:pt x="15" y="23"/>
                        <a:pt x="17" y="24"/>
                      </a:cubicBezTo>
                      <a:cubicBezTo>
                        <a:pt x="19" y="26"/>
                        <a:pt x="22" y="28"/>
                        <a:pt x="25" y="30"/>
                      </a:cubicBezTo>
                      <a:cubicBezTo>
                        <a:pt x="17" y="31"/>
                        <a:pt x="17" y="31"/>
                        <a:pt x="17" y="31"/>
                      </a:cubicBezTo>
                      <a:lnTo>
                        <a:pt x="20" y="41"/>
                      </a:lnTo>
                      <a:close/>
                    </a:path>
                  </a:pathLst>
                </a:custGeom>
                <a:grpFill/>
                <a:ln w="9525">
                  <a:noFill/>
                  <a:round/>
                  <a:headEnd/>
                  <a:tailEnd/>
                </a:ln>
              </p:spPr>
              <p:txBody>
                <a:bodyPr anchor="ctr"/>
                <a:lstStyle/>
                <a:p>
                  <a:pPr algn="ctr"/>
                  <a:endParaRPr/>
                </a:p>
              </p:txBody>
            </p:sp>
            <p:sp>
              <p:nvSpPr>
                <p:cNvPr id="46" name="iṣlïḍé">
                  <a:extLst>
                    <a:ext uri="{FF2B5EF4-FFF2-40B4-BE49-F238E27FC236}">
                      <a16:creationId xmlns:a16="http://schemas.microsoft.com/office/drawing/2014/main" id="{96F074DA-249B-4BD4-A8FF-F08BC993D878}"/>
                    </a:ext>
                  </a:extLst>
                </p:cNvPr>
                <p:cNvSpPr/>
                <p:nvPr/>
              </p:nvSpPr>
              <p:spPr bwMode="auto">
                <a:xfrm>
                  <a:off x="4365625" y="2474913"/>
                  <a:ext cx="69850" cy="68263"/>
                </a:xfrm>
                <a:custGeom>
                  <a:avLst/>
                  <a:gdLst/>
                  <a:ahLst/>
                  <a:cxnLst>
                    <a:cxn ang="0">
                      <a:pos x="0" y="43"/>
                    </a:cxn>
                    <a:cxn ang="0">
                      <a:pos x="4" y="29"/>
                    </a:cxn>
                    <a:cxn ang="0">
                      <a:pos x="12" y="34"/>
                    </a:cxn>
                    <a:cxn ang="0">
                      <a:pos x="13" y="34"/>
                    </a:cxn>
                    <a:cxn ang="0">
                      <a:pos x="20" y="30"/>
                    </a:cxn>
                    <a:cxn ang="0">
                      <a:pos x="30" y="23"/>
                    </a:cxn>
                    <a:cxn ang="0">
                      <a:pos x="33" y="19"/>
                    </a:cxn>
                    <a:cxn ang="0">
                      <a:pos x="34" y="15"/>
                    </a:cxn>
                    <a:cxn ang="0">
                      <a:pos x="33" y="11"/>
                    </a:cxn>
                    <a:cxn ang="0">
                      <a:pos x="29" y="7"/>
                    </a:cxn>
                    <a:cxn ang="0">
                      <a:pos x="32" y="0"/>
                    </a:cxn>
                    <a:cxn ang="0">
                      <a:pos x="38" y="5"/>
                    </a:cxn>
                    <a:cxn ang="0">
                      <a:pos x="44" y="11"/>
                    </a:cxn>
                    <a:cxn ang="0">
                      <a:pos x="46" y="19"/>
                    </a:cxn>
                    <a:cxn ang="0">
                      <a:pos x="43" y="28"/>
                    </a:cxn>
                    <a:cxn ang="0">
                      <a:pos x="36" y="35"/>
                    </a:cxn>
                    <a:cxn ang="0">
                      <a:pos x="27" y="41"/>
                    </a:cxn>
                    <a:cxn ang="0">
                      <a:pos x="25" y="41"/>
                    </a:cxn>
                    <a:cxn ang="0">
                      <a:pos x="31" y="45"/>
                    </a:cxn>
                    <a:cxn ang="0">
                      <a:pos x="0" y="43"/>
                    </a:cxn>
                  </a:cxnLst>
                  <a:rect l="0" t="0" r="r" b="b"/>
                  <a:pathLst>
                    <a:path w="46" h="45">
                      <a:moveTo>
                        <a:pt x="0" y="43"/>
                      </a:moveTo>
                      <a:cubicBezTo>
                        <a:pt x="4" y="29"/>
                        <a:pt x="4" y="29"/>
                        <a:pt x="4" y="29"/>
                      </a:cubicBezTo>
                      <a:cubicBezTo>
                        <a:pt x="12" y="34"/>
                        <a:pt x="12" y="34"/>
                        <a:pt x="12" y="34"/>
                      </a:cubicBezTo>
                      <a:cubicBezTo>
                        <a:pt x="13" y="34"/>
                        <a:pt x="13" y="34"/>
                        <a:pt x="13" y="34"/>
                      </a:cubicBezTo>
                      <a:cubicBezTo>
                        <a:pt x="16" y="32"/>
                        <a:pt x="18" y="31"/>
                        <a:pt x="20" y="30"/>
                      </a:cubicBezTo>
                      <a:cubicBezTo>
                        <a:pt x="25" y="28"/>
                        <a:pt x="28" y="25"/>
                        <a:pt x="30" y="23"/>
                      </a:cubicBezTo>
                      <a:cubicBezTo>
                        <a:pt x="31" y="21"/>
                        <a:pt x="32" y="20"/>
                        <a:pt x="33" y="19"/>
                      </a:cubicBezTo>
                      <a:cubicBezTo>
                        <a:pt x="33" y="18"/>
                        <a:pt x="34" y="16"/>
                        <a:pt x="34" y="15"/>
                      </a:cubicBezTo>
                      <a:cubicBezTo>
                        <a:pt x="34" y="14"/>
                        <a:pt x="33" y="13"/>
                        <a:pt x="33" y="11"/>
                      </a:cubicBezTo>
                      <a:cubicBezTo>
                        <a:pt x="32" y="10"/>
                        <a:pt x="31" y="8"/>
                        <a:pt x="29" y="7"/>
                      </a:cubicBezTo>
                      <a:cubicBezTo>
                        <a:pt x="31" y="5"/>
                        <a:pt x="32" y="3"/>
                        <a:pt x="32" y="0"/>
                      </a:cubicBezTo>
                      <a:cubicBezTo>
                        <a:pt x="35" y="2"/>
                        <a:pt x="37" y="3"/>
                        <a:pt x="38" y="5"/>
                      </a:cubicBezTo>
                      <a:cubicBezTo>
                        <a:pt x="41" y="7"/>
                        <a:pt x="42" y="9"/>
                        <a:pt x="44" y="11"/>
                      </a:cubicBezTo>
                      <a:cubicBezTo>
                        <a:pt x="45" y="13"/>
                        <a:pt x="46" y="16"/>
                        <a:pt x="46" y="19"/>
                      </a:cubicBezTo>
                      <a:cubicBezTo>
                        <a:pt x="46" y="22"/>
                        <a:pt x="45" y="25"/>
                        <a:pt x="43" y="28"/>
                      </a:cubicBezTo>
                      <a:cubicBezTo>
                        <a:pt x="41" y="31"/>
                        <a:pt x="39" y="33"/>
                        <a:pt x="36" y="35"/>
                      </a:cubicBezTo>
                      <a:cubicBezTo>
                        <a:pt x="33" y="37"/>
                        <a:pt x="30" y="39"/>
                        <a:pt x="27" y="41"/>
                      </a:cubicBezTo>
                      <a:cubicBezTo>
                        <a:pt x="25" y="41"/>
                        <a:pt x="25" y="41"/>
                        <a:pt x="25" y="41"/>
                      </a:cubicBezTo>
                      <a:cubicBezTo>
                        <a:pt x="31" y="45"/>
                        <a:pt x="31" y="45"/>
                        <a:pt x="31" y="45"/>
                      </a:cubicBezTo>
                      <a:lnTo>
                        <a:pt x="0" y="43"/>
                      </a:lnTo>
                      <a:close/>
                    </a:path>
                  </a:pathLst>
                </a:custGeom>
                <a:grpFill/>
                <a:ln w="9525">
                  <a:noFill/>
                  <a:round/>
                  <a:headEnd/>
                  <a:tailEnd/>
                </a:ln>
              </p:spPr>
              <p:txBody>
                <a:bodyPr anchor="ctr"/>
                <a:lstStyle/>
                <a:p>
                  <a:pPr algn="ctr"/>
                  <a:endParaRPr/>
                </a:p>
              </p:txBody>
            </p:sp>
            <p:sp>
              <p:nvSpPr>
                <p:cNvPr id="47" name="íṧľîḑe">
                  <a:extLst>
                    <a:ext uri="{FF2B5EF4-FFF2-40B4-BE49-F238E27FC236}">
                      <a16:creationId xmlns:a16="http://schemas.microsoft.com/office/drawing/2014/main" id="{C51DC0D5-53DA-4D24-AC21-298F1B1FC162}"/>
                    </a:ext>
                  </a:extLst>
                </p:cNvPr>
                <p:cNvSpPr/>
                <p:nvPr/>
              </p:nvSpPr>
              <p:spPr bwMode="auto">
                <a:xfrm>
                  <a:off x="4246563" y="2452688"/>
                  <a:ext cx="25400" cy="12700"/>
                </a:xfrm>
                <a:custGeom>
                  <a:avLst/>
                  <a:gdLst/>
                  <a:ahLst/>
                  <a:cxnLst>
                    <a:cxn ang="0">
                      <a:pos x="8" y="5"/>
                    </a:cxn>
                    <a:cxn ang="0">
                      <a:pos x="7" y="5"/>
                    </a:cxn>
                    <a:cxn ang="0">
                      <a:pos x="4" y="5"/>
                    </a:cxn>
                    <a:cxn ang="0">
                      <a:pos x="0" y="6"/>
                    </a:cxn>
                    <a:cxn ang="0">
                      <a:pos x="0" y="3"/>
                    </a:cxn>
                    <a:cxn ang="0">
                      <a:pos x="4" y="2"/>
                    </a:cxn>
                    <a:cxn ang="0">
                      <a:pos x="5" y="2"/>
                    </a:cxn>
                    <a:cxn ang="0">
                      <a:pos x="3" y="0"/>
                    </a:cxn>
                    <a:cxn ang="0">
                      <a:pos x="17" y="2"/>
                    </a:cxn>
                    <a:cxn ang="0">
                      <a:pos x="11" y="8"/>
                    </a:cxn>
                    <a:cxn ang="0">
                      <a:pos x="8" y="5"/>
                    </a:cxn>
                  </a:cxnLst>
                  <a:rect l="0" t="0" r="r" b="b"/>
                  <a:pathLst>
                    <a:path w="17" h="8">
                      <a:moveTo>
                        <a:pt x="8" y="5"/>
                      </a:moveTo>
                      <a:cubicBezTo>
                        <a:pt x="7" y="5"/>
                        <a:pt x="7" y="5"/>
                        <a:pt x="7" y="5"/>
                      </a:cubicBezTo>
                      <a:cubicBezTo>
                        <a:pt x="6" y="5"/>
                        <a:pt x="5" y="5"/>
                        <a:pt x="4" y="5"/>
                      </a:cubicBezTo>
                      <a:cubicBezTo>
                        <a:pt x="2" y="6"/>
                        <a:pt x="1" y="6"/>
                        <a:pt x="0" y="6"/>
                      </a:cubicBezTo>
                      <a:cubicBezTo>
                        <a:pt x="0" y="3"/>
                        <a:pt x="0" y="3"/>
                        <a:pt x="0" y="3"/>
                      </a:cubicBezTo>
                      <a:cubicBezTo>
                        <a:pt x="1" y="3"/>
                        <a:pt x="2" y="2"/>
                        <a:pt x="4" y="2"/>
                      </a:cubicBezTo>
                      <a:cubicBezTo>
                        <a:pt x="5" y="2"/>
                        <a:pt x="5" y="2"/>
                        <a:pt x="5" y="2"/>
                      </a:cubicBezTo>
                      <a:cubicBezTo>
                        <a:pt x="3" y="0"/>
                        <a:pt x="3" y="0"/>
                        <a:pt x="3" y="0"/>
                      </a:cubicBezTo>
                      <a:cubicBezTo>
                        <a:pt x="17" y="2"/>
                        <a:pt x="17" y="2"/>
                        <a:pt x="17" y="2"/>
                      </a:cubicBezTo>
                      <a:cubicBezTo>
                        <a:pt x="11" y="8"/>
                        <a:pt x="11" y="8"/>
                        <a:pt x="11" y="8"/>
                      </a:cubicBezTo>
                      <a:lnTo>
                        <a:pt x="8" y="5"/>
                      </a:lnTo>
                      <a:close/>
                    </a:path>
                  </a:pathLst>
                </a:custGeom>
                <a:grpFill/>
                <a:ln w="9525">
                  <a:noFill/>
                  <a:round/>
                  <a:headEnd/>
                  <a:tailEnd/>
                </a:ln>
              </p:spPr>
              <p:txBody>
                <a:bodyPr anchor="ctr"/>
                <a:lstStyle/>
                <a:p>
                  <a:pPr algn="ctr"/>
                  <a:endParaRPr/>
                </a:p>
              </p:txBody>
            </p:sp>
          </p:grpSp>
          <p:sp>
            <p:nvSpPr>
              <p:cNvPr id="22" name="ïŝ1îḓé">
                <a:extLst>
                  <a:ext uri="{FF2B5EF4-FFF2-40B4-BE49-F238E27FC236}">
                    <a16:creationId xmlns:a16="http://schemas.microsoft.com/office/drawing/2014/main" id="{ACCBFCE5-7F07-49B2-A196-85B14D149211}"/>
                  </a:ext>
                </a:extLst>
              </p:cNvPr>
              <p:cNvSpPr/>
              <p:nvPr/>
            </p:nvSpPr>
            <p:spPr bwMode="auto">
              <a:xfrm rot="5400000">
                <a:off x="3854229" y="2780004"/>
                <a:ext cx="257430" cy="257430"/>
              </a:xfrm>
              <a:prstGeom prst="triangle">
                <a:avLst/>
              </a:prstGeom>
              <a:solidFill>
                <a:schemeClr val="tx2"/>
              </a:solidFill>
              <a:ln w="9525">
                <a:noFill/>
                <a:round/>
                <a:headEnd/>
                <a:tailEnd/>
              </a:ln>
            </p:spPr>
            <p:txBody>
              <a:bodyPr anchor="ctr"/>
              <a:lstStyle/>
              <a:p>
                <a:pPr algn="ctr"/>
                <a:endParaRPr/>
              </a:p>
            </p:txBody>
          </p:sp>
          <p:sp>
            <p:nvSpPr>
              <p:cNvPr id="23" name="íşľîḍe">
                <a:extLst>
                  <a:ext uri="{FF2B5EF4-FFF2-40B4-BE49-F238E27FC236}">
                    <a16:creationId xmlns:a16="http://schemas.microsoft.com/office/drawing/2014/main" id="{331D0F1D-F2BC-4E92-AF80-BC4DD19A798C}"/>
                  </a:ext>
                </a:extLst>
              </p:cNvPr>
              <p:cNvSpPr/>
              <p:nvPr/>
            </p:nvSpPr>
            <p:spPr bwMode="auto">
              <a:xfrm rot="5400000">
                <a:off x="6753559" y="2801455"/>
                <a:ext cx="214526" cy="214526"/>
              </a:xfrm>
              <a:prstGeom prst="triangle">
                <a:avLst/>
              </a:prstGeom>
              <a:solidFill>
                <a:schemeClr val="tx2"/>
              </a:solidFill>
              <a:ln w="9525">
                <a:noFill/>
                <a:round/>
                <a:headEnd/>
                <a:tailEnd/>
              </a:ln>
            </p:spPr>
            <p:txBody>
              <a:bodyPr anchor="ctr"/>
              <a:lstStyle/>
              <a:p>
                <a:pPr algn="ctr"/>
                <a:endParaRPr/>
              </a:p>
            </p:txBody>
          </p:sp>
          <p:sp>
            <p:nvSpPr>
              <p:cNvPr id="24" name="iśľïḓè">
                <a:extLst>
                  <a:ext uri="{FF2B5EF4-FFF2-40B4-BE49-F238E27FC236}">
                    <a16:creationId xmlns:a16="http://schemas.microsoft.com/office/drawing/2014/main" id="{A8EADBE9-2E50-4E18-94C6-1D4F11E9CDD0}"/>
                  </a:ext>
                </a:extLst>
              </p:cNvPr>
              <p:cNvSpPr/>
              <p:nvPr/>
            </p:nvSpPr>
            <p:spPr bwMode="auto">
              <a:xfrm rot="5400000">
                <a:off x="9293076" y="2833635"/>
                <a:ext cx="150168" cy="150168"/>
              </a:xfrm>
              <a:prstGeom prst="triangle">
                <a:avLst/>
              </a:prstGeom>
              <a:solidFill>
                <a:schemeClr val="tx2"/>
              </a:solidFill>
              <a:ln w="9525">
                <a:noFill/>
                <a:round/>
                <a:headEnd/>
                <a:tailEnd/>
              </a:ln>
            </p:spPr>
            <p:txBody>
              <a:bodyPr anchor="ctr"/>
              <a:lstStyle/>
              <a:p>
                <a:pPr algn="ctr"/>
                <a:endParaRPr/>
              </a:p>
            </p:txBody>
          </p:sp>
          <p:grpSp>
            <p:nvGrpSpPr>
              <p:cNvPr id="25" name="íṣlïďé">
                <a:extLst>
                  <a:ext uri="{FF2B5EF4-FFF2-40B4-BE49-F238E27FC236}">
                    <a16:creationId xmlns:a16="http://schemas.microsoft.com/office/drawing/2014/main" id="{86BEB200-DB75-4D90-A83E-CB0CCA5522D3}"/>
                  </a:ext>
                </a:extLst>
              </p:cNvPr>
              <p:cNvGrpSpPr/>
              <p:nvPr/>
            </p:nvGrpSpPr>
            <p:grpSpPr>
              <a:xfrm>
                <a:off x="2761329" y="4199722"/>
                <a:ext cx="2281348" cy="1355017"/>
                <a:chOff x="1827033" y="5067932"/>
                <a:chExt cx="2281348" cy="1355017"/>
              </a:xfrm>
            </p:grpSpPr>
            <p:sp>
              <p:nvSpPr>
                <p:cNvPr id="35" name="íśḷïḑe">
                  <a:extLst>
                    <a:ext uri="{FF2B5EF4-FFF2-40B4-BE49-F238E27FC236}">
                      <a16:creationId xmlns:a16="http://schemas.microsoft.com/office/drawing/2014/main" id="{924E1717-EF20-4B7D-AAEA-31B71C8405D6}"/>
                    </a:ext>
                  </a:extLst>
                </p:cNvPr>
                <p:cNvSpPr txBox="1"/>
                <p:nvPr/>
              </p:nvSpPr>
              <p:spPr bwMode="auto">
                <a:xfrm>
                  <a:off x="2095729" y="5067932"/>
                  <a:ext cx="1776124" cy="510084"/>
                </a:xfrm>
                <a:prstGeom prst="rect">
                  <a:avLst/>
                </a:prstGeom>
                <a:noFill/>
                <a:extLst/>
              </p:spPr>
              <p:txBody>
                <a:bodyPr wrap="none" lIns="90000" tIns="46800" rIns="90000" bIns="46800" anchor="b" anchorCtr="1">
                  <a:normAutofit/>
                </a:bodyPr>
                <a:lstStyle/>
                <a:p>
                  <a:r>
                    <a:rPr lang="zh-CN" altLang="en-US" sz="2400" b="1" dirty="0"/>
                    <a:t>关键词匹配法</a:t>
                  </a:r>
                  <a:endParaRPr lang="zh-CN" altLang="en-US" sz="2400" b="1" dirty="0">
                    <a:effectLst/>
                  </a:endParaRPr>
                </a:p>
              </p:txBody>
            </p:sp>
            <p:sp>
              <p:nvSpPr>
                <p:cNvPr id="36" name="íS1îḓé">
                  <a:extLst>
                    <a:ext uri="{FF2B5EF4-FFF2-40B4-BE49-F238E27FC236}">
                      <a16:creationId xmlns:a16="http://schemas.microsoft.com/office/drawing/2014/main" id="{3FB6FD48-CCCA-4F69-A3A3-821F2E94E08D}"/>
                    </a:ext>
                  </a:extLst>
                </p:cNvPr>
                <p:cNvSpPr txBox="1"/>
                <p:nvPr/>
              </p:nvSpPr>
              <p:spPr bwMode="auto">
                <a:xfrm>
                  <a:off x="1827033" y="5724737"/>
                  <a:ext cx="2281348" cy="698212"/>
                </a:xfrm>
                <a:prstGeom prst="rect">
                  <a:avLst/>
                </a:prstGeom>
                <a:noFill/>
                <a:extLst/>
              </p:spPr>
              <p:txBody>
                <a:bodyPr wrap="square" lIns="90000" tIns="46800" rIns="90000" bIns="46800" anchor="ctr" anchorCtr="1">
                  <a:noAutofit/>
                </a:bodyPr>
                <a:lstStyle/>
                <a:p>
                  <a:pPr algn="ctr">
                    <a:lnSpc>
                      <a:spcPct val="120000"/>
                    </a:lnSpc>
                  </a:pPr>
                  <a:r>
                    <a:rPr lang="zh-CN" altLang="en-US" dirty="0"/>
                    <a:t>布尔逻辑模型和向量空间模型</a:t>
                  </a:r>
                  <a:endParaRPr lang="en-US" altLang="zh-CN" dirty="0"/>
                </a:p>
              </p:txBody>
            </p:sp>
          </p:grpSp>
          <p:grpSp>
            <p:nvGrpSpPr>
              <p:cNvPr id="26" name="ïṩ1ïḓê">
                <a:extLst>
                  <a:ext uri="{FF2B5EF4-FFF2-40B4-BE49-F238E27FC236}">
                    <a16:creationId xmlns:a16="http://schemas.microsoft.com/office/drawing/2014/main" id="{AE76528E-7496-4F99-B299-B0FD698E9AFC}"/>
                  </a:ext>
                </a:extLst>
              </p:cNvPr>
              <p:cNvGrpSpPr/>
              <p:nvPr/>
            </p:nvGrpSpPr>
            <p:grpSpPr>
              <a:xfrm>
                <a:off x="5640490" y="4199722"/>
                <a:ext cx="2451522" cy="1199841"/>
                <a:chOff x="1543256" y="5295688"/>
                <a:chExt cx="2451522" cy="1199841"/>
              </a:xfrm>
            </p:grpSpPr>
            <p:sp>
              <p:nvSpPr>
                <p:cNvPr id="33" name="îşḻiḋè">
                  <a:extLst>
                    <a:ext uri="{FF2B5EF4-FFF2-40B4-BE49-F238E27FC236}">
                      <a16:creationId xmlns:a16="http://schemas.microsoft.com/office/drawing/2014/main" id="{34AF88D2-0502-4069-9734-1B8173451A7A}"/>
                    </a:ext>
                  </a:extLst>
                </p:cNvPr>
                <p:cNvSpPr txBox="1"/>
                <p:nvPr/>
              </p:nvSpPr>
              <p:spPr bwMode="auto">
                <a:xfrm>
                  <a:off x="1966042" y="5295688"/>
                  <a:ext cx="1776124" cy="510084"/>
                </a:xfrm>
                <a:prstGeom prst="rect">
                  <a:avLst/>
                </a:prstGeom>
                <a:noFill/>
                <a:extLst/>
              </p:spPr>
              <p:txBody>
                <a:bodyPr wrap="none" lIns="90000" tIns="46800" rIns="90000" bIns="46800" anchor="b" anchorCtr="1">
                  <a:normAutofit/>
                </a:bodyPr>
                <a:lstStyle/>
                <a:p>
                  <a:r>
                    <a:rPr lang="zh-CN" altLang="en-US" sz="2400" b="1" dirty="0"/>
                    <a:t>重复串特征提取</a:t>
                  </a:r>
                </a:p>
              </p:txBody>
            </p:sp>
            <p:sp>
              <p:nvSpPr>
                <p:cNvPr id="34" name="ísļíďê">
                  <a:extLst>
                    <a:ext uri="{FF2B5EF4-FFF2-40B4-BE49-F238E27FC236}">
                      <a16:creationId xmlns:a16="http://schemas.microsoft.com/office/drawing/2014/main" id="{B53722F2-A4AA-43D0-90A9-BD8577928716}"/>
                    </a:ext>
                  </a:extLst>
                </p:cNvPr>
                <p:cNvSpPr txBox="1"/>
                <p:nvPr/>
              </p:nvSpPr>
              <p:spPr bwMode="auto">
                <a:xfrm>
                  <a:off x="1543256" y="5797317"/>
                  <a:ext cx="2451522" cy="698212"/>
                </a:xfrm>
                <a:prstGeom prst="rect">
                  <a:avLst/>
                </a:prstGeom>
                <a:noFill/>
                <a:extLst/>
              </p:spPr>
              <p:txBody>
                <a:bodyPr wrap="square" lIns="90000" tIns="46800" rIns="90000" bIns="46800" anchor="ctr" anchorCtr="1">
                  <a:normAutofit/>
                </a:bodyPr>
                <a:lstStyle/>
                <a:p>
                  <a:pPr algn="ctr">
                    <a:lnSpc>
                      <a:spcPct val="120000"/>
                    </a:lnSpc>
                  </a:pPr>
                  <a:r>
                    <a:rPr lang="zh-CN" altLang="en-US" dirty="0"/>
                    <a:t>主题提取</a:t>
                  </a:r>
                  <a:endParaRPr lang="en-US" altLang="zh-CN" dirty="0"/>
                </a:p>
              </p:txBody>
            </p:sp>
          </p:grpSp>
          <p:grpSp>
            <p:nvGrpSpPr>
              <p:cNvPr id="27" name="ïş1íďè">
                <a:extLst>
                  <a:ext uri="{FF2B5EF4-FFF2-40B4-BE49-F238E27FC236}">
                    <a16:creationId xmlns:a16="http://schemas.microsoft.com/office/drawing/2014/main" id="{32B9A267-3A27-4E4F-9A2C-72ED06C765A9}"/>
                  </a:ext>
                </a:extLst>
              </p:cNvPr>
              <p:cNvGrpSpPr/>
              <p:nvPr/>
            </p:nvGrpSpPr>
            <p:grpSpPr>
              <a:xfrm>
                <a:off x="8248319" y="4199722"/>
                <a:ext cx="2281348" cy="1216752"/>
                <a:chOff x="1443596" y="5452596"/>
                <a:chExt cx="2281348" cy="1216752"/>
              </a:xfrm>
            </p:grpSpPr>
            <p:sp>
              <p:nvSpPr>
                <p:cNvPr id="31" name="iṥliḓe">
                  <a:extLst>
                    <a:ext uri="{FF2B5EF4-FFF2-40B4-BE49-F238E27FC236}">
                      <a16:creationId xmlns:a16="http://schemas.microsoft.com/office/drawing/2014/main" id="{15383E85-E8D2-4E8D-B765-B756752C94E6}"/>
                    </a:ext>
                  </a:extLst>
                </p:cNvPr>
                <p:cNvSpPr txBox="1"/>
                <p:nvPr/>
              </p:nvSpPr>
              <p:spPr bwMode="auto">
                <a:xfrm>
                  <a:off x="1696208" y="5452596"/>
                  <a:ext cx="1776124" cy="510084"/>
                </a:xfrm>
                <a:prstGeom prst="rect">
                  <a:avLst/>
                </a:prstGeom>
                <a:noFill/>
                <a:extLst/>
              </p:spPr>
              <p:txBody>
                <a:bodyPr wrap="none" lIns="90000" tIns="46800" rIns="90000" bIns="46800" anchor="b" anchorCtr="1">
                  <a:normAutofit/>
                </a:bodyPr>
                <a:lstStyle/>
                <a:p>
                  <a:r>
                    <a:rPr lang="zh-CN" altLang="en-US" sz="2400" b="1" dirty="0"/>
                    <a:t>潜在语义索引法</a:t>
                  </a:r>
                </a:p>
              </p:txBody>
            </p:sp>
            <p:sp>
              <p:nvSpPr>
                <p:cNvPr id="32" name="iṥ1iḍè">
                  <a:extLst>
                    <a:ext uri="{FF2B5EF4-FFF2-40B4-BE49-F238E27FC236}">
                      <a16:creationId xmlns:a16="http://schemas.microsoft.com/office/drawing/2014/main" id="{B6BD65F3-F1F3-4684-AE3F-E1A840BF18D2}"/>
                    </a:ext>
                  </a:extLst>
                </p:cNvPr>
                <p:cNvSpPr txBox="1"/>
                <p:nvPr/>
              </p:nvSpPr>
              <p:spPr bwMode="auto">
                <a:xfrm>
                  <a:off x="1443596" y="5971136"/>
                  <a:ext cx="2281348" cy="698212"/>
                </a:xfrm>
                <a:prstGeom prst="rect">
                  <a:avLst/>
                </a:prstGeom>
                <a:noFill/>
                <a:extLst/>
              </p:spPr>
              <p:txBody>
                <a:bodyPr wrap="square" lIns="90000" tIns="46800" rIns="90000" bIns="46800" anchor="ctr" anchorCtr="1">
                  <a:normAutofit/>
                </a:bodyPr>
                <a:lstStyle/>
                <a:p>
                  <a:pPr algn="ctr">
                    <a:lnSpc>
                      <a:spcPct val="120000"/>
                    </a:lnSpc>
                  </a:pPr>
                  <a:r>
                    <a:rPr lang="zh-CN" altLang="en-US" dirty="0"/>
                    <a:t>奇异值分解</a:t>
                  </a:r>
                  <a:endParaRPr lang="en-US" altLang="zh-CN" dirty="0"/>
                </a:p>
              </p:txBody>
            </p:sp>
          </p:grpSp>
        </p:grpSp>
        <p:cxnSp>
          <p:nvCxnSpPr>
            <p:cNvPr id="7" name="直接连接符 6">
              <a:extLst>
                <a:ext uri="{FF2B5EF4-FFF2-40B4-BE49-F238E27FC236}">
                  <a16:creationId xmlns:a16="http://schemas.microsoft.com/office/drawing/2014/main" id="{F42BDD5A-403A-4710-BDC4-86317CBC04F9}"/>
                </a:ext>
              </a:extLst>
            </p:cNvPr>
            <p:cNvCxnSpPr/>
            <p:nvPr/>
          </p:nvCxnSpPr>
          <p:spPr>
            <a:xfrm>
              <a:off x="5529348" y="3599432"/>
              <a:ext cx="0" cy="270133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FA64863F-DB94-413C-9EC0-A83A8ED4A944}"/>
                </a:ext>
              </a:extLst>
            </p:cNvPr>
            <p:cNvCxnSpPr/>
            <p:nvPr/>
          </p:nvCxnSpPr>
          <p:spPr>
            <a:xfrm>
              <a:off x="8123927" y="3546053"/>
              <a:ext cx="0" cy="270133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42C84388-EE52-4946-88FA-FA59435D35AD}"/>
                </a:ext>
              </a:extLst>
            </p:cNvPr>
            <p:cNvCxnSpPr/>
            <p:nvPr/>
          </p:nvCxnSpPr>
          <p:spPr>
            <a:xfrm>
              <a:off x="10552465" y="3546053"/>
              <a:ext cx="0" cy="270133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cxnSp>
        <p:nvCxnSpPr>
          <p:cNvPr id="69" name="直接连接符 68">
            <a:extLst>
              <a:ext uri="{FF2B5EF4-FFF2-40B4-BE49-F238E27FC236}">
                <a16:creationId xmlns:a16="http://schemas.microsoft.com/office/drawing/2014/main" id="{F42BDD5A-403A-4710-BDC4-86317CBC04F9}"/>
              </a:ext>
            </a:extLst>
          </p:cNvPr>
          <p:cNvCxnSpPr/>
          <p:nvPr/>
        </p:nvCxnSpPr>
        <p:spPr>
          <a:xfrm>
            <a:off x="2298332" y="3636431"/>
            <a:ext cx="0" cy="270133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4449792"/>
      </p:ext>
    </p:extLst>
  </p:cSld>
  <p:clrMapOvr>
    <a:masterClrMapping/>
  </p:clrMapOvr>
  <p:transition spd="slow">
    <p:split orient="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CFE98B-5D44-4BB1-B585-0EC491FCFDE5}"/>
              </a:ext>
            </a:extLst>
          </p:cNvPr>
          <p:cNvSpPr>
            <a:spLocks noGrp="1"/>
          </p:cNvSpPr>
          <p:nvPr>
            <p:ph type="title"/>
          </p:nvPr>
        </p:nvSpPr>
        <p:spPr/>
        <p:txBody>
          <a:bodyPr/>
          <a:lstStyle/>
          <a:p>
            <a:r>
              <a:rPr lang="zh-CN" altLang="en-US" dirty="0"/>
              <a:t>各个传统方法的不足</a:t>
            </a:r>
          </a:p>
        </p:txBody>
      </p:sp>
      <p:sp>
        <p:nvSpPr>
          <p:cNvPr id="4" name="灯片编号占位符 3">
            <a:extLst>
              <a:ext uri="{FF2B5EF4-FFF2-40B4-BE49-F238E27FC236}">
                <a16:creationId xmlns:a16="http://schemas.microsoft.com/office/drawing/2014/main" id="{A32BAD62-7630-4B51-B06A-8C3344CB8714}"/>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cxnSp>
        <p:nvCxnSpPr>
          <p:cNvPr id="6" name="直接连接符 5">
            <a:extLst>
              <a:ext uri="{FF2B5EF4-FFF2-40B4-BE49-F238E27FC236}">
                <a16:creationId xmlns:a16="http://schemas.microsoft.com/office/drawing/2014/main" id="{0E62870E-F406-45E1-8608-AF964B48E019}"/>
              </a:ext>
            </a:extLst>
          </p:cNvPr>
          <p:cNvCxnSpPr>
            <a:cxnSpLocks/>
          </p:cNvCxnSpPr>
          <p:nvPr/>
        </p:nvCxnSpPr>
        <p:spPr>
          <a:xfrm flipH="1">
            <a:off x="669926" y="3429000"/>
            <a:ext cx="10850562" cy="1"/>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7" name="iṡ1ïḑe">
            <a:extLst>
              <a:ext uri="{FF2B5EF4-FFF2-40B4-BE49-F238E27FC236}">
                <a16:creationId xmlns:a16="http://schemas.microsoft.com/office/drawing/2014/main" id="{6FB71E47-2310-4B97-A4FE-0BA37BAC8207}"/>
              </a:ext>
            </a:extLst>
          </p:cNvPr>
          <p:cNvSpPr/>
          <p:nvPr/>
        </p:nvSpPr>
        <p:spPr bwMode="auto">
          <a:xfrm>
            <a:off x="5691930" y="1628778"/>
            <a:ext cx="808141" cy="3600446"/>
          </a:xfrm>
          <a:prstGeom prst="ellipse">
            <a:avLst/>
          </a:prstGeom>
          <a:noFill/>
          <a:ln w="3175">
            <a:solidFill>
              <a:schemeClr val="bg1">
                <a:lumMod val="75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lvl1pPr>
              <a:defRPr sz="1300" b="1">
                <a:solidFill>
                  <a:srgbClr val="000000"/>
                </a:solidFill>
              </a:defRPr>
            </a:lvl1pPr>
            <a:lvl2pPr marL="742950" indent="-285750">
              <a:defRPr sz="1300" b="1">
                <a:solidFill>
                  <a:srgbClr val="000000"/>
                </a:solidFill>
              </a:defRPr>
            </a:lvl2pPr>
            <a:lvl3pPr marL="1143000" indent="-228600">
              <a:defRPr sz="1300" b="1">
                <a:solidFill>
                  <a:srgbClr val="000000"/>
                </a:solidFill>
              </a:defRPr>
            </a:lvl3pPr>
            <a:lvl4pPr marL="1600200" indent="-228600">
              <a:defRPr sz="1300" b="1">
                <a:solidFill>
                  <a:srgbClr val="000000"/>
                </a:solidFill>
              </a:defRPr>
            </a:lvl4pPr>
            <a:lvl5pPr marL="2057400" indent="-228600">
              <a:defRPr sz="1300" b="1">
                <a:solidFill>
                  <a:srgbClr val="000000"/>
                </a:solidFill>
              </a:defRPr>
            </a:lvl5pPr>
            <a:lvl6pPr marL="2514600" indent="-228600" eaLnBrk="0" fontAlgn="base" hangingPunct="0">
              <a:spcBef>
                <a:spcPct val="0"/>
              </a:spcBef>
              <a:spcAft>
                <a:spcPct val="0"/>
              </a:spcAft>
              <a:defRPr sz="1300" b="1">
                <a:solidFill>
                  <a:srgbClr val="000000"/>
                </a:solidFill>
              </a:defRPr>
            </a:lvl6pPr>
            <a:lvl7pPr marL="2971800" indent="-228600" eaLnBrk="0" fontAlgn="base" hangingPunct="0">
              <a:spcBef>
                <a:spcPct val="0"/>
              </a:spcBef>
              <a:spcAft>
                <a:spcPct val="0"/>
              </a:spcAft>
              <a:defRPr sz="1300" b="1">
                <a:solidFill>
                  <a:srgbClr val="000000"/>
                </a:solidFill>
              </a:defRPr>
            </a:lvl7pPr>
            <a:lvl8pPr marL="3429000" indent="-228600" eaLnBrk="0" fontAlgn="base" hangingPunct="0">
              <a:spcBef>
                <a:spcPct val="0"/>
              </a:spcBef>
              <a:spcAft>
                <a:spcPct val="0"/>
              </a:spcAft>
              <a:defRPr sz="1300" b="1">
                <a:solidFill>
                  <a:srgbClr val="000000"/>
                </a:solidFill>
              </a:defRPr>
            </a:lvl8pPr>
            <a:lvl9pPr marL="3886200" indent="-228600" eaLnBrk="0" fontAlgn="base" hangingPunct="0">
              <a:spcBef>
                <a:spcPct val="0"/>
              </a:spcBef>
              <a:spcAft>
                <a:spcPct val="0"/>
              </a:spcAft>
              <a:defRPr sz="1300" b="1">
                <a:solidFill>
                  <a:srgbClr val="000000"/>
                </a:solidFill>
              </a:defRPr>
            </a:lvl9pPr>
          </a:lstStyle>
          <a:p>
            <a:endParaRPr lang="zh-CN" altLang="en-US"/>
          </a:p>
        </p:txBody>
      </p:sp>
      <p:sp>
        <p:nvSpPr>
          <p:cNvPr id="8" name="í$ḻíḓé">
            <a:extLst>
              <a:ext uri="{FF2B5EF4-FFF2-40B4-BE49-F238E27FC236}">
                <a16:creationId xmlns:a16="http://schemas.microsoft.com/office/drawing/2014/main" id="{85F8E0A2-233A-400A-85E5-854C3202654A}"/>
              </a:ext>
            </a:extLst>
          </p:cNvPr>
          <p:cNvSpPr/>
          <p:nvPr/>
        </p:nvSpPr>
        <p:spPr bwMode="auto">
          <a:xfrm rot="5400000">
            <a:off x="5691931" y="1628776"/>
            <a:ext cx="808140" cy="3600450"/>
          </a:xfrm>
          <a:prstGeom prst="ellipse">
            <a:avLst/>
          </a:prstGeom>
          <a:solidFill>
            <a:schemeClr val="bg1">
              <a:lumMod val="95000"/>
            </a:schemeClr>
          </a:solidFill>
          <a:ln w="3175">
            <a:solidFill>
              <a:schemeClr val="accent1"/>
            </a:solidFill>
            <a:round/>
            <a:headEnd/>
            <a:tailEnd/>
          </a:ln>
          <a:effectLst/>
          <a:extLst/>
        </p:spPr>
        <p:txBody>
          <a:bodyPr wrap="none" lIns="0" tIns="0" rIns="0" bIns="0" anchor="ctr"/>
          <a:lstStyle>
            <a:lvl1pPr>
              <a:defRPr sz="1300" b="1">
                <a:solidFill>
                  <a:srgbClr val="000000"/>
                </a:solidFill>
              </a:defRPr>
            </a:lvl1pPr>
            <a:lvl2pPr marL="742950" indent="-285750">
              <a:defRPr sz="1300" b="1">
                <a:solidFill>
                  <a:srgbClr val="000000"/>
                </a:solidFill>
              </a:defRPr>
            </a:lvl2pPr>
            <a:lvl3pPr marL="1143000" indent="-228600">
              <a:defRPr sz="1300" b="1">
                <a:solidFill>
                  <a:srgbClr val="000000"/>
                </a:solidFill>
              </a:defRPr>
            </a:lvl3pPr>
            <a:lvl4pPr marL="1600200" indent="-228600">
              <a:defRPr sz="1300" b="1">
                <a:solidFill>
                  <a:srgbClr val="000000"/>
                </a:solidFill>
              </a:defRPr>
            </a:lvl4pPr>
            <a:lvl5pPr marL="2057400" indent="-228600">
              <a:defRPr sz="1300" b="1">
                <a:solidFill>
                  <a:srgbClr val="000000"/>
                </a:solidFill>
              </a:defRPr>
            </a:lvl5pPr>
            <a:lvl6pPr marL="2514600" indent="-228600" eaLnBrk="0" fontAlgn="base" hangingPunct="0">
              <a:spcBef>
                <a:spcPct val="0"/>
              </a:spcBef>
              <a:spcAft>
                <a:spcPct val="0"/>
              </a:spcAft>
              <a:defRPr sz="1300" b="1">
                <a:solidFill>
                  <a:srgbClr val="000000"/>
                </a:solidFill>
              </a:defRPr>
            </a:lvl6pPr>
            <a:lvl7pPr marL="2971800" indent="-228600" eaLnBrk="0" fontAlgn="base" hangingPunct="0">
              <a:spcBef>
                <a:spcPct val="0"/>
              </a:spcBef>
              <a:spcAft>
                <a:spcPct val="0"/>
              </a:spcAft>
              <a:defRPr sz="1300" b="1">
                <a:solidFill>
                  <a:srgbClr val="000000"/>
                </a:solidFill>
              </a:defRPr>
            </a:lvl7pPr>
            <a:lvl8pPr marL="3429000" indent="-228600" eaLnBrk="0" fontAlgn="base" hangingPunct="0">
              <a:spcBef>
                <a:spcPct val="0"/>
              </a:spcBef>
              <a:spcAft>
                <a:spcPct val="0"/>
              </a:spcAft>
              <a:defRPr sz="1300" b="1">
                <a:solidFill>
                  <a:srgbClr val="000000"/>
                </a:solidFill>
              </a:defRPr>
            </a:lvl8pPr>
            <a:lvl9pPr marL="3886200" indent="-228600" eaLnBrk="0" fontAlgn="base" hangingPunct="0">
              <a:spcBef>
                <a:spcPct val="0"/>
              </a:spcBef>
              <a:spcAft>
                <a:spcPct val="0"/>
              </a:spcAft>
              <a:defRPr sz="1300" b="1">
                <a:solidFill>
                  <a:srgbClr val="000000"/>
                </a:solidFill>
              </a:defRPr>
            </a:lvl9pPr>
          </a:lstStyle>
          <a:p>
            <a:endParaRPr lang="zh-CN" altLang="en-US"/>
          </a:p>
        </p:txBody>
      </p:sp>
      <p:sp>
        <p:nvSpPr>
          <p:cNvPr id="9" name="íṥ1ïḑè">
            <a:extLst>
              <a:ext uri="{FF2B5EF4-FFF2-40B4-BE49-F238E27FC236}">
                <a16:creationId xmlns:a16="http://schemas.microsoft.com/office/drawing/2014/main" id="{4BF22CA9-48D7-41BD-B69C-9A8D78DFDA5C}"/>
              </a:ext>
            </a:extLst>
          </p:cNvPr>
          <p:cNvSpPr/>
          <p:nvPr/>
        </p:nvSpPr>
        <p:spPr bwMode="auto">
          <a:xfrm rot="18900000">
            <a:off x="5691930" y="1628778"/>
            <a:ext cx="808141" cy="3600446"/>
          </a:xfrm>
          <a:prstGeom prst="ellipse">
            <a:avLst/>
          </a:prstGeom>
          <a:noFill/>
          <a:ln w="3175">
            <a:solidFill>
              <a:schemeClr val="bg1">
                <a:lumMod val="75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lvl1pPr>
              <a:defRPr sz="1300" b="1">
                <a:solidFill>
                  <a:srgbClr val="000000"/>
                </a:solidFill>
              </a:defRPr>
            </a:lvl1pPr>
            <a:lvl2pPr marL="742950" indent="-285750">
              <a:defRPr sz="1300" b="1">
                <a:solidFill>
                  <a:srgbClr val="000000"/>
                </a:solidFill>
              </a:defRPr>
            </a:lvl2pPr>
            <a:lvl3pPr marL="1143000" indent="-228600">
              <a:defRPr sz="1300" b="1">
                <a:solidFill>
                  <a:srgbClr val="000000"/>
                </a:solidFill>
              </a:defRPr>
            </a:lvl3pPr>
            <a:lvl4pPr marL="1600200" indent="-228600">
              <a:defRPr sz="1300" b="1">
                <a:solidFill>
                  <a:srgbClr val="000000"/>
                </a:solidFill>
              </a:defRPr>
            </a:lvl4pPr>
            <a:lvl5pPr marL="2057400" indent="-228600">
              <a:defRPr sz="1300" b="1">
                <a:solidFill>
                  <a:srgbClr val="000000"/>
                </a:solidFill>
              </a:defRPr>
            </a:lvl5pPr>
            <a:lvl6pPr marL="2514600" indent="-228600" eaLnBrk="0" fontAlgn="base" hangingPunct="0">
              <a:spcBef>
                <a:spcPct val="0"/>
              </a:spcBef>
              <a:spcAft>
                <a:spcPct val="0"/>
              </a:spcAft>
              <a:defRPr sz="1300" b="1">
                <a:solidFill>
                  <a:srgbClr val="000000"/>
                </a:solidFill>
              </a:defRPr>
            </a:lvl6pPr>
            <a:lvl7pPr marL="2971800" indent="-228600" eaLnBrk="0" fontAlgn="base" hangingPunct="0">
              <a:spcBef>
                <a:spcPct val="0"/>
              </a:spcBef>
              <a:spcAft>
                <a:spcPct val="0"/>
              </a:spcAft>
              <a:defRPr sz="1300" b="1">
                <a:solidFill>
                  <a:srgbClr val="000000"/>
                </a:solidFill>
              </a:defRPr>
            </a:lvl7pPr>
            <a:lvl8pPr marL="3429000" indent="-228600" eaLnBrk="0" fontAlgn="base" hangingPunct="0">
              <a:spcBef>
                <a:spcPct val="0"/>
              </a:spcBef>
              <a:spcAft>
                <a:spcPct val="0"/>
              </a:spcAft>
              <a:defRPr sz="1300" b="1">
                <a:solidFill>
                  <a:srgbClr val="000000"/>
                </a:solidFill>
              </a:defRPr>
            </a:lvl8pPr>
            <a:lvl9pPr marL="3886200" indent="-228600" eaLnBrk="0" fontAlgn="base" hangingPunct="0">
              <a:spcBef>
                <a:spcPct val="0"/>
              </a:spcBef>
              <a:spcAft>
                <a:spcPct val="0"/>
              </a:spcAft>
              <a:defRPr sz="1300" b="1">
                <a:solidFill>
                  <a:srgbClr val="000000"/>
                </a:solidFill>
              </a:defRPr>
            </a:lvl9pPr>
          </a:lstStyle>
          <a:p>
            <a:endParaRPr lang="zh-CN" altLang="en-US"/>
          </a:p>
        </p:txBody>
      </p:sp>
      <p:sp>
        <p:nvSpPr>
          <p:cNvPr id="10" name="ïśḻíďe">
            <a:extLst>
              <a:ext uri="{FF2B5EF4-FFF2-40B4-BE49-F238E27FC236}">
                <a16:creationId xmlns:a16="http://schemas.microsoft.com/office/drawing/2014/main" id="{5F168046-8497-489F-A481-ECEE1FF22EBE}"/>
              </a:ext>
            </a:extLst>
          </p:cNvPr>
          <p:cNvSpPr/>
          <p:nvPr/>
        </p:nvSpPr>
        <p:spPr bwMode="auto">
          <a:xfrm rot="2700000">
            <a:off x="5691931" y="1628776"/>
            <a:ext cx="808140" cy="3600450"/>
          </a:xfrm>
          <a:prstGeom prst="ellipse">
            <a:avLst/>
          </a:prstGeom>
          <a:noFill/>
          <a:ln w="3175">
            <a:solidFill>
              <a:schemeClr val="bg1">
                <a:lumMod val="75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lvl1pPr>
              <a:defRPr sz="1300" b="1">
                <a:solidFill>
                  <a:srgbClr val="000000"/>
                </a:solidFill>
              </a:defRPr>
            </a:lvl1pPr>
            <a:lvl2pPr marL="742950" indent="-285750">
              <a:defRPr sz="1300" b="1">
                <a:solidFill>
                  <a:srgbClr val="000000"/>
                </a:solidFill>
              </a:defRPr>
            </a:lvl2pPr>
            <a:lvl3pPr marL="1143000" indent="-228600">
              <a:defRPr sz="1300" b="1">
                <a:solidFill>
                  <a:srgbClr val="000000"/>
                </a:solidFill>
              </a:defRPr>
            </a:lvl3pPr>
            <a:lvl4pPr marL="1600200" indent="-228600">
              <a:defRPr sz="1300" b="1">
                <a:solidFill>
                  <a:srgbClr val="000000"/>
                </a:solidFill>
              </a:defRPr>
            </a:lvl4pPr>
            <a:lvl5pPr marL="2057400" indent="-228600">
              <a:defRPr sz="1300" b="1">
                <a:solidFill>
                  <a:srgbClr val="000000"/>
                </a:solidFill>
              </a:defRPr>
            </a:lvl5pPr>
            <a:lvl6pPr marL="2514600" indent="-228600" eaLnBrk="0" fontAlgn="base" hangingPunct="0">
              <a:spcBef>
                <a:spcPct val="0"/>
              </a:spcBef>
              <a:spcAft>
                <a:spcPct val="0"/>
              </a:spcAft>
              <a:defRPr sz="1300" b="1">
                <a:solidFill>
                  <a:srgbClr val="000000"/>
                </a:solidFill>
              </a:defRPr>
            </a:lvl6pPr>
            <a:lvl7pPr marL="2971800" indent="-228600" eaLnBrk="0" fontAlgn="base" hangingPunct="0">
              <a:spcBef>
                <a:spcPct val="0"/>
              </a:spcBef>
              <a:spcAft>
                <a:spcPct val="0"/>
              </a:spcAft>
              <a:defRPr sz="1300" b="1">
                <a:solidFill>
                  <a:srgbClr val="000000"/>
                </a:solidFill>
              </a:defRPr>
            </a:lvl7pPr>
            <a:lvl8pPr marL="3429000" indent="-228600" eaLnBrk="0" fontAlgn="base" hangingPunct="0">
              <a:spcBef>
                <a:spcPct val="0"/>
              </a:spcBef>
              <a:spcAft>
                <a:spcPct val="0"/>
              </a:spcAft>
              <a:defRPr sz="1300" b="1">
                <a:solidFill>
                  <a:srgbClr val="000000"/>
                </a:solidFill>
              </a:defRPr>
            </a:lvl8pPr>
            <a:lvl9pPr marL="3886200" indent="-228600" eaLnBrk="0" fontAlgn="base" hangingPunct="0">
              <a:spcBef>
                <a:spcPct val="0"/>
              </a:spcBef>
              <a:spcAft>
                <a:spcPct val="0"/>
              </a:spcAft>
              <a:defRPr sz="1300" b="1">
                <a:solidFill>
                  <a:srgbClr val="000000"/>
                </a:solidFill>
              </a:defRPr>
            </a:lvl9pPr>
          </a:lstStyle>
          <a:p>
            <a:endParaRPr lang="zh-CN" altLang="en-US"/>
          </a:p>
        </p:txBody>
      </p:sp>
      <p:sp>
        <p:nvSpPr>
          <p:cNvPr id="11" name="íṡḷîḑe">
            <a:extLst>
              <a:ext uri="{FF2B5EF4-FFF2-40B4-BE49-F238E27FC236}">
                <a16:creationId xmlns:a16="http://schemas.microsoft.com/office/drawing/2014/main" id="{ABFBBFEE-5873-472B-9C54-5FC95EE92636}"/>
              </a:ext>
            </a:extLst>
          </p:cNvPr>
          <p:cNvSpPr/>
          <p:nvPr/>
        </p:nvSpPr>
        <p:spPr bwMode="auto">
          <a:xfrm>
            <a:off x="5854764" y="3184750"/>
            <a:ext cx="482472" cy="482472"/>
          </a:xfrm>
          <a:prstGeom prst="ellipse">
            <a:avLst/>
          </a:prstGeom>
          <a:solidFill>
            <a:schemeClr val="tx1">
              <a:lumMod val="50000"/>
              <a:lumOff val="50000"/>
            </a:schemeClr>
          </a:solidFill>
          <a:ln>
            <a:noFill/>
          </a:ln>
          <a:effectLst/>
          <a:extLst/>
        </p:spPr>
        <p:txBody>
          <a:bodyPr wrap="none" lIns="0" tIns="0" rIns="0" bIns="0" anchor="ctr"/>
          <a:lstStyle>
            <a:lvl1pPr>
              <a:defRPr sz="1300" b="1">
                <a:solidFill>
                  <a:srgbClr val="000000"/>
                </a:solidFill>
              </a:defRPr>
            </a:lvl1pPr>
            <a:lvl2pPr marL="742950" indent="-285750">
              <a:defRPr sz="1300" b="1">
                <a:solidFill>
                  <a:srgbClr val="000000"/>
                </a:solidFill>
              </a:defRPr>
            </a:lvl2pPr>
            <a:lvl3pPr marL="1143000" indent="-228600">
              <a:defRPr sz="1300" b="1">
                <a:solidFill>
                  <a:srgbClr val="000000"/>
                </a:solidFill>
              </a:defRPr>
            </a:lvl3pPr>
            <a:lvl4pPr marL="1600200" indent="-228600">
              <a:defRPr sz="1300" b="1">
                <a:solidFill>
                  <a:srgbClr val="000000"/>
                </a:solidFill>
              </a:defRPr>
            </a:lvl4pPr>
            <a:lvl5pPr marL="2057400" indent="-228600">
              <a:defRPr sz="1300" b="1">
                <a:solidFill>
                  <a:srgbClr val="000000"/>
                </a:solidFill>
              </a:defRPr>
            </a:lvl5pPr>
            <a:lvl6pPr marL="2514600" indent="-228600" eaLnBrk="0" fontAlgn="base" hangingPunct="0">
              <a:spcBef>
                <a:spcPct val="0"/>
              </a:spcBef>
              <a:spcAft>
                <a:spcPct val="0"/>
              </a:spcAft>
              <a:defRPr sz="1300" b="1">
                <a:solidFill>
                  <a:srgbClr val="000000"/>
                </a:solidFill>
              </a:defRPr>
            </a:lvl6pPr>
            <a:lvl7pPr marL="2971800" indent="-228600" eaLnBrk="0" fontAlgn="base" hangingPunct="0">
              <a:spcBef>
                <a:spcPct val="0"/>
              </a:spcBef>
              <a:spcAft>
                <a:spcPct val="0"/>
              </a:spcAft>
              <a:defRPr sz="1300" b="1">
                <a:solidFill>
                  <a:srgbClr val="000000"/>
                </a:solidFill>
              </a:defRPr>
            </a:lvl7pPr>
            <a:lvl8pPr marL="3429000" indent="-228600" eaLnBrk="0" fontAlgn="base" hangingPunct="0">
              <a:spcBef>
                <a:spcPct val="0"/>
              </a:spcBef>
              <a:spcAft>
                <a:spcPct val="0"/>
              </a:spcAft>
              <a:defRPr sz="1300" b="1">
                <a:solidFill>
                  <a:srgbClr val="000000"/>
                </a:solidFill>
              </a:defRPr>
            </a:lvl8pPr>
            <a:lvl9pPr marL="3886200" indent="-228600" eaLnBrk="0" fontAlgn="base" hangingPunct="0">
              <a:spcBef>
                <a:spcPct val="0"/>
              </a:spcBef>
              <a:spcAft>
                <a:spcPct val="0"/>
              </a:spcAft>
              <a:defRPr sz="1300" b="1">
                <a:solidFill>
                  <a:srgbClr val="000000"/>
                </a:solidFill>
              </a:defRPr>
            </a:lvl9pPr>
          </a:lstStyle>
          <a:p>
            <a:endParaRPr lang="zh-CN" altLang="en-US"/>
          </a:p>
        </p:txBody>
      </p:sp>
      <p:sp>
        <p:nvSpPr>
          <p:cNvPr id="12" name="ïşľîďé">
            <a:extLst>
              <a:ext uri="{FF2B5EF4-FFF2-40B4-BE49-F238E27FC236}">
                <a16:creationId xmlns:a16="http://schemas.microsoft.com/office/drawing/2014/main" id="{6A65FD84-2E40-473D-A37B-53C07FADB841}"/>
              </a:ext>
            </a:extLst>
          </p:cNvPr>
          <p:cNvSpPr txBox="1"/>
          <p:nvPr/>
        </p:nvSpPr>
        <p:spPr bwMode="auto">
          <a:xfrm>
            <a:off x="679358" y="1123950"/>
            <a:ext cx="370720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分级法</a:t>
            </a:r>
            <a:endParaRPr lang="en-US" altLang="zh-CN" sz="1800" b="1" dirty="0"/>
          </a:p>
        </p:txBody>
      </p:sp>
      <p:sp>
        <p:nvSpPr>
          <p:cNvPr id="13" name="ïšlïḋè">
            <a:extLst>
              <a:ext uri="{FF2B5EF4-FFF2-40B4-BE49-F238E27FC236}">
                <a16:creationId xmlns:a16="http://schemas.microsoft.com/office/drawing/2014/main" id="{4EA17283-88C3-4876-A0D8-AAFB41E058A6}"/>
              </a:ext>
            </a:extLst>
          </p:cNvPr>
          <p:cNvSpPr/>
          <p:nvPr/>
        </p:nvSpPr>
        <p:spPr bwMode="auto">
          <a:xfrm>
            <a:off x="679358" y="1547511"/>
            <a:ext cx="3707200" cy="1637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60000"/>
              </a:lnSpc>
            </a:pPr>
            <a:r>
              <a:rPr lang="zh-CN" altLang="en-US" sz="1600" dirty="0"/>
              <a:t>不法分子是不会主动给其传播的不良信息内容按照</a:t>
            </a:r>
            <a:r>
              <a:rPr lang="en-US" altLang="zh-CN" sz="1600" dirty="0"/>
              <a:t>PICS</a:t>
            </a:r>
            <a:r>
              <a:rPr lang="zh-CN" altLang="en-US" sz="1600" dirty="0"/>
              <a:t>标准贴标签的</a:t>
            </a:r>
            <a:r>
              <a:rPr lang="en-US" altLang="zh-CN" sz="1600" dirty="0"/>
              <a:t>, </a:t>
            </a:r>
            <a:r>
              <a:rPr lang="zh-CN" altLang="en-US" sz="1600" dirty="0"/>
              <a:t>所以基于</a:t>
            </a:r>
            <a:r>
              <a:rPr lang="en-US" altLang="zh-CN" sz="1600" dirty="0"/>
              <a:t>PICS</a:t>
            </a:r>
            <a:r>
              <a:rPr lang="zh-CN" altLang="en-US" sz="1600" dirty="0"/>
              <a:t>过滤在实际应用中效果不大</a:t>
            </a:r>
            <a:endParaRPr lang="en-US" altLang="zh-CN" sz="1600" dirty="0"/>
          </a:p>
        </p:txBody>
      </p:sp>
      <p:sp>
        <p:nvSpPr>
          <p:cNvPr id="14" name="îśḻïḋè">
            <a:extLst>
              <a:ext uri="{FF2B5EF4-FFF2-40B4-BE49-F238E27FC236}">
                <a16:creationId xmlns:a16="http://schemas.microsoft.com/office/drawing/2014/main" id="{F3637EFD-383F-486F-9401-76BDCA814489}"/>
              </a:ext>
            </a:extLst>
          </p:cNvPr>
          <p:cNvSpPr txBox="1"/>
          <p:nvPr/>
        </p:nvSpPr>
        <p:spPr bwMode="auto">
          <a:xfrm>
            <a:off x="7813663" y="1123950"/>
            <a:ext cx="370720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t>关键词匹配法</a:t>
            </a:r>
            <a:endParaRPr lang="en-US" altLang="zh-CN" sz="1800" b="1" dirty="0"/>
          </a:p>
        </p:txBody>
      </p:sp>
      <p:sp>
        <p:nvSpPr>
          <p:cNvPr id="15" name="íSḻidè">
            <a:extLst>
              <a:ext uri="{FF2B5EF4-FFF2-40B4-BE49-F238E27FC236}">
                <a16:creationId xmlns:a16="http://schemas.microsoft.com/office/drawing/2014/main" id="{0D7B46E1-7A49-4825-B5D0-83C0F3346CB0}"/>
              </a:ext>
            </a:extLst>
          </p:cNvPr>
          <p:cNvSpPr/>
          <p:nvPr/>
        </p:nvSpPr>
        <p:spPr bwMode="auto">
          <a:xfrm>
            <a:off x="7654672" y="1547511"/>
            <a:ext cx="3866191" cy="1248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60000"/>
              </a:lnSpc>
            </a:pPr>
            <a:r>
              <a:rPr lang="zh-CN" altLang="en-US" sz="1600" dirty="0"/>
              <a:t>只能根据关键词进行简单的机械匹配</a:t>
            </a:r>
            <a:r>
              <a:rPr lang="en-US" altLang="zh-CN" sz="1600" dirty="0"/>
              <a:t>, </a:t>
            </a:r>
            <a:r>
              <a:rPr lang="zh-CN" altLang="en-US" sz="1600" dirty="0"/>
              <a:t>系统难以理解文本的含义</a:t>
            </a:r>
            <a:r>
              <a:rPr lang="en-US" altLang="zh-CN" sz="1600" dirty="0"/>
              <a:t>, </a:t>
            </a:r>
            <a:r>
              <a:rPr lang="zh-CN" altLang="en-US" sz="1600" dirty="0"/>
              <a:t>对于相似文本很难区分。例如有关性文化、 性保健的内容与色情文本在关键词方面非常相 似</a:t>
            </a:r>
            <a:r>
              <a:rPr lang="en-US" altLang="zh-CN" sz="1600" dirty="0"/>
              <a:t>, </a:t>
            </a:r>
            <a:r>
              <a:rPr lang="zh-CN" altLang="en-US" sz="1600" dirty="0"/>
              <a:t>给识别和过滤带来很大的误差。</a:t>
            </a:r>
            <a:endParaRPr lang="en-US" altLang="zh-CN" sz="1600" dirty="0"/>
          </a:p>
        </p:txBody>
      </p:sp>
      <p:grpSp>
        <p:nvGrpSpPr>
          <p:cNvPr id="3" name="组合 2">
            <a:extLst>
              <a:ext uri="{FF2B5EF4-FFF2-40B4-BE49-F238E27FC236}">
                <a16:creationId xmlns:a16="http://schemas.microsoft.com/office/drawing/2014/main" id="{114E30D7-A7C0-4A70-B07A-AA4DE90C0142}"/>
              </a:ext>
            </a:extLst>
          </p:cNvPr>
          <p:cNvGrpSpPr/>
          <p:nvPr/>
        </p:nvGrpSpPr>
        <p:grpSpPr>
          <a:xfrm>
            <a:off x="761921" y="4193529"/>
            <a:ext cx="4771019" cy="1672402"/>
            <a:chOff x="761921" y="4193529"/>
            <a:chExt cx="4771019" cy="1672402"/>
          </a:xfrm>
        </p:grpSpPr>
        <p:sp>
          <p:nvSpPr>
            <p:cNvPr id="16" name="ïŝļïḑe">
              <a:extLst>
                <a:ext uri="{FF2B5EF4-FFF2-40B4-BE49-F238E27FC236}">
                  <a16:creationId xmlns:a16="http://schemas.microsoft.com/office/drawing/2014/main" id="{FD2126EC-4E47-4A28-9156-D3A63E1CEFC8}"/>
                </a:ext>
              </a:extLst>
            </p:cNvPr>
            <p:cNvSpPr txBox="1"/>
            <p:nvPr/>
          </p:nvSpPr>
          <p:spPr bwMode="auto">
            <a:xfrm>
              <a:off x="761921" y="4193529"/>
              <a:ext cx="370720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URL</a:t>
              </a:r>
              <a:r>
                <a:rPr lang="zh-CN" altLang="en-US" sz="1800" b="1" dirty="0"/>
                <a:t>列表法</a:t>
              </a:r>
              <a:endParaRPr lang="en-US" altLang="zh-CN" sz="1800" b="1" dirty="0"/>
            </a:p>
          </p:txBody>
        </p:sp>
        <p:sp>
          <p:nvSpPr>
            <p:cNvPr id="17" name="íŝļïḑé">
              <a:extLst>
                <a:ext uri="{FF2B5EF4-FFF2-40B4-BE49-F238E27FC236}">
                  <a16:creationId xmlns:a16="http://schemas.microsoft.com/office/drawing/2014/main" id="{0190491F-350C-45E0-BC37-36365EFE155B}"/>
                </a:ext>
              </a:extLst>
            </p:cNvPr>
            <p:cNvSpPr/>
            <p:nvPr/>
          </p:nvSpPr>
          <p:spPr bwMode="auto">
            <a:xfrm>
              <a:off x="761921" y="4617090"/>
              <a:ext cx="4771019" cy="1248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sz="1600" dirty="0"/>
                <a:t>虽然精确</a:t>
              </a:r>
              <a:r>
                <a:rPr lang="en-US" altLang="zh-CN" sz="1600" dirty="0"/>
                <a:t>, </a:t>
              </a:r>
              <a:r>
                <a:rPr lang="zh-CN" altLang="en-US" sz="1600" dirty="0"/>
                <a:t>但相对较耗时和费成本</a:t>
              </a:r>
              <a:r>
                <a:rPr lang="en-US" altLang="zh-CN" sz="1600" dirty="0"/>
                <a:t>, </a:t>
              </a:r>
              <a:r>
                <a:rPr lang="zh-CN" altLang="en-US" sz="1600" dirty="0"/>
                <a:t>且主观性强</a:t>
              </a:r>
              <a:endParaRPr lang="en-US" altLang="zh-CN" sz="1600" dirty="0"/>
            </a:p>
            <a:p>
              <a:pPr marL="171450" indent="-171450">
                <a:lnSpc>
                  <a:spcPct val="160000"/>
                </a:lnSpc>
                <a:buFont typeface="Arial" panose="020B0604020202020204" pitchFamily="34" charset="0"/>
                <a:buChar char="•"/>
              </a:pPr>
              <a:r>
                <a:rPr lang="zh-CN" altLang="en-US" sz="1600" dirty="0"/>
                <a:t>仅仅将网站分为允许访问和拒绝访问两种类型</a:t>
              </a:r>
              <a:r>
                <a:rPr lang="en-US" altLang="zh-CN" sz="1600" dirty="0"/>
                <a:t>, </a:t>
              </a:r>
              <a:r>
                <a:rPr lang="zh-CN" altLang="en-US" sz="1600" dirty="0"/>
                <a:t>不能对图像搜索的结果进行分类。可以采取了回避某些敏感词汇的办法</a:t>
              </a:r>
              <a:r>
                <a:rPr lang="en-US" altLang="zh-CN" sz="1600" dirty="0"/>
                <a:t>, </a:t>
              </a:r>
              <a:r>
                <a:rPr lang="zh-CN" altLang="en-US" sz="1600" dirty="0"/>
                <a:t>将不良文本嵌入到图像文件中</a:t>
              </a:r>
              <a:r>
                <a:rPr lang="en-US" altLang="zh-CN" sz="1600" dirty="0"/>
                <a:t>, </a:t>
              </a:r>
              <a:r>
                <a:rPr lang="zh-CN" altLang="en-US" sz="1600" dirty="0"/>
                <a:t>从而可以轻易地逃避</a:t>
              </a:r>
              <a:r>
                <a:rPr lang="en-US" altLang="zh-CN" sz="1600" dirty="0"/>
                <a:t>URL</a:t>
              </a:r>
              <a:r>
                <a:rPr lang="zh-CN" altLang="en-US" sz="1600" dirty="0"/>
                <a:t>过滤。</a:t>
              </a:r>
              <a:endParaRPr lang="en-US" altLang="zh-CN" sz="1600" dirty="0"/>
            </a:p>
          </p:txBody>
        </p:sp>
      </p:grpSp>
      <p:grpSp>
        <p:nvGrpSpPr>
          <p:cNvPr id="20" name="组合 19">
            <a:extLst>
              <a:ext uri="{FF2B5EF4-FFF2-40B4-BE49-F238E27FC236}">
                <a16:creationId xmlns:a16="http://schemas.microsoft.com/office/drawing/2014/main" id="{1EB1CDDC-1170-4BCB-97DB-AFCF182D8D71}"/>
              </a:ext>
            </a:extLst>
          </p:cNvPr>
          <p:cNvGrpSpPr/>
          <p:nvPr/>
        </p:nvGrpSpPr>
        <p:grpSpPr>
          <a:xfrm>
            <a:off x="7699988" y="4193529"/>
            <a:ext cx="3796686" cy="1729170"/>
            <a:chOff x="7699988" y="4193529"/>
            <a:chExt cx="3796686" cy="1729170"/>
          </a:xfrm>
        </p:grpSpPr>
        <p:sp>
          <p:nvSpPr>
            <p:cNvPr id="18" name="îśḻïḋè">
              <a:extLst>
                <a:ext uri="{FF2B5EF4-FFF2-40B4-BE49-F238E27FC236}">
                  <a16:creationId xmlns:a16="http://schemas.microsoft.com/office/drawing/2014/main" id="{F3637EFD-383F-486F-9401-76BDCA814489}"/>
                </a:ext>
              </a:extLst>
            </p:cNvPr>
            <p:cNvSpPr txBox="1"/>
            <p:nvPr/>
          </p:nvSpPr>
          <p:spPr bwMode="auto">
            <a:xfrm>
              <a:off x="7789474" y="4193529"/>
              <a:ext cx="370720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r>
                <a:rPr lang="zh-CN" altLang="en-US" b="1" dirty="0"/>
                <a:t>潜在语义索引法</a:t>
              </a:r>
            </a:p>
          </p:txBody>
        </p:sp>
        <p:sp>
          <p:nvSpPr>
            <p:cNvPr id="19" name="íSḻidè">
              <a:extLst>
                <a:ext uri="{FF2B5EF4-FFF2-40B4-BE49-F238E27FC236}">
                  <a16:creationId xmlns:a16="http://schemas.microsoft.com/office/drawing/2014/main" id="{0D7B46E1-7A49-4825-B5D0-83C0F3346CB0}"/>
                </a:ext>
              </a:extLst>
            </p:cNvPr>
            <p:cNvSpPr/>
            <p:nvPr/>
          </p:nvSpPr>
          <p:spPr bwMode="auto">
            <a:xfrm>
              <a:off x="7699988" y="4673858"/>
              <a:ext cx="3707200" cy="1248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600" dirty="0"/>
                <a:t>算法复杂</a:t>
              </a:r>
              <a:r>
                <a:rPr lang="en-US" altLang="zh-CN" sz="1600" dirty="0"/>
                <a:t>, </a:t>
              </a:r>
              <a:r>
                <a:rPr lang="zh-CN" altLang="en-US" sz="1600" dirty="0"/>
                <a:t>系统执行慢</a:t>
              </a:r>
              <a:r>
                <a:rPr lang="en-US" altLang="zh-CN" sz="1600" dirty="0"/>
                <a:t>, </a:t>
              </a:r>
              <a:r>
                <a:rPr lang="zh-CN" altLang="en-US" sz="1600" dirty="0"/>
                <a:t>其过滤性能也会随着新词的加入而下降</a:t>
              </a:r>
              <a:r>
                <a:rPr lang="en-US" altLang="zh-CN" sz="1600" dirty="0"/>
                <a:t>, </a:t>
              </a:r>
              <a:r>
                <a:rPr lang="zh-CN" altLang="en-US" sz="1600" dirty="0"/>
                <a:t>缺乏直观意义</a:t>
              </a:r>
              <a:r>
                <a:rPr lang="en-US" altLang="zh-CN" sz="1600" dirty="0"/>
                <a:t>, </a:t>
              </a:r>
              <a:r>
                <a:rPr lang="zh-CN" altLang="en-US" sz="1600" dirty="0"/>
                <a:t>不便理解。（黑盒）</a:t>
              </a:r>
              <a:endParaRPr lang="en-US" altLang="zh-CN" sz="1600" dirty="0"/>
            </a:p>
          </p:txBody>
        </p:sp>
      </p:grpSp>
    </p:spTree>
    <p:extLst>
      <p:ext uri="{BB962C8B-B14F-4D97-AF65-F5344CB8AC3E}">
        <p14:creationId xmlns:p14="http://schemas.microsoft.com/office/powerpoint/2010/main" val="2495502804"/>
      </p:ext>
    </p:extLst>
  </p:cSld>
  <p:clrMapOvr>
    <a:masterClrMapping/>
  </p:clrMapOvr>
  <p:transition spd="slow">
    <p:split orient="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221894" y="3197544"/>
            <a:ext cx="6968045" cy="428625"/>
          </a:xfrm>
        </p:spPr>
        <p:txBody>
          <a:bodyPr>
            <a:normAutofit/>
          </a:bodyPr>
          <a:lstStyle/>
          <a:p>
            <a:r>
              <a:rPr lang="zh-CN" altLang="en-US" dirty="0"/>
              <a:t>机器学习算法</a:t>
            </a:r>
            <a:r>
              <a:rPr lang="en-US" altLang="zh-CN" dirty="0"/>
              <a:t>&amp;</a:t>
            </a:r>
            <a:r>
              <a:rPr lang="zh-CN" altLang="en-US" dirty="0"/>
              <a:t>深度学习算法</a:t>
            </a:r>
          </a:p>
        </p:txBody>
      </p:sp>
      <p:sp>
        <p:nvSpPr>
          <p:cNvPr id="5" name="文本占位符 4"/>
          <p:cNvSpPr>
            <a:spLocks noGrp="1"/>
          </p:cNvSpPr>
          <p:nvPr>
            <p:ph type="body" idx="1"/>
          </p:nvPr>
        </p:nvSpPr>
        <p:spPr>
          <a:xfrm>
            <a:off x="2221894" y="3769979"/>
            <a:ext cx="1979045" cy="372054"/>
          </a:xfrm>
        </p:spPr>
        <p:txBody>
          <a:bodyPr>
            <a:noAutofit/>
          </a:bodyPr>
          <a:lstStyle/>
          <a:p>
            <a:pPr lvl="0">
              <a:lnSpc>
                <a:spcPct val="100000"/>
              </a:lnSpc>
            </a:pPr>
            <a:r>
              <a:rPr lang="zh-CN" altLang="en-US" sz="1800" dirty="0"/>
              <a:t>演讲人：余维航</a:t>
            </a:r>
          </a:p>
        </p:txBody>
      </p:sp>
      <p:sp>
        <p:nvSpPr>
          <p:cNvPr id="6" name="文本框 5">
            <a:extLst>
              <a:ext uri="{FF2B5EF4-FFF2-40B4-BE49-F238E27FC236}">
                <a16:creationId xmlns:a16="http://schemas.microsoft.com/office/drawing/2014/main" id="{04F69230-F3A6-4586-9371-A858F4763E9F}"/>
              </a:ext>
            </a:extLst>
          </p:cNvPr>
          <p:cNvSpPr txBox="1"/>
          <p:nvPr/>
        </p:nvSpPr>
        <p:spPr>
          <a:xfrm>
            <a:off x="2221894" y="2200275"/>
            <a:ext cx="767637" cy="667432"/>
          </a:xfrm>
          <a:prstGeom prst="rect">
            <a:avLst/>
          </a:prstGeom>
          <a:noFill/>
          <a:ln w="117475">
            <a:noFill/>
          </a:ln>
        </p:spPr>
        <p:txBody>
          <a:bodyPr wrap="none" rtlCol="0">
            <a:prstTxWarp prst="textPlain">
              <a:avLst/>
            </a:prstTxWarp>
            <a:spAutoFit/>
          </a:bodyPr>
          <a:lstStyle/>
          <a:p>
            <a:r>
              <a:rPr lang="en-US" altLang="zh-CN" sz="1350" spc="75" dirty="0">
                <a:solidFill>
                  <a:schemeClr val="accent1"/>
                </a:solidFill>
                <a:latin typeface="Impact" panose="020B0806030902050204" pitchFamily="34" charset="0"/>
                <a:cs typeface="Arial" panose="020B0604020202020204" pitchFamily="34" charset="0"/>
              </a:rPr>
              <a:t>/03</a:t>
            </a:r>
            <a:endParaRPr lang="zh-CN" altLang="en-US" sz="1350" spc="75"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1537465480"/>
      </p:ext>
    </p:extLst>
  </p:cSld>
  <p:clrMapOvr>
    <a:masterClrMapping/>
  </p:clrMapOvr>
  <p:transition spd="slow">
    <p:split orient="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DC9E255-8E81-4697-889A-1034DD069EE4}"/>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grpSp>
        <p:nvGrpSpPr>
          <p:cNvPr id="76" name="组合 75">
            <a:extLst>
              <a:ext uri="{FF2B5EF4-FFF2-40B4-BE49-F238E27FC236}">
                <a16:creationId xmlns:a16="http://schemas.microsoft.com/office/drawing/2014/main" id="{F83F828B-D150-4562-83BE-7AD049A451C0}"/>
              </a:ext>
            </a:extLst>
          </p:cNvPr>
          <p:cNvGrpSpPr/>
          <p:nvPr/>
        </p:nvGrpSpPr>
        <p:grpSpPr>
          <a:xfrm>
            <a:off x="752940" y="2896573"/>
            <a:ext cx="10630344" cy="3029553"/>
            <a:chOff x="545848" y="3236574"/>
            <a:chExt cx="10630344" cy="3029553"/>
          </a:xfrm>
        </p:grpSpPr>
        <p:grpSp>
          <p:nvGrpSpPr>
            <p:cNvPr id="72" name="组合 71">
              <a:extLst>
                <a:ext uri="{FF2B5EF4-FFF2-40B4-BE49-F238E27FC236}">
                  <a16:creationId xmlns:a16="http://schemas.microsoft.com/office/drawing/2014/main" id="{D5A866D4-E5F4-4C97-BCBA-1971574DDDB9}"/>
                </a:ext>
              </a:extLst>
            </p:cNvPr>
            <p:cNvGrpSpPr/>
            <p:nvPr/>
          </p:nvGrpSpPr>
          <p:grpSpPr>
            <a:xfrm>
              <a:off x="4263172" y="3236575"/>
              <a:ext cx="3312000" cy="3029552"/>
              <a:chOff x="3451660" y="3236575"/>
              <a:chExt cx="3312000" cy="3029552"/>
            </a:xfrm>
          </p:grpSpPr>
          <p:sp>
            <p:nvSpPr>
              <p:cNvPr id="10" name="iś1ïde">
                <a:extLst>
                  <a:ext uri="{FF2B5EF4-FFF2-40B4-BE49-F238E27FC236}">
                    <a16:creationId xmlns:a16="http://schemas.microsoft.com/office/drawing/2014/main" id="{DAE12E2A-2DFD-4AF8-844B-41594FC1BE19}"/>
                  </a:ext>
                </a:extLst>
              </p:cNvPr>
              <p:cNvSpPr/>
              <p:nvPr/>
            </p:nvSpPr>
            <p:spPr bwMode="auto">
              <a:xfrm>
                <a:off x="3560092" y="3307064"/>
                <a:ext cx="1784262" cy="552675"/>
              </a:xfrm>
              <a:prstGeom prst="homePlate">
                <a:avLst/>
              </a:prstGeom>
              <a:solidFill>
                <a:schemeClr val="accent3"/>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latin typeface="+mn-ea"/>
                  </a:rPr>
                  <a:t>标注的困难</a:t>
                </a:r>
              </a:p>
            </p:txBody>
          </p:sp>
          <p:cxnSp>
            <p:nvCxnSpPr>
              <p:cNvPr id="11" name="直接连接符 10">
                <a:extLst>
                  <a:ext uri="{FF2B5EF4-FFF2-40B4-BE49-F238E27FC236}">
                    <a16:creationId xmlns:a16="http://schemas.microsoft.com/office/drawing/2014/main" id="{C06AFE53-9C93-4337-84C3-DBD958ACA32F}"/>
                  </a:ext>
                </a:extLst>
              </p:cNvPr>
              <p:cNvCxnSpPr>
                <a:cxnSpLocks/>
              </p:cNvCxnSpPr>
              <p:nvPr/>
            </p:nvCxnSpPr>
            <p:spPr>
              <a:xfrm>
                <a:off x="3463467" y="3236575"/>
                <a:ext cx="9917" cy="2959063"/>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5" name="iŝļíḑé">
                <a:extLst>
                  <a:ext uri="{FF2B5EF4-FFF2-40B4-BE49-F238E27FC236}">
                    <a16:creationId xmlns:a16="http://schemas.microsoft.com/office/drawing/2014/main" id="{0EB1F8C4-FEC0-4774-A8FE-F99735AEB829}"/>
                  </a:ext>
                </a:extLst>
              </p:cNvPr>
              <p:cNvSpPr txBox="1"/>
              <p:nvPr/>
            </p:nvSpPr>
            <p:spPr bwMode="auto">
              <a:xfrm>
                <a:off x="3451660" y="3972748"/>
                <a:ext cx="3312000" cy="2293379"/>
              </a:xfrm>
              <a:prstGeom prst="rect">
                <a:avLst/>
              </a:prstGeom>
              <a:noFill/>
              <a:extLst/>
            </p:spPr>
            <p:txBody>
              <a:bodyPr wrap="square" lIns="90000" tIns="46800" rIns="90000" bIns="46800" anchor="t" anchorCtr="1">
                <a:noAutofit/>
              </a:bodyPr>
              <a:lstStyle/>
              <a:p>
                <a:pPr>
                  <a:lnSpc>
                    <a:spcPct val="120000"/>
                  </a:lnSpc>
                </a:pPr>
                <a:r>
                  <a:rPr lang="zh-CN" altLang="en-US" dirty="0"/>
                  <a:t>每天都产生大量新评论，垃圾信息所占的比重高，标注成本非常高；</a:t>
                </a:r>
              </a:p>
              <a:p>
                <a:pPr>
                  <a:lnSpc>
                    <a:spcPct val="120000"/>
                  </a:lnSpc>
                </a:pPr>
                <a:r>
                  <a:rPr lang="zh-CN" altLang="en-US" dirty="0"/>
                  <a:t>垃圾信息发布用户会想方设法把自己“隐藏”在其他正常评论中，只凭语义信息可能难以确定是否垃圾信息。</a:t>
                </a:r>
              </a:p>
            </p:txBody>
          </p:sp>
        </p:grpSp>
        <p:grpSp>
          <p:nvGrpSpPr>
            <p:cNvPr id="73" name="组合 72">
              <a:extLst>
                <a:ext uri="{FF2B5EF4-FFF2-40B4-BE49-F238E27FC236}">
                  <a16:creationId xmlns:a16="http://schemas.microsoft.com/office/drawing/2014/main" id="{E7ECFE20-D76B-4D09-9682-D67B69EC746D}"/>
                </a:ext>
              </a:extLst>
            </p:cNvPr>
            <p:cNvGrpSpPr/>
            <p:nvPr/>
          </p:nvGrpSpPr>
          <p:grpSpPr>
            <a:xfrm>
              <a:off x="545848" y="3236575"/>
              <a:ext cx="3429169" cy="2572322"/>
              <a:chOff x="1079325" y="3236575"/>
              <a:chExt cx="3429169" cy="2572322"/>
            </a:xfrm>
          </p:grpSpPr>
          <p:sp>
            <p:nvSpPr>
              <p:cNvPr id="6" name="iṩ1íḋè">
                <a:extLst>
                  <a:ext uri="{FF2B5EF4-FFF2-40B4-BE49-F238E27FC236}">
                    <a16:creationId xmlns:a16="http://schemas.microsoft.com/office/drawing/2014/main" id="{E6849D7D-5356-4799-B07E-CC943DB33F3D}"/>
                  </a:ext>
                </a:extLst>
              </p:cNvPr>
              <p:cNvSpPr/>
              <p:nvPr/>
            </p:nvSpPr>
            <p:spPr bwMode="auto">
              <a:xfrm>
                <a:off x="1196644" y="3307064"/>
                <a:ext cx="1762927" cy="552675"/>
              </a:xfrm>
              <a:prstGeom prst="homePlate">
                <a:avLst/>
              </a:prstGeom>
              <a:solidFill>
                <a:schemeClr val="accent1"/>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传统过滤方法</a:t>
                </a:r>
              </a:p>
            </p:txBody>
          </p:sp>
          <p:cxnSp>
            <p:nvCxnSpPr>
              <p:cNvPr id="7" name="直接连接符 6">
                <a:extLst>
                  <a:ext uri="{FF2B5EF4-FFF2-40B4-BE49-F238E27FC236}">
                    <a16:creationId xmlns:a16="http://schemas.microsoft.com/office/drawing/2014/main" id="{FE4BB833-7AFC-43EC-9D0A-535C287205C2}"/>
                  </a:ext>
                </a:extLst>
              </p:cNvPr>
              <p:cNvCxnSpPr>
                <a:cxnSpLocks/>
              </p:cNvCxnSpPr>
              <p:nvPr/>
            </p:nvCxnSpPr>
            <p:spPr>
              <a:xfrm>
                <a:off x="1079325" y="3236575"/>
                <a:ext cx="0" cy="2572322"/>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7" name="iśḷíḍè">
                <a:extLst>
                  <a:ext uri="{FF2B5EF4-FFF2-40B4-BE49-F238E27FC236}">
                    <a16:creationId xmlns:a16="http://schemas.microsoft.com/office/drawing/2014/main" id="{EFEE3621-399B-44A6-8F22-9150052B5021}"/>
                  </a:ext>
                </a:extLst>
              </p:cNvPr>
              <p:cNvSpPr txBox="1"/>
              <p:nvPr/>
            </p:nvSpPr>
            <p:spPr bwMode="auto">
              <a:xfrm>
                <a:off x="1196494" y="3972748"/>
                <a:ext cx="3312000" cy="1050726"/>
              </a:xfrm>
              <a:prstGeom prst="rect">
                <a:avLst/>
              </a:prstGeom>
              <a:noFill/>
              <a:extLst/>
            </p:spPr>
            <p:txBody>
              <a:bodyPr wrap="square" lIns="90000" tIns="46800" rIns="90000" bIns="46800" anchor="t" anchorCtr="1">
                <a:noAutofit/>
              </a:bodyPr>
              <a:lstStyle/>
              <a:p>
                <a:pPr>
                  <a:lnSpc>
                    <a:spcPct val="120000"/>
                  </a:lnSpc>
                </a:pPr>
                <a:r>
                  <a:rPr lang="zh-CN" altLang="en-US" dirty="0"/>
                  <a:t>监督的，必须以存在大量标注语料作为前提条件。</a:t>
                </a:r>
              </a:p>
            </p:txBody>
          </p:sp>
        </p:grpSp>
        <p:grpSp>
          <p:nvGrpSpPr>
            <p:cNvPr id="71" name="组合 70">
              <a:extLst>
                <a:ext uri="{FF2B5EF4-FFF2-40B4-BE49-F238E27FC236}">
                  <a16:creationId xmlns:a16="http://schemas.microsoft.com/office/drawing/2014/main" id="{02FE3024-77F0-41E3-A3EE-CD83E452E39D}"/>
                </a:ext>
              </a:extLst>
            </p:cNvPr>
            <p:cNvGrpSpPr/>
            <p:nvPr/>
          </p:nvGrpSpPr>
          <p:grpSpPr>
            <a:xfrm>
              <a:off x="7863327" y="3236574"/>
              <a:ext cx="3312865" cy="2959063"/>
              <a:chOff x="9124412" y="3238539"/>
              <a:chExt cx="3312865" cy="2959063"/>
            </a:xfrm>
          </p:grpSpPr>
          <p:sp>
            <p:nvSpPr>
              <p:cNvPr id="14" name="iSľîḋe">
                <a:extLst>
                  <a:ext uri="{FF2B5EF4-FFF2-40B4-BE49-F238E27FC236}">
                    <a16:creationId xmlns:a16="http://schemas.microsoft.com/office/drawing/2014/main" id="{F0B4BEB9-D088-4FCE-9A78-1D115CEA8671}"/>
                  </a:ext>
                </a:extLst>
              </p:cNvPr>
              <p:cNvSpPr/>
              <p:nvPr/>
            </p:nvSpPr>
            <p:spPr bwMode="auto">
              <a:xfrm>
                <a:off x="9232429" y="3307064"/>
                <a:ext cx="1880246" cy="552675"/>
              </a:xfrm>
              <a:prstGeom prst="homePlate">
                <a:avLst/>
              </a:prstGeom>
              <a:solidFill>
                <a:schemeClr val="accent5"/>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半监督学习方法</a:t>
                </a:r>
              </a:p>
            </p:txBody>
          </p:sp>
          <p:cxnSp>
            <p:nvCxnSpPr>
              <p:cNvPr id="15" name="直接连接符 14">
                <a:extLst>
                  <a:ext uri="{FF2B5EF4-FFF2-40B4-BE49-F238E27FC236}">
                    <a16:creationId xmlns:a16="http://schemas.microsoft.com/office/drawing/2014/main" id="{C1A48374-3EA2-494F-B82F-0A749FE69990}"/>
                  </a:ext>
                </a:extLst>
              </p:cNvPr>
              <p:cNvCxnSpPr>
                <a:cxnSpLocks/>
              </p:cNvCxnSpPr>
              <p:nvPr/>
            </p:nvCxnSpPr>
            <p:spPr>
              <a:xfrm>
                <a:off x="9124412" y="3238539"/>
                <a:ext cx="21309" cy="2959063"/>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1" name="îSḷidé">
                <a:extLst>
                  <a:ext uri="{FF2B5EF4-FFF2-40B4-BE49-F238E27FC236}">
                    <a16:creationId xmlns:a16="http://schemas.microsoft.com/office/drawing/2014/main" id="{F6EC6B0C-BF71-4AD1-8878-AC975D21D7D5}"/>
                  </a:ext>
                </a:extLst>
              </p:cNvPr>
              <p:cNvSpPr txBox="1"/>
              <p:nvPr/>
            </p:nvSpPr>
            <p:spPr bwMode="auto">
              <a:xfrm>
                <a:off x="9124412" y="3859739"/>
                <a:ext cx="3312865" cy="1825170"/>
              </a:xfrm>
              <a:prstGeom prst="rect">
                <a:avLst/>
              </a:prstGeom>
              <a:noFill/>
              <a:extLst/>
            </p:spPr>
            <p:txBody>
              <a:bodyPr wrap="square" lIns="90000" tIns="46800" rIns="90000" bIns="46800" anchor="t" anchorCtr="1">
                <a:noAutofit/>
              </a:bodyPr>
              <a:lstStyle/>
              <a:p>
                <a:pPr>
                  <a:lnSpc>
                    <a:spcPct val="150000"/>
                  </a:lnSpc>
                </a:pPr>
                <a:r>
                  <a:rPr lang="zh-CN" altLang="en-US" dirty="0"/>
                  <a:t>能够在只有少量标注数据的条件下，综合利用已标注数据和未标注数据的信息，达到较好的过滤效果。</a:t>
                </a:r>
                <a:endParaRPr lang="en-US" altLang="zh-CN" dirty="0"/>
              </a:p>
            </p:txBody>
          </p:sp>
        </p:grpSp>
      </p:grpSp>
      <p:grpSp>
        <p:nvGrpSpPr>
          <p:cNvPr id="49" name="组合 48">
            <a:extLst>
              <a:ext uri="{FF2B5EF4-FFF2-40B4-BE49-F238E27FC236}">
                <a16:creationId xmlns:a16="http://schemas.microsoft.com/office/drawing/2014/main" id="{1F2F1D91-5979-4EAE-B53A-3A26717EFDAA}"/>
              </a:ext>
            </a:extLst>
          </p:cNvPr>
          <p:cNvGrpSpPr>
            <a:grpSpLocks noChangeAspect="1"/>
          </p:cNvGrpSpPr>
          <p:nvPr/>
        </p:nvGrpSpPr>
        <p:grpSpPr>
          <a:xfrm>
            <a:off x="1453430" y="560825"/>
            <a:ext cx="3460603" cy="1800000"/>
            <a:chOff x="2845850" y="1843754"/>
            <a:chExt cx="4844843" cy="2520000"/>
          </a:xfrm>
        </p:grpSpPr>
        <p:grpSp>
          <p:nvGrpSpPr>
            <p:cNvPr id="50" name="组合 49">
              <a:extLst>
                <a:ext uri="{FF2B5EF4-FFF2-40B4-BE49-F238E27FC236}">
                  <a16:creationId xmlns:a16="http://schemas.microsoft.com/office/drawing/2014/main" id="{42F86B4B-EE22-45D5-AE82-4F808E564231}"/>
                </a:ext>
              </a:extLst>
            </p:cNvPr>
            <p:cNvGrpSpPr/>
            <p:nvPr/>
          </p:nvGrpSpPr>
          <p:grpSpPr>
            <a:xfrm>
              <a:off x="2845850" y="1843754"/>
              <a:ext cx="2083626" cy="2520000"/>
              <a:chOff x="3004344" y="1846530"/>
              <a:chExt cx="2083626" cy="2520000"/>
            </a:xfrm>
          </p:grpSpPr>
          <p:sp>
            <p:nvSpPr>
              <p:cNvPr id="61" name="ValueShape1">
                <a:extLst>
                  <a:ext uri="{FF2B5EF4-FFF2-40B4-BE49-F238E27FC236}">
                    <a16:creationId xmlns:a16="http://schemas.microsoft.com/office/drawing/2014/main" id="{36FB3245-E066-40ED-B4CC-243590F6020B}"/>
                  </a:ext>
                </a:extLst>
              </p:cNvPr>
              <p:cNvSpPr/>
              <p:nvPr/>
            </p:nvSpPr>
            <p:spPr bwMode="auto">
              <a:xfrm>
                <a:off x="3192830" y="1846530"/>
                <a:ext cx="1895140" cy="1377661"/>
              </a:xfrm>
              <a:custGeom>
                <a:avLst/>
                <a:gdLst>
                  <a:gd name="T0" fmla="*/ 408 w 957"/>
                  <a:gd name="T1" fmla="*/ 116 h 695"/>
                  <a:gd name="T2" fmla="*/ 768 w 957"/>
                  <a:gd name="T3" fmla="*/ 173 h 695"/>
                  <a:gd name="T4" fmla="*/ 817 w 957"/>
                  <a:gd name="T5" fmla="*/ 430 h 695"/>
                  <a:gd name="T6" fmla="*/ 572 w 957"/>
                  <a:gd name="T7" fmla="*/ 574 h 695"/>
                  <a:gd name="T8" fmla="*/ 223 w 957"/>
                  <a:gd name="T9" fmla="*/ 521 h 695"/>
                  <a:gd name="T10" fmla="*/ 150 w 957"/>
                  <a:gd name="T11" fmla="*/ 267 h 695"/>
                  <a:gd name="T12" fmla="*/ 408 w 957"/>
                  <a:gd name="T13" fmla="*/ 116 h 695"/>
                </a:gdLst>
                <a:ahLst/>
                <a:cxnLst>
                  <a:cxn ang="0">
                    <a:pos x="T0" y="T1"/>
                  </a:cxn>
                  <a:cxn ang="0">
                    <a:pos x="T2" y="T3"/>
                  </a:cxn>
                  <a:cxn ang="0">
                    <a:pos x="T4" y="T5"/>
                  </a:cxn>
                  <a:cxn ang="0">
                    <a:pos x="T6" y="T7"/>
                  </a:cxn>
                  <a:cxn ang="0">
                    <a:pos x="T8" y="T9"/>
                  </a:cxn>
                  <a:cxn ang="0">
                    <a:pos x="T10" y="T11"/>
                  </a:cxn>
                  <a:cxn ang="0">
                    <a:pos x="T12" y="T13"/>
                  </a:cxn>
                </a:cxnLst>
                <a:rect l="0" t="0" r="r" b="b"/>
                <a:pathLst>
                  <a:path w="957" h="695">
                    <a:moveTo>
                      <a:pt x="408" y="116"/>
                    </a:moveTo>
                    <a:cubicBezTo>
                      <a:pt x="512" y="0"/>
                      <a:pt x="704" y="29"/>
                      <a:pt x="768" y="173"/>
                    </a:cubicBezTo>
                    <a:cubicBezTo>
                      <a:pt x="918" y="169"/>
                      <a:pt x="957" y="379"/>
                      <a:pt x="817" y="430"/>
                    </a:cubicBezTo>
                    <a:cubicBezTo>
                      <a:pt x="815" y="555"/>
                      <a:pt x="680" y="631"/>
                      <a:pt x="572" y="574"/>
                    </a:cubicBezTo>
                    <a:cubicBezTo>
                      <a:pt x="475" y="695"/>
                      <a:pt x="281" y="667"/>
                      <a:pt x="223" y="521"/>
                    </a:cubicBezTo>
                    <a:cubicBezTo>
                      <a:pt x="65" y="552"/>
                      <a:pt x="0" y="325"/>
                      <a:pt x="150" y="267"/>
                    </a:cubicBezTo>
                    <a:cubicBezTo>
                      <a:pt x="141" y="129"/>
                      <a:pt x="294" y="42"/>
                      <a:pt x="408" y="116"/>
                    </a:cubicBezTo>
                    <a:close/>
                  </a:path>
                </a:pathLst>
              </a:custGeom>
              <a:gradFill flip="none" rotWithShape="1">
                <a:gsLst>
                  <a:gs pos="0">
                    <a:srgbClr val="1E415A"/>
                  </a:gs>
                  <a:gs pos="100000">
                    <a:srgbClr val="D9D9D9"/>
                  </a:gs>
                  <a:gs pos="66000">
                    <a:srgbClr val="1E415A"/>
                  </a:gs>
                  <a:gs pos="66100">
                    <a:srgbClr val="D9D9D9"/>
                  </a:gs>
                </a:gsLst>
                <a:lin ang="16200000" scaled="1"/>
                <a:tileRect/>
              </a:gradFill>
              <a:ln w="57150">
                <a:solidFill>
                  <a:srgbClr val="1E415A"/>
                </a:solidFill>
              </a:ln>
              <a:extLst/>
            </p:spPr>
            <p:txBody>
              <a:bodyPr anchor="ctr"/>
              <a:lstStyle/>
              <a:p>
                <a:pPr algn="ctr"/>
                <a:endParaRPr/>
              </a:p>
            </p:txBody>
          </p:sp>
          <p:grpSp>
            <p:nvGrpSpPr>
              <p:cNvPr id="62" name="组合 61">
                <a:extLst>
                  <a:ext uri="{FF2B5EF4-FFF2-40B4-BE49-F238E27FC236}">
                    <a16:creationId xmlns:a16="http://schemas.microsoft.com/office/drawing/2014/main" id="{74C07B21-BA78-4F3A-8971-6F20E6E314A5}"/>
                  </a:ext>
                </a:extLst>
              </p:cNvPr>
              <p:cNvGrpSpPr/>
              <p:nvPr/>
            </p:nvGrpSpPr>
            <p:grpSpPr>
              <a:xfrm>
                <a:off x="3004344" y="3331571"/>
                <a:ext cx="1411931" cy="1034959"/>
                <a:chOff x="3004344" y="3331571"/>
                <a:chExt cx="1411931" cy="1034959"/>
              </a:xfrm>
            </p:grpSpPr>
            <p:sp>
              <p:nvSpPr>
                <p:cNvPr id="64" name="ValueBack1">
                  <a:extLst>
                    <a:ext uri="{FF2B5EF4-FFF2-40B4-BE49-F238E27FC236}">
                      <a16:creationId xmlns:a16="http://schemas.microsoft.com/office/drawing/2014/main" id="{CCD5F4FB-F67C-4AAF-8DF6-01865856152D}"/>
                    </a:ext>
                  </a:extLst>
                </p:cNvPr>
                <p:cNvSpPr/>
                <p:nvPr/>
              </p:nvSpPr>
              <p:spPr bwMode="auto">
                <a:xfrm>
                  <a:off x="3004344" y="3331571"/>
                  <a:ext cx="1411931" cy="1034959"/>
                </a:xfrm>
                <a:custGeom>
                  <a:avLst/>
                  <a:gdLst>
                    <a:gd name="T0" fmla="*/ 157 w 713"/>
                    <a:gd name="T1" fmla="*/ 149 h 522"/>
                    <a:gd name="T2" fmla="*/ 125 w 713"/>
                    <a:gd name="T3" fmla="*/ 312 h 522"/>
                    <a:gd name="T4" fmla="*/ 293 w 713"/>
                    <a:gd name="T5" fmla="*/ 409 h 522"/>
                    <a:gd name="T6" fmla="*/ 532 w 713"/>
                    <a:gd name="T7" fmla="*/ 372 h 522"/>
                    <a:gd name="T8" fmla="*/ 580 w 713"/>
                    <a:gd name="T9" fmla="*/ 212 h 522"/>
                    <a:gd name="T10" fmla="*/ 405 w 713"/>
                    <a:gd name="T11" fmla="*/ 111 h 522"/>
                    <a:gd name="T12" fmla="*/ 157 w 713"/>
                    <a:gd name="T13" fmla="*/ 149 h 522"/>
                    <a:gd name="T14" fmla="*/ 410 w 713"/>
                    <a:gd name="T15" fmla="*/ 80 h 522"/>
                    <a:gd name="T16" fmla="*/ 605 w 713"/>
                    <a:gd name="T17" fmla="*/ 196 h 522"/>
                    <a:gd name="T18" fmla="*/ 547 w 713"/>
                    <a:gd name="T19" fmla="*/ 400 h 522"/>
                    <a:gd name="T20" fmla="*/ 286 w 713"/>
                    <a:gd name="T21" fmla="*/ 439 h 522"/>
                    <a:gd name="T22" fmla="*/ 102 w 713"/>
                    <a:gd name="T23" fmla="*/ 329 h 522"/>
                    <a:gd name="T24" fmla="*/ 141 w 713"/>
                    <a:gd name="T25" fmla="*/ 125 h 522"/>
                    <a:gd name="T26" fmla="*/ 410 w 713"/>
                    <a:gd name="T27" fmla="*/ 8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3" h="522">
                      <a:moveTo>
                        <a:pt x="157" y="149"/>
                      </a:moveTo>
                      <a:cubicBezTo>
                        <a:pt x="50" y="146"/>
                        <a:pt x="28" y="277"/>
                        <a:pt x="125" y="312"/>
                      </a:cubicBezTo>
                      <a:cubicBezTo>
                        <a:pt x="128" y="407"/>
                        <a:pt x="212" y="452"/>
                        <a:pt x="293" y="409"/>
                      </a:cubicBezTo>
                      <a:cubicBezTo>
                        <a:pt x="367" y="501"/>
                        <a:pt x="490" y="480"/>
                        <a:pt x="532" y="372"/>
                      </a:cubicBezTo>
                      <a:cubicBezTo>
                        <a:pt x="647" y="395"/>
                        <a:pt x="685" y="252"/>
                        <a:pt x="580" y="212"/>
                      </a:cubicBezTo>
                      <a:cubicBezTo>
                        <a:pt x="587" y="107"/>
                        <a:pt x="489" y="57"/>
                        <a:pt x="405" y="111"/>
                      </a:cubicBezTo>
                      <a:cubicBezTo>
                        <a:pt x="328" y="25"/>
                        <a:pt x="205" y="40"/>
                        <a:pt x="157" y="149"/>
                      </a:cubicBezTo>
                      <a:close/>
                      <a:moveTo>
                        <a:pt x="410" y="80"/>
                      </a:moveTo>
                      <a:cubicBezTo>
                        <a:pt x="497" y="32"/>
                        <a:pt x="605" y="96"/>
                        <a:pt x="605" y="196"/>
                      </a:cubicBezTo>
                      <a:cubicBezTo>
                        <a:pt x="713" y="246"/>
                        <a:pt x="665" y="414"/>
                        <a:pt x="547" y="400"/>
                      </a:cubicBezTo>
                      <a:cubicBezTo>
                        <a:pt x="500" y="502"/>
                        <a:pt x="362" y="522"/>
                        <a:pt x="286" y="439"/>
                      </a:cubicBezTo>
                      <a:cubicBezTo>
                        <a:pt x="204" y="475"/>
                        <a:pt x="109" y="419"/>
                        <a:pt x="102" y="329"/>
                      </a:cubicBezTo>
                      <a:cubicBezTo>
                        <a:pt x="0" y="284"/>
                        <a:pt x="30" y="129"/>
                        <a:pt x="141" y="125"/>
                      </a:cubicBezTo>
                      <a:cubicBezTo>
                        <a:pt x="192" y="23"/>
                        <a:pt x="329" y="0"/>
                        <a:pt x="410" y="80"/>
                      </a:cubicBezTo>
                      <a:close/>
                    </a:path>
                  </a:pathLst>
                </a:custGeom>
                <a:solidFill>
                  <a:srgbClr val="1E415A"/>
                </a:solidFill>
                <a:ln>
                  <a:noFill/>
                </a:ln>
                <a:extLst/>
              </p:spPr>
              <p:txBody>
                <a:bodyPr anchor="ctr"/>
                <a:lstStyle/>
                <a:p>
                  <a:pPr algn="ctr"/>
                  <a:endParaRPr/>
                </a:p>
              </p:txBody>
            </p:sp>
            <p:sp>
              <p:nvSpPr>
                <p:cNvPr id="65" name="IconShape1">
                  <a:extLst>
                    <a:ext uri="{FF2B5EF4-FFF2-40B4-BE49-F238E27FC236}">
                      <a16:creationId xmlns:a16="http://schemas.microsoft.com/office/drawing/2014/main" id="{76C4E994-69C0-47B5-BBCA-F31B5166828A}"/>
                    </a:ext>
                  </a:extLst>
                </p:cNvPr>
                <p:cNvSpPr/>
                <p:nvPr/>
              </p:nvSpPr>
              <p:spPr bwMode="auto">
                <a:xfrm>
                  <a:off x="3460951" y="3637417"/>
                  <a:ext cx="498717" cy="423266"/>
                </a:xfrm>
                <a:custGeom>
                  <a:avLst/>
                  <a:gdLst>
                    <a:gd name="connsiteX0" fmla="*/ 246732 w 607286"/>
                    <a:gd name="connsiteY0" fmla="*/ 261798 h 515410"/>
                    <a:gd name="connsiteX1" fmla="*/ 303643 w 607286"/>
                    <a:gd name="connsiteY1" fmla="*/ 283469 h 515410"/>
                    <a:gd name="connsiteX2" fmla="*/ 360554 w 607286"/>
                    <a:gd name="connsiteY2" fmla="*/ 261798 h 515410"/>
                    <a:gd name="connsiteX3" fmla="*/ 499721 w 607286"/>
                    <a:gd name="connsiteY3" fmla="*/ 439385 h 515410"/>
                    <a:gd name="connsiteX4" fmla="*/ 499956 w 607286"/>
                    <a:gd name="connsiteY4" fmla="*/ 447819 h 515410"/>
                    <a:gd name="connsiteX5" fmla="*/ 499956 w 607286"/>
                    <a:gd name="connsiteY5" fmla="*/ 457308 h 515410"/>
                    <a:gd name="connsiteX6" fmla="*/ 303643 w 607286"/>
                    <a:gd name="connsiteY6" fmla="*/ 515410 h 515410"/>
                    <a:gd name="connsiteX7" fmla="*/ 107330 w 607286"/>
                    <a:gd name="connsiteY7" fmla="*/ 457308 h 515410"/>
                    <a:gd name="connsiteX8" fmla="*/ 107330 w 607286"/>
                    <a:gd name="connsiteY8" fmla="*/ 444539 h 515410"/>
                    <a:gd name="connsiteX9" fmla="*/ 107682 w 607286"/>
                    <a:gd name="connsiteY9" fmla="*/ 435519 h 515410"/>
                    <a:gd name="connsiteX10" fmla="*/ 246732 w 607286"/>
                    <a:gd name="connsiteY10" fmla="*/ 261798 h 515410"/>
                    <a:gd name="connsiteX11" fmla="*/ 494038 w 607286"/>
                    <a:gd name="connsiteY11" fmla="*/ 237453 h 515410"/>
                    <a:gd name="connsiteX12" fmla="*/ 607169 w 607286"/>
                    <a:gd name="connsiteY12" fmla="*/ 381785 h 515410"/>
                    <a:gd name="connsiteX13" fmla="*/ 607286 w 607286"/>
                    <a:gd name="connsiteY13" fmla="*/ 388580 h 515410"/>
                    <a:gd name="connsiteX14" fmla="*/ 607286 w 607286"/>
                    <a:gd name="connsiteY14" fmla="*/ 396312 h 515410"/>
                    <a:gd name="connsiteX15" fmla="*/ 527367 w 607286"/>
                    <a:gd name="connsiteY15" fmla="*/ 436730 h 515410"/>
                    <a:gd name="connsiteX16" fmla="*/ 496972 w 607286"/>
                    <a:gd name="connsiteY16" fmla="*/ 296029 h 515410"/>
                    <a:gd name="connsiteX17" fmla="*/ 443927 w 607286"/>
                    <a:gd name="connsiteY17" fmla="*/ 255026 h 515410"/>
                    <a:gd name="connsiteX18" fmla="*/ 447800 w 607286"/>
                    <a:gd name="connsiteY18" fmla="*/ 255143 h 515410"/>
                    <a:gd name="connsiteX19" fmla="*/ 494038 w 607286"/>
                    <a:gd name="connsiteY19" fmla="*/ 237453 h 515410"/>
                    <a:gd name="connsiteX20" fmla="*/ 113199 w 607286"/>
                    <a:gd name="connsiteY20" fmla="*/ 237453 h 515410"/>
                    <a:gd name="connsiteX21" fmla="*/ 159417 w 607286"/>
                    <a:gd name="connsiteY21" fmla="*/ 255143 h 515410"/>
                    <a:gd name="connsiteX22" fmla="*/ 163288 w 607286"/>
                    <a:gd name="connsiteY22" fmla="*/ 255026 h 515410"/>
                    <a:gd name="connsiteX23" fmla="*/ 110266 w 607286"/>
                    <a:gd name="connsiteY23" fmla="*/ 296029 h 515410"/>
                    <a:gd name="connsiteX24" fmla="*/ 79884 w 607286"/>
                    <a:gd name="connsiteY24" fmla="*/ 436730 h 515410"/>
                    <a:gd name="connsiteX25" fmla="*/ 0 w 607286"/>
                    <a:gd name="connsiteY25" fmla="*/ 396312 h 515410"/>
                    <a:gd name="connsiteX26" fmla="*/ 0 w 607286"/>
                    <a:gd name="connsiteY26" fmla="*/ 388580 h 515410"/>
                    <a:gd name="connsiteX27" fmla="*/ 235 w 607286"/>
                    <a:gd name="connsiteY27" fmla="*/ 381785 h 515410"/>
                    <a:gd name="connsiteX28" fmla="*/ 113199 w 607286"/>
                    <a:gd name="connsiteY28" fmla="*/ 237453 h 515410"/>
                    <a:gd name="connsiteX29" fmla="*/ 447940 w 607286"/>
                    <a:gd name="connsiteY29" fmla="*/ 24839 h 515410"/>
                    <a:gd name="connsiteX30" fmla="*/ 532275 w 607286"/>
                    <a:gd name="connsiteY30" fmla="*/ 127229 h 515410"/>
                    <a:gd name="connsiteX31" fmla="*/ 447940 w 607286"/>
                    <a:gd name="connsiteY31" fmla="*/ 229620 h 515410"/>
                    <a:gd name="connsiteX32" fmla="*/ 409350 w 607286"/>
                    <a:gd name="connsiteY32" fmla="*/ 218373 h 515410"/>
                    <a:gd name="connsiteX33" fmla="*/ 435272 w 607286"/>
                    <a:gd name="connsiteY33" fmla="*/ 126058 h 515410"/>
                    <a:gd name="connsiteX34" fmla="*/ 416388 w 607286"/>
                    <a:gd name="connsiteY34" fmla="*/ 28588 h 515410"/>
                    <a:gd name="connsiteX35" fmla="*/ 447940 w 607286"/>
                    <a:gd name="connsiteY35" fmla="*/ 24839 h 515410"/>
                    <a:gd name="connsiteX36" fmla="*/ 159441 w 607286"/>
                    <a:gd name="connsiteY36" fmla="*/ 24839 h 515410"/>
                    <a:gd name="connsiteX37" fmla="*/ 190894 w 607286"/>
                    <a:gd name="connsiteY37" fmla="*/ 28588 h 515410"/>
                    <a:gd name="connsiteX38" fmla="*/ 171999 w 607286"/>
                    <a:gd name="connsiteY38" fmla="*/ 126058 h 515410"/>
                    <a:gd name="connsiteX39" fmla="*/ 197936 w 607286"/>
                    <a:gd name="connsiteY39" fmla="*/ 218373 h 515410"/>
                    <a:gd name="connsiteX40" fmla="*/ 159441 w 607286"/>
                    <a:gd name="connsiteY40" fmla="*/ 229620 h 515410"/>
                    <a:gd name="connsiteX41" fmla="*/ 74940 w 607286"/>
                    <a:gd name="connsiteY41" fmla="*/ 127229 h 515410"/>
                    <a:gd name="connsiteX42" fmla="*/ 159441 w 607286"/>
                    <a:gd name="connsiteY42" fmla="*/ 24839 h 515410"/>
                    <a:gd name="connsiteX43" fmla="*/ 303643 w 607286"/>
                    <a:gd name="connsiteY43" fmla="*/ 0 h 515410"/>
                    <a:gd name="connsiteX44" fmla="*/ 407586 w 607286"/>
                    <a:gd name="connsiteY44" fmla="*/ 126030 h 515410"/>
                    <a:gd name="connsiteX45" fmla="*/ 303643 w 607286"/>
                    <a:gd name="connsiteY45" fmla="*/ 252060 h 515410"/>
                    <a:gd name="connsiteX46" fmla="*/ 199700 w 607286"/>
                    <a:gd name="connsiteY46" fmla="*/ 126030 h 515410"/>
                    <a:gd name="connsiteX47" fmla="*/ 303643 w 607286"/>
                    <a:gd name="connsiteY47" fmla="*/ 0 h 515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286" h="515410">
                      <a:moveTo>
                        <a:pt x="246732" y="261798"/>
                      </a:moveTo>
                      <a:cubicBezTo>
                        <a:pt x="246732" y="261798"/>
                        <a:pt x="263864" y="283469"/>
                        <a:pt x="303643" y="283469"/>
                      </a:cubicBezTo>
                      <a:cubicBezTo>
                        <a:pt x="343539" y="283469"/>
                        <a:pt x="360554" y="261798"/>
                        <a:pt x="360554" y="261798"/>
                      </a:cubicBezTo>
                      <a:cubicBezTo>
                        <a:pt x="482003" y="283586"/>
                        <a:pt x="497844" y="318143"/>
                        <a:pt x="499721" y="439385"/>
                      </a:cubicBezTo>
                      <a:cubicBezTo>
                        <a:pt x="499839" y="447233"/>
                        <a:pt x="499956" y="448522"/>
                        <a:pt x="499956" y="447819"/>
                      </a:cubicBezTo>
                      <a:cubicBezTo>
                        <a:pt x="499956" y="449928"/>
                        <a:pt x="499956" y="452973"/>
                        <a:pt x="499956" y="457308"/>
                      </a:cubicBezTo>
                      <a:cubicBezTo>
                        <a:pt x="499956" y="457308"/>
                        <a:pt x="471090" y="515410"/>
                        <a:pt x="303643" y="515410"/>
                      </a:cubicBezTo>
                      <a:cubicBezTo>
                        <a:pt x="136313" y="515410"/>
                        <a:pt x="107330" y="457308"/>
                        <a:pt x="107330" y="457308"/>
                      </a:cubicBezTo>
                      <a:cubicBezTo>
                        <a:pt x="107330" y="450513"/>
                        <a:pt x="107330" y="446648"/>
                        <a:pt x="107330" y="444539"/>
                      </a:cubicBezTo>
                      <a:cubicBezTo>
                        <a:pt x="107330" y="445593"/>
                        <a:pt x="107447" y="445125"/>
                        <a:pt x="107682" y="435519"/>
                      </a:cubicBezTo>
                      <a:cubicBezTo>
                        <a:pt x="109794" y="317440"/>
                        <a:pt x="126691" y="283352"/>
                        <a:pt x="246732" y="261798"/>
                      </a:cubicBezTo>
                      <a:close/>
                      <a:moveTo>
                        <a:pt x="494038" y="237453"/>
                      </a:moveTo>
                      <a:cubicBezTo>
                        <a:pt x="592734" y="255260"/>
                        <a:pt x="605526" y="283260"/>
                        <a:pt x="607169" y="381785"/>
                      </a:cubicBezTo>
                      <a:cubicBezTo>
                        <a:pt x="607286" y="388112"/>
                        <a:pt x="607286" y="389166"/>
                        <a:pt x="607286" y="388580"/>
                      </a:cubicBezTo>
                      <a:cubicBezTo>
                        <a:pt x="607286" y="390220"/>
                        <a:pt x="607286" y="392681"/>
                        <a:pt x="607286" y="396312"/>
                      </a:cubicBezTo>
                      <a:cubicBezTo>
                        <a:pt x="607286" y="396312"/>
                        <a:pt x="593673" y="423609"/>
                        <a:pt x="527367" y="436730"/>
                      </a:cubicBezTo>
                      <a:cubicBezTo>
                        <a:pt x="526311" y="372413"/>
                        <a:pt x="520795" y="328598"/>
                        <a:pt x="496972" y="296029"/>
                      </a:cubicBezTo>
                      <a:cubicBezTo>
                        <a:pt x="483241" y="277168"/>
                        <a:pt x="464464" y="264281"/>
                        <a:pt x="443927" y="255026"/>
                      </a:cubicBezTo>
                      <a:cubicBezTo>
                        <a:pt x="445218" y="255026"/>
                        <a:pt x="446509" y="255143"/>
                        <a:pt x="447800" y="255143"/>
                      </a:cubicBezTo>
                      <a:cubicBezTo>
                        <a:pt x="480190" y="255143"/>
                        <a:pt x="494038" y="237453"/>
                        <a:pt x="494038" y="237453"/>
                      </a:cubicBezTo>
                      <a:close/>
                      <a:moveTo>
                        <a:pt x="113199" y="237453"/>
                      </a:moveTo>
                      <a:cubicBezTo>
                        <a:pt x="113199" y="237453"/>
                        <a:pt x="127041" y="255143"/>
                        <a:pt x="159417" y="255143"/>
                      </a:cubicBezTo>
                      <a:cubicBezTo>
                        <a:pt x="160707" y="255143"/>
                        <a:pt x="161998" y="255026"/>
                        <a:pt x="163288" y="255026"/>
                      </a:cubicBezTo>
                      <a:cubicBezTo>
                        <a:pt x="142760" y="264281"/>
                        <a:pt x="124108" y="277168"/>
                        <a:pt x="110266" y="296029"/>
                      </a:cubicBezTo>
                      <a:cubicBezTo>
                        <a:pt x="86453" y="328598"/>
                        <a:pt x="81057" y="372413"/>
                        <a:pt x="79884" y="436730"/>
                      </a:cubicBezTo>
                      <a:cubicBezTo>
                        <a:pt x="13607" y="423609"/>
                        <a:pt x="0" y="396312"/>
                        <a:pt x="0" y="396312"/>
                      </a:cubicBezTo>
                      <a:cubicBezTo>
                        <a:pt x="0" y="392681"/>
                        <a:pt x="0" y="390220"/>
                        <a:pt x="0" y="388580"/>
                      </a:cubicBezTo>
                      <a:cubicBezTo>
                        <a:pt x="0" y="389166"/>
                        <a:pt x="117" y="388112"/>
                        <a:pt x="235" y="381785"/>
                      </a:cubicBezTo>
                      <a:cubicBezTo>
                        <a:pt x="1760" y="283260"/>
                        <a:pt x="14663" y="255260"/>
                        <a:pt x="113199" y="237453"/>
                      </a:cubicBezTo>
                      <a:close/>
                      <a:moveTo>
                        <a:pt x="447940" y="24839"/>
                      </a:moveTo>
                      <a:cubicBezTo>
                        <a:pt x="519842" y="24839"/>
                        <a:pt x="532275" y="70645"/>
                        <a:pt x="532275" y="127229"/>
                      </a:cubicBezTo>
                      <a:cubicBezTo>
                        <a:pt x="532275" y="183814"/>
                        <a:pt x="494506" y="229620"/>
                        <a:pt x="447940" y="229620"/>
                      </a:cubicBezTo>
                      <a:cubicBezTo>
                        <a:pt x="433982" y="229620"/>
                        <a:pt x="420962" y="225520"/>
                        <a:pt x="409350" y="218373"/>
                      </a:cubicBezTo>
                      <a:cubicBezTo>
                        <a:pt x="426123" y="191780"/>
                        <a:pt x="435272" y="159681"/>
                        <a:pt x="435272" y="126058"/>
                      </a:cubicBezTo>
                      <a:cubicBezTo>
                        <a:pt x="435272" y="96419"/>
                        <a:pt x="433044" y="59164"/>
                        <a:pt x="416388" y="28588"/>
                      </a:cubicBezTo>
                      <a:cubicBezTo>
                        <a:pt x="425302" y="26128"/>
                        <a:pt x="435741" y="24839"/>
                        <a:pt x="447940" y="24839"/>
                      </a:cubicBezTo>
                      <a:close/>
                      <a:moveTo>
                        <a:pt x="159441" y="24839"/>
                      </a:moveTo>
                      <a:cubicBezTo>
                        <a:pt x="171529" y="24839"/>
                        <a:pt x="181975" y="26128"/>
                        <a:pt x="190894" y="28588"/>
                      </a:cubicBezTo>
                      <a:cubicBezTo>
                        <a:pt x="174346" y="59164"/>
                        <a:pt x="171999" y="96419"/>
                        <a:pt x="171999" y="126058"/>
                      </a:cubicBezTo>
                      <a:cubicBezTo>
                        <a:pt x="171999" y="159681"/>
                        <a:pt x="181153" y="191780"/>
                        <a:pt x="197936" y="218373"/>
                      </a:cubicBezTo>
                      <a:cubicBezTo>
                        <a:pt x="186434" y="225520"/>
                        <a:pt x="173290" y="229620"/>
                        <a:pt x="159441" y="229620"/>
                      </a:cubicBezTo>
                      <a:cubicBezTo>
                        <a:pt x="112848" y="229620"/>
                        <a:pt x="74940" y="183814"/>
                        <a:pt x="74940" y="127229"/>
                      </a:cubicBezTo>
                      <a:cubicBezTo>
                        <a:pt x="74940" y="70645"/>
                        <a:pt x="87380" y="24839"/>
                        <a:pt x="159441" y="24839"/>
                      </a:cubicBezTo>
                      <a:close/>
                      <a:moveTo>
                        <a:pt x="303643" y="0"/>
                      </a:moveTo>
                      <a:cubicBezTo>
                        <a:pt x="392335" y="0"/>
                        <a:pt x="407586" y="56456"/>
                        <a:pt x="407586" y="126030"/>
                      </a:cubicBezTo>
                      <a:cubicBezTo>
                        <a:pt x="407586" y="195604"/>
                        <a:pt x="361011" y="252060"/>
                        <a:pt x="303643" y="252060"/>
                      </a:cubicBezTo>
                      <a:cubicBezTo>
                        <a:pt x="246275" y="252060"/>
                        <a:pt x="199700" y="195604"/>
                        <a:pt x="199700" y="126030"/>
                      </a:cubicBezTo>
                      <a:cubicBezTo>
                        <a:pt x="199700" y="56456"/>
                        <a:pt x="215069" y="0"/>
                        <a:pt x="303643" y="0"/>
                      </a:cubicBezTo>
                      <a:close/>
                    </a:path>
                  </a:pathLst>
                </a:custGeom>
                <a:solidFill>
                  <a:srgbClr val="1E415A"/>
                </a:solidFill>
                <a:ln>
                  <a:noFill/>
                </a:ln>
              </p:spPr>
            </p:sp>
          </p:grpSp>
          <p:sp>
            <p:nvSpPr>
              <p:cNvPr id="63" name="ValueBack11">
                <a:extLst>
                  <a:ext uri="{FF2B5EF4-FFF2-40B4-BE49-F238E27FC236}">
                    <a16:creationId xmlns:a16="http://schemas.microsoft.com/office/drawing/2014/main" id="{F20865F8-7DA0-44EE-9A77-42AA86173A6E}"/>
                  </a:ext>
                </a:extLst>
              </p:cNvPr>
              <p:cNvSpPr/>
              <p:nvPr/>
            </p:nvSpPr>
            <p:spPr bwMode="auto">
              <a:xfrm>
                <a:off x="3149421" y="2859785"/>
                <a:ext cx="227325" cy="547181"/>
              </a:xfrm>
              <a:custGeom>
                <a:avLst/>
                <a:gdLst>
                  <a:gd name="T0" fmla="*/ 50 w 115"/>
                  <a:gd name="T1" fmla="*/ 207 h 276"/>
                  <a:gd name="T2" fmla="*/ 51 w 115"/>
                  <a:gd name="T3" fmla="*/ 216 h 276"/>
                  <a:gd name="T4" fmla="*/ 42 w 115"/>
                  <a:gd name="T5" fmla="*/ 216 h 276"/>
                  <a:gd name="T6" fmla="*/ 112 w 115"/>
                  <a:gd name="T7" fmla="*/ 233 h 276"/>
                  <a:gd name="T8" fmla="*/ 75 w 115"/>
                  <a:gd name="T9" fmla="*/ 276 h 276"/>
                  <a:gd name="T10" fmla="*/ 64 w 115"/>
                  <a:gd name="T11" fmla="*/ 228 h 276"/>
                  <a:gd name="T12" fmla="*/ 73 w 115"/>
                  <a:gd name="T13" fmla="*/ 227 h 276"/>
                  <a:gd name="T14" fmla="*/ 64 w 115"/>
                  <a:gd name="T15" fmla="*/ 237 h 276"/>
                  <a:gd name="T16" fmla="*/ 21 w 115"/>
                  <a:gd name="T17" fmla="*/ 186 h 276"/>
                  <a:gd name="T18" fmla="*/ 31 w 115"/>
                  <a:gd name="T19" fmla="*/ 186 h 276"/>
                  <a:gd name="T20" fmla="*/ 29 w 115"/>
                  <a:gd name="T21" fmla="*/ 195 h 276"/>
                  <a:gd name="T22" fmla="*/ 21 w 115"/>
                  <a:gd name="T23" fmla="*/ 186 h 276"/>
                  <a:gd name="T24" fmla="*/ 10 w 115"/>
                  <a:gd name="T25" fmla="*/ 157 h 276"/>
                  <a:gd name="T26" fmla="*/ 18 w 115"/>
                  <a:gd name="T27" fmla="*/ 162 h 276"/>
                  <a:gd name="T28" fmla="*/ 6 w 115"/>
                  <a:gd name="T29" fmla="*/ 165 h 276"/>
                  <a:gd name="T30" fmla="*/ 2 w 115"/>
                  <a:gd name="T31" fmla="*/ 129 h 276"/>
                  <a:gd name="T32" fmla="*/ 13 w 115"/>
                  <a:gd name="T33" fmla="*/ 133 h 276"/>
                  <a:gd name="T34" fmla="*/ 7 w 115"/>
                  <a:gd name="T35" fmla="*/ 140 h 276"/>
                  <a:gd name="T36" fmla="*/ 2 w 115"/>
                  <a:gd name="T37" fmla="*/ 129 h 276"/>
                  <a:gd name="T38" fmla="*/ 12 w 115"/>
                  <a:gd name="T39" fmla="*/ 98 h 276"/>
                  <a:gd name="T40" fmla="*/ 16 w 115"/>
                  <a:gd name="T41" fmla="*/ 105 h 276"/>
                  <a:gd name="T42" fmla="*/ 4 w 115"/>
                  <a:gd name="T43" fmla="*/ 103 h 276"/>
                  <a:gd name="T44" fmla="*/ 5 w 115"/>
                  <a:gd name="T45" fmla="*/ 99 h 276"/>
                  <a:gd name="T46" fmla="*/ 25 w 115"/>
                  <a:gd name="T47" fmla="*/ 71 h 276"/>
                  <a:gd name="T48" fmla="*/ 27 w 115"/>
                  <a:gd name="T49" fmla="*/ 79 h 276"/>
                  <a:gd name="T50" fmla="*/ 16 w 115"/>
                  <a:gd name="T51" fmla="*/ 73 h 276"/>
                  <a:gd name="T52" fmla="*/ 17 w 115"/>
                  <a:gd name="T53" fmla="*/ 72 h 276"/>
                  <a:gd name="T54" fmla="*/ 75 w 115"/>
                  <a:gd name="T55" fmla="*/ 3 h 276"/>
                  <a:gd name="T56" fmla="*/ 85 w 115"/>
                  <a:gd name="T57" fmla="*/ 12 h 276"/>
                  <a:gd name="T58" fmla="*/ 76 w 115"/>
                  <a:gd name="T59" fmla="*/ 12 h 276"/>
                  <a:gd name="T60" fmla="*/ 55 w 115"/>
                  <a:gd name="T61" fmla="*/ 26 h 276"/>
                  <a:gd name="T62" fmla="*/ 64 w 115"/>
                  <a:gd name="T63" fmla="*/ 25 h 276"/>
                  <a:gd name="T64" fmla="*/ 64 w 115"/>
                  <a:gd name="T65" fmla="*/ 34 h 276"/>
                  <a:gd name="T66" fmla="*/ 55 w 115"/>
                  <a:gd name="T67" fmla="*/ 26 h 276"/>
                  <a:gd name="T68" fmla="*/ 35 w 115"/>
                  <a:gd name="T69" fmla="*/ 48 h 276"/>
                  <a:gd name="T70" fmla="*/ 45 w 115"/>
                  <a:gd name="T71" fmla="*/ 56 h 276"/>
                  <a:gd name="T72" fmla="*/ 36 w 115"/>
                  <a:gd name="T73" fmla="*/ 5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276">
                    <a:moveTo>
                      <a:pt x="41" y="208"/>
                    </a:moveTo>
                    <a:cubicBezTo>
                      <a:pt x="43" y="205"/>
                      <a:pt x="47" y="205"/>
                      <a:pt x="50" y="207"/>
                    </a:cubicBezTo>
                    <a:cubicBezTo>
                      <a:pt x="50" y="207"/>
                      <a:pt x="50" y="207"/>
                      <a:pt x="50" y="207"/>
                    </a:cubicBezTo>
                    <a:cubicBezTo>
                      <a:pt x="53" y="210"/>
                      <a:pt x="53" y="214"/>
                      <a:pt x="51" y="216"/>
                    </a:cubicBezTo>
                    <a:cubicBezTo>
                      <a:pt x="48" y="219"/>
                      <a:pt x="45" y="219"/>
                      <a:pt x="42" y="217"/>
                    </a:cubicBezTo>
                    <a:cubicBezTo>
                      <a:pt x="42" y="216"/>
                      <a:pt x="42" y="216"/>
                      <a:pt x="42" y="216"/>
                    </a:cubicBezTo>
                    <a:cubicBezTo>
                      <a:pt x="39" y="214"/>
                      <a:pt x="39" y="210"/>
                      <a:pt x="41" y="208"/>
                    </a:cubicBezTo>
                    <a:close/>
                    <a:moveTo>
                      <a:pt x="112" y="233"/>
                    </a:moveTo>
                    <a:cubicBezTo>
                      <a:pt x="115" y="273"/>
                      <a:pt x="115" y="273"/>
                      <a:pt x="115" y="273"/>
                    </a:cubicBezTo>
                    <a:cubicBezTo>
                      <a:pt x="75" y="276"/>
                      <a:pt x="75" y="276"/>
                      <a:pt x="75" y="276"/>
                    </a:cubicBezTo>
                    <a:cubicBezTo>
                      <a:pt x="112" y="233"/>
                      <a:pt x="112" y="233"/>
                      <a:pt x="112" y="233"/>
                    </a:cubicBezTo>
                    <a:close/>
                    <a:moveTo>
                      <a:pt x="64" y="228"/>
                    </a:moveTo>
                    <a:cubicBezTo>
                      <a:pt x="66" y="225"/>
                      <a:pt x="70" y="225"/>
                      <a:pt x="73" y="227"/>
                    </a:cubicBezTo>
                    <a:cubicBezTo>
                      <a:pt x="73" y="227"/>
                      <a:pt x="73" y="227"/>
                      <a:pt x="73" y="227"/>
                    </a:cubicBezTo>
                    <a:cubicBezTo>
                      <a:pt x="75" y="230"/>
                      <a:pt x="75" y="234"/>
                      <a:pt x="73" y="236"/>
                    </a:cubicBezTo>
                    <a:cubicBezTo>
                      <a:pt x="71" y="239"/>
                      <a:pt x="67" y="239"/>
                      <a:pt x="64" y="237"/>
                    </a:cubicBezTo>
                    <a:cubicBezTo>
                      <a:pt x="62" y="234"/>
                      <a:pt x="61" y="230"/>
                      <a:pt x="64" y="228"/>
                    </a:cubicBezTo>
                    <a:close/>
                    <a:moveTo>
                      <a:pt x="21" y="186"/>
                    </a:moveTo>
                    <a:cubicBezTo>
                      <a:pt x="21" y="185"/>
                      <a:pt x="21" y="185"/>
                      <a:pt x="22" y="185"/>
                    </a:cubicBezTo>
                    <a:cubicBezTo>
                      <a:pt x="25" y="183"/>
                      <a:pt x="28" y="183"/>
                      <a:pt x="31" y="186"/>
                    </a:cubicBezTo>
                    <a:cubicBezTo>
                      <a:pt x="31" y="186"/>
                      <a:pt x="31" y="186"/>
                      <a:pt x="31" y="186"/>
                    </a:cubicBezTo>
                    <a:cubicBezTo>
                      <a:pt x="33" y="189"/>
                      <a:pt x="32" y="193"/>
                      <a:pt x="29" y="195"/>
                    </a:cubicBezTo>
                    <a:cubicBezTo>
                      <a:pt x="26" y="197"/>
                      <a:pt x="22" y="197"/>
                      <a:pt x="20" y="194"/>
                    </a:cubicBezTo>
                    <a:cubicBezTo>
                      <a:pt x="19" y="191"/>
                      <a:pt x="19" y="188"/>
                      <a:pt x="21" y="186"/>
                    </a:cubicBezTo>
                    <a:close/>
                    <a:moveTo>
                      <a:pt x="7" y="159"/>
                    </a:moveTo>
                    <a:cubicBezTo>
                      <a:pt x="8" y="158"/>
                      <a:pt x="9" y="157"/>
                      <a:pt x="10" y="157"/>
                    </a:cubicBezTo>
                    <a:cubicBezTo>
                      <a:pt x="13" y="156"/>
                      <a:pt x="17" y="158"/>
                      <a:pt x="18" y="161"/>
                    </a:cubicBezTo>
                    <a:cubicBezTo>
                      <a:pt x="18" y="162"/>
                      <a:pt x="18" y="162"/>
                      <a:pt x="18" y="162"/>
                    </a:cubicBezTo>
                    <a:cubicBezTo>
                      <a:pt x="19" y="165"/>
                      <a:pt x="17" y="168"/>
                      <a:pt x="14" y="169"/>
                    </a:cubicBezTo>
                    <a:cubicBezTo>
                      <a:pt x="11" y="170"/>
                      <a:pt x="7" y="168"/>
                      <a:pt x="6" y="165"/>
                    </a:cubicBezTo>
                    <a:cubicBezTo>
                      <a:pt x="5" y="163"/>
                      <a:pt x="6" y="161"/>
                      <a:pt x="7" y="159"/>
                    </a:cubicBezTo>
                    <a:close/>
                    <a:moveTo>
                      <a:pt x="2" y="129"/>
                    </a:moveTo>
                    <a:cubicBezTo>
                      <a:pt x="3" y="128"/>
                      <a:pt x="5" y="127"/>
                      <a:pt x="6" y="127"/>
                    </a:cubicBezTo>
                    <a:cubicBezTo>
                      <a:pt x="10" y="127"/>
                      <a:pt x="13" y="130"/>
                      <a:pt x="13" y="133"/>
                    </a:cubicBezTo>
                    <a:cubicBezTo>
                      <a:pt x="13" y="134"/>
                      <a:pt x="13" y="134"/>
                      <a:pt x="13" y="134"/>
                    </a:cubicBezTo>
                    <a:cubicBezTo>
                      <a:pt x="13" y="137"/>
                      <a:pt x="10" y="140"/>
                      <a:pt x="7" y="140"/>
                    </a:cubicBezTo>
                    <a:cubicBezTo>
                      <a:pt x="3" y="140"/>
                      <a:pt x="0" y="137"/>
                      <a:pt x="0" y="134"/>
                    </a:cubicBezTo>
                    <a:cubicBezTo>
                      <a:pt x="0" y="132"/>
                      <a:pt x="1" y="131"/>
                      <a:pt x="2" y="129"/>
                    </a:cubicBezTo>
                    <a:close/>
                    <a:moveTo>
                      <a:pt x="5" y="99"/>
                    </a:moveTo>
                    <a:cubicBezTo>
                      <a:pt x="7" y="98"/>
                      <a:pt x="9" y="97"/>
                      <a:pt x="12" y="98"/>
                    </a:cubicBezTo>
                    <a:cubicBezTo>
                      <a:pt x="15" y="98"/>
                      <a:pt x="17" y="102"/>
                      <a:pt x="16" y="105"/>
                    </a:cubicBezTo>
                    <a:cubicBezTo>
                      <a:pt x="16" y="105"/>
                      <a:pt x="16" y="105"/>
                      <a:pt x="16" y="105"/>
                    </a:cubicBezTo>
                    <a:cubicBezTo>
                      <a:pt x="15" y="109"/>
                      <a:pt x="12" y="111"/>
                      <a:pt x="8" y="110"/>
                    </a:cubicBezTo>
                    <a:cubicBezTo>
                      <a:pt x="5" y="109"/>
                      <a:pt x="3" y="106"/>
                      <a:pt x="4" y="103"/>
                    </a:cubicBezTo>
                    <a:cubicBezTo>
                      <a:pt x="4" y="102"/>
                      <a:pt x="4" y="102"/>
                      <a:pt x="4" y="102"/>
                    </a:cubicBezTo>
                    <a:cubicBezTo>
                      <a:pt x="4" y="101"/>
                      <a:pt x="5" y="100"/>
                      <a:pt x="5" y="99"/>
                    </a:cubicBezTo>
                    <a:close/>
                    <a:moveTo>
                      <a:pt x="17" y="72"/>
                    </a:moveTo>
                    <a:cubicBezTo>
                      <a:pt x="19" y="70"/>
                      <a:pt x="22" y="69"/>
                      <a:pt x="25" y="71"/>
                    </a:cubicBezTo>
                    <a:cubicBezTo>
                      <a:pt x="28" y="72"/>
                      <a:pt x="29" y="76"/>
                      <a:pt x="27" y="79"/>
                    </a:cubicBezTo>
                    <a:cubicBezTo>
                      <a:pt x="27" y="79"/>
                      <a:pt x="27" y="79"/>
                      <a:pt x="27" y="79"/>
                    </a:cubicBezTo>
                    <a:cubicBezTo>
                      <a:pt x="25" y="82"/>
                      <a:pt x="21" y="83"/>
                      <a:pt x="18" y="82"/>
                    </a:cubicBezTo>
                    <a:cubicBezTo>
                      <a:pt x="15" y="80"/>
                      <a:pt x="14" y="76"/>
                      <a:pt x="16" y="73"/>
                    </a:cubicBezTo>
                    <a:cubicBezTo>
                      <a:pt x="16" y="73"/>
                      <a:pt x="16" y="73"/>
                      <a:pt x="16" y="73"/>
                    </a:cubicBezTo>
                    <a:cubicBezTo>
                      <a:pt x="16" y="72"/>
                      <a:pt x="16" y="72"/>
                      <a:pt x="17" y="72"/>
                    </a:cubicBezTo>
                    <a:close/>
                    <a:moveTo>
                      <a:pt x="75" y="3"/>
                    </a:moveTo>
                    <a:cubicBezTo>
                      <a:pt x="75" y="3"/>
                      <a:pt x="75" y="3"/>
                      <a:pt x="75" y="3"/>
                    </a:cubicBezTo>
                    <a:cubicBezTo>
                      <a:pt x="78" y="1"/>
                      <a:pt x="82" y="0"/>
                      <a:pt x="84" y="3"/>
                    </a:cubicBezTo>
                    <a:cubicBezTo>
                      <a:pt x="87" y="5"/>
                      <a:pt x="87" y="9"/>
                      <a:pt x="85" y="12"/>
                    </a:cubicBezTo>
                    <a:cubicBezTo>
                      <a:pt x="85" y="12"/>
                      <a:pt x="85" y="12"/>
                      <a:pt x="85" y="12"/>
                    </a:cubicBezTo>
                    <a:cubicBezTo>
                      <a:pt x="82" y="14"/>
                      <a:pt x="78" y="15"/>
                      <a:pt x="76" y="12"/>
                    </a:cubicBezTo>
                    <a:cubicBezTo>
                      <a:pt x="73" y="10"/>
                      <a:pt x="73" y="6"/>
                      <a:pt x="75" y="3"/>
                    </a:cubicBezTo>
                    <a:close/>
                    <a:moveTo>
                      <a:pt x="55" y="26"/>
                    </a:moveTo>
                    <a:cubicBezTo>
                      <a:pt x="55" y="26"/>
                      <a:pt x="55" y="26"/>
                      <a:pt x="55" y="26"/>
                    </a:cubicBezTo>
                    <a:cubicBezTo>
                      <a:pt x="58" y="23"/>
                      <a:pt x="62" y="23"/>
                      <a:pt x="64" y="25"/>
                    </a:cubicBezTo>
                    <a:cubicBezTo>
                      <a:pt x="67" y="27"/>
                      <a:pt x="67" y="31"/>
                      <a:pt x="65" y="34"/>
                    </a:cubicBezTo>
                    <a:cubicBezTo>
                      <a:pt x="64" y="34"/>
                      <a:pt x="64" y="34"/>
                      <a:pt x="64" y="34"/>
                    </a:cubicBezTo>
                    <a:cubicBezTo>
                      <a:pt x="62" y="37"/>
                      <a:pt x="58" y="37"/>
                      <a:pt x="56" y="35"/>
                    </a:cubicBezTo>
                    <a:cubicBezTo>
                      <a:pt x="53" y="33"/>
                      <a:pt x="53" y="29"/>
                      <a:pt x="55" y="26"/>
                    </a:cubicBezTo>
                    <a:close/>
                    <a:moveTo>
                      <a:pt x="35" y="49"/>
                    </a:moveTo>
                    <a:cubicBezTo>
                      <a:pt x="35" y="48"/>
                      <a:pt x="35" y="48"/>
                      <a:pt x="35" y="48"/>
                    </a:cubicBezTo>
                    <a:cubicBezTo>
                      <a:pt x="38" y="46"/>
                      <a:pt x="42" y="45"/>
                      <a:pt x="44" y="48"/>
                    </a:cubicBezTo>
                    <a:cubicBezTo>
                      <a:pt x="47" y="50"/>
                      <a:pt x="47" y="54"/>
                      <a:pt x="45" y="56"/>
                    </a:cubicBezTo>
                    <a:cubicBezTo>
                      <a:pt x="45" y="57"/>
                      <a:pt x="45" y="57"/>
                      <a:pt x="45" y="57"/>
                    </a:cubicBezTo>
                    <a:cubicBezTo>
                      <a:pt x="42" y="59"/>
                      <a:pt x="38" y="60"/>
                      <a:pt x="36" y="57"/>
                    </a:cubicBezTo>
                    <a:cubicBezTo>
                      <a:pt x="33" y="55"/>
                      <a:pt x="33" y="51"/>
                      <a:pt x="35" y="49"/>
                    </a:cubicBezTo>
                    <a:close/>
                  </a:path>
                </a:pathLst>
              </a:custGeom>
              <a:solidFill>
                <a:srgbClr val="1E415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51" name="组合 50">
              <a:extLst>
                <a:ext uri="{FF2B5EF4-FFF2-40B4-BE49-F238E27FC236}">
                  <a16:creationId xmlns:a16="http://schemas.microsoft.com/office/drawing/2014/main" id="{D665E602-95E7-4F71-9C6D-1C099274EA7B}"/>
                </a:ext>
              </a:extLst>
            </p:cNvPr>
            <p:cNvGrpSpPr/>
            <p:nvPr/>
          </p:nvGrpSpPr>
          <p:grpSpPr>
            <a:xfrm>
              <a:off x="5644764" y="1843754"/>
              <a:ext cx="2045929" cy="2520000"/>
              <a:chOff x="5407825" y="1846530"/>
              <a:chExt cx="2045929" cy="2520000"/>
            </a:xfrm>
          </p:grpSpPr>
          <p:sp>
            <p:nvSpPr>
              <p:cNvPr id="56" name="ValueBack22">
                <a:extLst>
                  <a:ext uri="{FF2B5EF4-FFF2-40B4-BE49-F238E27FC236}">
                    <a16:creationId xmlns:a16="http://schemas.microsoft.com/office/drawing/2014/main" id="{4AB1CA5C-F148-426A-9540-D3E368781FF8}"/>
                  </a:ext>
                </a:extLst>
              </p:cNvPr>
              <p:cNvSpPr/>
              <p:nvPr/>
            </p:nvSpPr>
            <p:spPr bwMode="auto">
              <a:xfrm>
                <a:off x="7087064" y="2860927"/>
                <a:ext cx="226183" cy="546038"/>
              </a:xfrm>
              <a:custGeom>
                <a:avLst/>
                <a:gdLst>
                  <a:gd name="T0" fmla="*/ 65 w 114"/>
                  <a:gd name="T1" fmla="*/ 69 h 275"/>
                  <a:gd name="T2" fmla="*/ 64 w 114"/>
                  <a:gd name="T3" fmla="*/ 59 h 275"/>
                  <a:gd name="T4" fmla="*/ 73 w 114"/>
                  <a:gd name="T5" fmla="*/ 59 h 275"/>
                  <a:gd name="T6" fmla="*/ 2 w 114"/>
                  <a:gd name="T7" fmla="*/ 42 h 275"/>
                  <a:gd name="T8" fmla="*/ 39 w 114"/>
                  <a:gd name="T9" fmla="*/ 0 h 275"/>
                  <a:gd name="T10" fmla="*/ 51 w 114"/>
                  <a:gd name="T11" fmla="*/ 48 h 275"/>
                  <a:gd name="T12" fmla="*/ 42 w 114"/>
                  <a:gd name="T13" fmla="*/ 48 h 275"/>
                  <a:gd name="T14" fmla="*/ 50 w 114"/>
                  <a:gd name="T15" fmla="*/ 39 h 275"/>
                  <a:gd name="T16" fmla="*/ 94 w 114"/>
                  <a:gd name="T17" fmla="*/ 90 h 275"/>
                  <a:gd name="T18" fmla="*/ 84 w 114"/>
                  <a:gd name="T19" fmla="*/ 89 h 275"/>
                  <a:gd name="T20" fmla="*/ 85 w 114"/>
                  <a:gd name="T21" fmla="*/ 80 h 275"/>
                  <a:gd name="T22" fmla="*/ 94 w 114"/>
                  <a:gd name="T23" fmla="*/ 90 h 275"/>
                  <a:gd name="T24" fmla="*/ 104 w 114"/>
                  <a:gd name="T25" fmla="*/ 118 h 275"/>
                  <a:gd name="T26" fmla="*/ 96 w 114"/>
                  <a:gd name="T27" fmla="*/ 114 h 275"/>
                  <a:gd name="T28" fmla="*/ 108 w 114"/>
                  <a:gd name="T29" fmla="*/ 110 h 275"/>
                  <a:gd name="T30" fmla="*/ 112 w 114"/>
                  <a:gd name="T31" fmla="*/ 146 h 275"/>
                  <a:gd name="T32" fmla="*/ 101 w 114"/>
                  <a:gd name="T33" fmla="*/ 142 h 275"/>
                  <a:gd name="T34" fmla="*/ 108 w 114"/>
                  <a:gd name="T35" fmla="*/ 135 h 275"/>
                  <a:gd name="T36" fmla="*/ 112 w 114"/>
                  <a:gd name="T37" fmla="*/ 146 h 275"/>
                  <a:gd name="T38" fmla="*/ 103 w 114"/>
                  <a:gd name="T39" fmla="*/ 178 h 275"/>
                  <a:gd name="T40" fmla="*/ 99 w 114"/>
                  <a:gd name="T41" fmla="*/ 170 h 275"/>
                  <a:gd name="T42" fmla="*/ 111 w 114"/>
                  <a:gd name="T43" fmla="*/ 173 h 275"/>
                  <a:gd name="T44" fmla="*/ 109 w 114"/>
                  <a:gd name="T45" fmla="*/ 176 h 275"/>
                  <a:gd name="T46" fmla="*/ 90 w 114"/>
                  <a:gd name="T47" fmla="*/ 205 h 275"/>
                  <a:gd name="T48" fmla="*/ 88 w 114"/>
                  <a:gd name="T49" fmla="*/ 196 h 275"/>
                  <a:gd name="T50" fmla="*/ 99 w 114"/>
                  <a:gd name="T51" fmla="*/ 202 h 275"/>
                  <a:gd name="T52" fmla="*/ 98 w 114"/>
                  <a:gd name="T53" fmla="*/ 204 h 275"/>
                  <a:gd name="T54" fmla="*/ 39 w 114"/>
                  <a:gd name="T55" fmla="*/ 272 h 275"/>
                  <a:gd name="T56" fmla="*/ 30 w 114"/>
                  <a:gd name="T57" fmla="*/ 264 h 275"/>
                  <a:gd name="T58" fmla="*/ 39 w 114"/>
                  <a:gd name="T59" fmla="*/ 263 h 275"/>
                  <a:gd name="T60" fmla="*/ 59 w 114"/>
                  <a:gd name="T61" fmla="*/ 250 h 275"/>
                  <a:gd name="T62" fmla="*/ 50 w 114"/>
                  <a:gd name="T63" fmla="*/ 250 h 275"/>
                  <a:gd name="T64" fmla="*/ 50 w 114"/>
                  <a:gd name="T65" fmla="*/ 241 h 275"/>
                  <a:gd name="T66" fmla="*/ 59 w 114"/>
                  <a:gd name="T67" fmla="*/ 250 h 275"/>
                  <a:gd name="T68" fmla="*/ 79 w 114"/>
                  <a:gd name="T69" fmla="*/ 227 h 275"/>
                  <a:gd name="T70" fmla="*/ 70 w 114"/>
                  <a:gd name="T71" fmla="*/ 219 h 275"/>
                  <a:gd name="T72" fmla="*/ 79 w 114"/>
                  <a:gd name="T73" fmla="*/ 218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 h="275">
                    <a:moveTo>
                      <a:pt x="73" y="68"/>
                    </a:moveTo>
                    <a:cubicBezTo>
                      <a:pt x="71" y="71"/>
                      <a:pt x="67" y="71"/>
                      <a:pt x="65" y="69"/>
                    </a:cubicBezTo>
                    <a:cubicBezTo>
                      <a:pt x="64" y="68"/>
                      <a:pt x="64" y="68"/>
                      <a:pt x="64" y="68"/>
                    </a:cubicBezTo>
                    <a:cubicBezTo>
                      <a:pt x="62" y="66"/>
                      <a:pt x="61" y="62"/>
                      <a:pt x="64" y="59"/>
                    </a:cubicBezTo>
                    <a:cubicBezTo>
                      <a:pt x="66" y="57"/>
                      <a:pt x="70" y="56"/>
                      <a:pt x="73" y="59"/>
                    </a:cubicBezTo>
                    <a:cubicBezTo>
                      <a:pt x="73" y="59"/>
                      <a:pt x="73" y="59"/>
                      <a:pt x="73" y="59"/>
                    </a:cubicBezTo>
                    <a:cubicBezTo>
                      <a:pt x="75" y="61"/>
                      <a:pt x="76" y="65"/>
                      <a:pt x="73" y="68"/>
                    </a:cubicBezTo>
                    <a:close/>
                    <a:moveTo>
                      <a:pt x="2" y="42"/>
                    </a:moveTo>
                    <a:cubicBezTo>
                      <a:pt x="0" y="2"/>
                      <a:pt x="0" y="2"/>
                      <a:pt x="0" y="2"/>
                    </a:cubicBezTo>
                    <a:cubicBezTo>
                      <a:pt x="39" y="0"/>
                      <a:pt x="39" y="0"/>
                      <a:pt x="39" y="0"/>
                    </a:cubicBezTo>
                    <a:cubicBezTo>
                      <a:pt x="2" y="42"/>
                      <a:pt x="2" y="42"/>
                      <a:pt x="2" y="42"/>
                    </a:cubicBezTo>
                    <a:close/>
                    <a:moveTo>
                      <a:pt x="51" y="48"/>
                    </a:moveTo>
                    <a:cubicBezTo>
                      <a:pt x="48" y="50"/>
                      <a:pt x="45" y="51"/>
                      <a:pt x="42" y="48"/>
                    </a:cubicBezTo>
                    <a:cubicBezTo>
                      <a:pt x="42" y="48"/>
                      <a:pt x="42" y="48"/>
                      <a:pt x="42" y="48"/>
                    </a:cubicBezTo>
                    <a:cubicBezTo>
                      <a:pt x="39" y="46"/>
                      <a:pt x="39" y="42"/>
                      <a:pt x="41" y="39"/>
                    </a:cubicBezTo>
                    <a:cubicBezTo>
                      <a:pt x="44" y="37"/>
                      <a:pt x="48" y="37"/>
                      <a:pt x="50" y="39"/>
                    </a:cubicBezTo>
                    <a:cubicBezTo>
                      <a:pt x="53" y="41"/>
                      <a:pt x="53" y="45"/>
                      <a:pt x="51" y="48"/>
                    </a:cubicBezTo>
                    <a:close/>
                    <a:moveTo>
                      <a:pt x="94" y="90"/>
                    </a:moveTo>
                    <a:cubicBezTo>
                      <a:pt x="93" y="90"/>
                      <a:pt x="93" y="91"/>
                      <a:pt x="93" y="91"/>
                    </a:cubicBezTo>
                    <a:cubicBezTo>
                      <a:pt x="90" y="93"/>
                      <a:pt x="86" y="92"/>
                      <a:pt x="84" y="89"/>
                    </a:cubicBezTo>
                    <a:cubicBezTo>
                      <a:pt x="84" y="89"/>
                      <a:pt x="84" y="89"/>
                      <a:pt x="84" y="89"/>
                    </a:cubicBezTo>
                    <a:cubicBezTo>
                      <a:pt x="82" y="86"/>
                      <a:pt x="82" y="82"/>
                      <a:pt x="85" y="80"/>
                    </a:cubicBezTo>
                    <a:cubicBezTo>
                      <a:pt x="88" y="78"/>
                      <a:pt x="92" y="79"/>
                      <a:pt x="94" y="82"/>
                    </a:cubicBezTo>
                    <a:cubicBezTo>
                      <a:pt x="96" y="84"/>
                      <a:pt x="96" y="88"/>
                      <a:pt x="94" y="90"/>
                    </a:cubicBezTo>
                    <a:close/>
                    <a:moveTo>
                      <a:pt x="107" y="117"/>
                    </a:moveTo>
                    <a:cubicBezTo>
                      <a:pt x="106" y="117"/>
                      <a:pt x="106" y="118"/>
                      <a:pt x="104" y="118"/>
                    </a:cubicBezTo>
                    <a:cubicBezTo>
                      <a:pt x="101" y="120"/>
                      <a:pt x="98" y="118"/>
                      <a:pt x="97" y="115"/>
                    </a:cubicBezTo>
                    <a:cubicBezTo>
                      <a:pt x="96" y="114"/>
                      <a:pt x="96" y="114"/>
                      <a:pt x="96" y="114"/>
                    </a:cubicBezTo>
                    <a:cubicBezTo>
                      <a:pt x="95" y="111"/>
                      <a:pt x="97" y="107"/>
                      <a:pt x="101" y="106"/>
                    </a:cubicBezTo>
                    <a:cubicBezTo>
                      <a:pt x="104" y="105"/>
                      <a:pt x="107" y="107"/>
                      <a:pt x="108" y="110"/>
                    </a:cubicBezTo>
                    <a:cubicBezTo>
                      <a:pt x="109" y="113"/>
                      <a:pt x="109" y="115"/>
                      <a:pt x="107" y="117"/>
                    </a:cubicBezTo>
                    <a:close/>
                    <a:moveTo>
                      <a:pt x="112" y="146"/>
                    </a:moveTo>
                    <a:cubicBezTo>
                      <a:pt x="111" y="147"/>
                      <a:pt x="110" y="148"/>
                      <a:pt x="108" y="148"/>
                    </a:cubicBezTo>
                    <a:cubicBezTo>
                      <a:pt x="104" y="148"/>
                      <a:pt x="102" y="146"/>
                      <a:pt x="101" y="142"/>
                    </a:cubicBezTo>
                    <a:cubicBezTo>
                      <a:pt x="101" y="142"/>
                      <a:pt x="101" y="142"/>
                      <a:pt x="101" y="142"/>
                    </a:cubicBezTo>
                    <a:cubicBezTo>
                      <a:pt x="101" y="138"/>
                      <a:pt x="104" y="135"/>
                      <a:pt x="108" y="135"/>
                    </a:cubicBezTo>
                    <a:cubicBezTo>
                      <a:pt x="111" y="135"/>
                      <a:pt x="114" y="138"/>
                      <a:pt x="114" y="142"/>
                    </a:cubicBezTo>
                    <a:cubicBezTo>
                      <a:pt x="114" y="143"/>
                      <a:pt x="113" y="145"/>
                      <a:pt x="112" y="146"/>
                    </a:cubicBezTo>
                    <a:close/>
                    <a:moveTo>
                      <a:pt x="109" y="176"/>
                    </a:moveTo>
                    <a:cubicBezTo>
                      <a:pt x="108" y="178"/>
                      <a:pt x="105" y="179"/>
                      <a:pt x="103" y="178"/>
                    </a:cubicBezTo>
                    <a:cubicBezTo>
                      <a:pt x="100" y="177"/>
                      <a:pt x="98" y="174"/>
                      <a:pt x="98" y="170"/>
                    </a:cubicBezTo>
                    <a:cubicBezTo>
                      <a:pt x="99" y="170"/>
                      <a:pt x="99" y="170"/>
                      <a:pt x="99" y="170"/>
                    </a:cubicBezTo>
                    <a:cubicBezTo>
                      <a:pt x="99" y="167"/>
                      <a:pt x="103" y="165"/>
                      <a:pt x="106" y="165"/>
                    </a:cubicBezTo>
                    <a:cubicBezTo>
                      <a:pt x="109" y="166"/>
                      <a:pt x="111" y="170"/>
                      <a:pt x="111" y="173"/>
                    </a:cubicBezTo>
                    <a:cubicBezTo>
                      <a:pt x="111" y="173"/>
                      <a:pt x="111" y="173"/>
                      <a:pt x="111" y="173"/>
                    </a:cubicBezTo>
                    <a:cubicBezTo>
                      <a:pt x="110" y="174"/>
                      <a:pt x="110" y="175"/>
                      <a:pt x="109" y="176"/>
                    </a:cubicBezTo>
                    <a:close/>
                    <a:moveTo>
                      <a:pt x="98" y="204"/>
                    </a:moveTo>
                    <a:cubicBezTo>
                      <a:pt x="96" y="206"/>
                      <a:pt x="92" y="207"/>
                      <a:pt x="90" y="205"/>
                    </a:cubicBezTo>
                    <a:cubicBezTo>
                      <a:pt x="87" y="203"/>
                      <a:pt x="86" y="199"/>
                      <a:pt x="88" y="196"/>
                    </a:cubicBezTo>
                    <a:cubicBezTo>
                      <a:pt x="88" y="196"/>
                      <a:pt x="88" y="196"/>
                      <a:pt x="88" y="196"/>
                    </a:cubicBezTo>
                    <a:cubicBezTo>
                      <a:pt x="90" y="193"/>
                      <a:pt x="93" y="192"/>
                      <a:pt x="96" y="194"/>
                    </a:cubicBezTo>
                    <a:cubicBezTo>
                      <a:pt x="99" y="196"/>
                      <a:pt x="100" y="199"/>
                      <a:pt x="99" y="202"/>
                    </a:cubicBezTo>
                    <a:cubicBezTo>
                      <a:pt x="98" y="203"/>
                      <a:pt x="98" y="203"/>
                      <a:pt x="98" y="203"/>
                    </a:cubicBezTo>
                    <a:cubicBezTo>
                      <a:pt x="98" y="203"/>
                      <a:pt x="98" y="204"/>
                      <a:pt x="98" y="204"/>
                    </a:cubicBezTo>
                    <a:close/>
                    <a:moveTo>
                      <a:pt x="39" y="272"/>
                    </a:moveTo>
                    <a:cubicBezTo>
                      <a:pt x="39" y="272"/>
                      <a:pt x="39" y="272"/>
                      <a:pt x="39" y="272"/>
                    </a:cubicBezTo>
                    <a:cubicBezTo>
                      <a:pt x="37" y="275"/>
                      <a:pt x="33" y="275"/>
                      <a:pt x="30" y="273"/>
                    </a:cubicBezTo>
                    <a:cubicBezTo>
                      <a:pt x="28" y="271"/>
                      <a:pt x="27" y="267"/>
                      <a:pt x="30" y="264"/>
                    </a:cubicBezTo>
                    <a:cubicBezTo>
                      <a:pt x="30" y="264"/>
                      <a:pt x="30" y="264"/>
                      <a:pt x="30" y="264"/>
                    </a:cubicBezTo>
                    <a:cubicBezTo>
                      <a:pt x="32" y="261"/>
                      <a:pt x="36" y="261"/>
                      <a:pt x="39" y="263"/>
                    </a:cubicBezTo>
                    <a:cubicBezTo>
                      <a:pt x="41" y="265"/>
                      <a:pt x="42" y="269"/>
                      <a:pt x="39" y="272"/>
                    </a:cubicBezTo>
                    <a:close/>
                    <a:moveTo>
                      <a:pt x="59" y="250"/>
                    </a:moveTo>
                    <a:cubicBezTo>
                      <a:pt x="59" y="250"/>
                      <a:pt x="59" y="250"/>
                      <a:pt x="59" y="250"/>
                    </a:cubicBezTo>
                    <a:cubicBezTo>
                      <a:pt x="57" y="252"/>
                      <a:pt x="53" y="253"/>
                      <a:pt x="50" y="250"/>
                    </a:cubicBezTo>
                    <a:cubicBezTo>
                      <a:pt x="48" y="248"/>
                      <a:pt x="47" y="244"/>
                      <a:pt x="50" y="242"/>
                    </a:cubicBezTo>
                    <a:cubicBezTo>
                      <a:pt x="50" y="241"/>
                      <a:pt x="50" y="241"/>
                      <a:pt x="50" y="241"/>
                    </a:cubicBezTo>
                    <a:cubicBezTo>
                      <a:pt x="52" y="239"/>
                      <a:pt x="56" y="238"/>
                      <a:pt x="59" y="241"/>
                    </a:cubicBezTo>
                    <a:cubicBezTo>
                      <a:pt x="61" y="243"/>
                      <a:pt x="62" y="247"/>
                      <a:pt x="59" y="250"/>
                    </a:cubicBezTo>
                    <a:close/>
                    <a:moveTo>
                      <a:pt x="79" y="227"/>
                    </a:moveTo>
                    <a:cubicBezTo>
                      <a:pt x="79" y="227"/>
                      <a:pt x="79" y="227"/>
                      <a:pt x="79" y="227"/>
                    </a:cubicBezTo>
                    <a:cubicBezTo>
                      <a:pt x="77" y="230"/>
                      <a:pt x="73" y="230"/>
                      <a:pt x="70" y="228"/>
                    </a:cubicBezTo>
                    <a:cubicBezTo>
                      <a:pt x="68" y="226"/>
                      <a:pt x="67" y="222"/>
                      <a:pt x="70" y="219"/>
                    </a:cubicBezTo>
                    <a:cubicBezTo>
                      <a:pt x="70" y="219"/>
                      <a:pt x="70" y="219"/>
                      <a:pt x="70" y="219"/>
                    </a:cubicBezTo>
                    <a:cubicBezTo>
                      <a:pt x="72" y="216"/>
                      <a:pt x="76" y="216"/>
                      <a:pt x="79" y="218"/>
                    </a:cubicBezTo>
                    <a:cubicBezTo>
                      <a:pt x="81" y="221"/>
                      <a:pt x="82" y="224"/>
                      <a:pt x="79" y="227"/>
                    </a:cubicBezTo>
                    <a:close/>
                  </a:path>
                </a:pathLst>
              </a:custGeom>
              <a:solidFill>
                <a:srgbClr val="D5DA23"/>
              </a:solidFill>
              <a:ln>
                <a:noFill/>
              </a:ln>
              <a:extLst/>
            </p:spPr>
            <p:txBody>
              <a:bodyPr anchor="ctr"/>
              <a:lstStyle/>
              <a:p>
                <a:pPr algn="ctr"/>
                <a:endParaRPr/>
              </a:p>
            </p:txBody>
          </p:sp>
          <p:sp>
            <p:nvSpPr>
              <p:cNvPr id="57" name="ValueShape2">
                <a:extLst>
                  <a:ext uri="{FF2B5EF4-FFF2-40B4-BE49-F238E27FC236}">
                    <a16:creationId xmlns:a16="http://schemas.microsoft.com/office/drawing/2014/main" id="{349EAAC0-2DFB-4BFE-88CE-C041E788E7BF}"/>
                  </a:ext>
                </a:extLst>
              </p:cNvPr>
              <p:cNvSpPr/>
              <p:nvPr/>
            </p:nvSpPr>
            <p:spPr bwMode="auto">
              <a:xfrm>
                <a:off x="5407825" y="1846530"/>
                <a:ext cx="1895140" cy="1377661"/>
              </a:xfrm>
              <a:custGeom>
                <a:avLst/>
                <a:gdLst>
                  <a:gd name="T0" fmla="*/ 408 w 957"/>
                  <a:gd name="T1" fmla="*/ 116 h 695"/>
                  <a:gd name="T2" fmla="*/ 769 w 957"/>
                  <a:gd name="T3" fmla="*/ 173 h 695"/>
                  <a:gd name="T4" fmla="*/ 818 w 957"/>
                  <a:gd name="T5" fmla="*/ 430 h 695"/>
                  <a:gd name="T6" fmla="*/ 573 w 957"/>
                  <a:gd name="T7" fmla="*/ 574 h 695"/>
                  <a:gd name="T8" fmla="*/ 224 w 957"/>
                  <a:gd name="T9" fmla="*/ 521 h 695"/>
                  <a:gd name="T10" fmla="*/ 151 w 957"/>
                  <a:gd name="T11" fmla="*/ 267 h 695"/>
                  <a:gd name="T12" fmla="*/ 408 w 957"/>
                  <a:gd name="T13" fmla="*/ 116 h 695"/>
                </a:gdLst>
                <a:ahLst/>
                <a:cxnLst>
                  <a:cxn ang="0">
                    <a:pos x="T0" y="T1"/>
                  </a:cxn>
                  <a:cxn ang="0">
                    <a:pos x="T2" y="T3"/>
                  </a:cxn>
                  <a:cxn ang="0">
                    <a:pos x="T4" y="T5"/>
                  </a:cxn>
                  <a:cxn ang="0">
                    <a:pos x="T6" y="T7"/>
                  </a:cxn>
                  <a:cxn ang="0">
                    <a:pos x="T8" y="T9"/>
                  </a:cxn>
                  <a:cxn ang="0">
                    <a:pos x="T10" y="T11"/>
                  </a:cxn>
                  <a:cxn ang="0">
                    <a:pos x="T12" y="T13"/>
                  </a:cxn>
                </a:cxnLst>
                <a:rect l="0" t="0" r="r" b="b"/>
                <a:pathLst>
                  <a:path w="957" h="695">
                    <a:moveTo>
                      <a:pt x="408" y="116"/>
                    </a:moveTo>
                    <a:cubicBezTo>
                      <a:pt x="513" y="0"/>
                      <a:pt x="704" y="29"/>
                      <a:pt x="769" y="173"/>
                    </a:cubicBezTo>
                    <a:cubicBezTo>
                      <a:pt x="918" y="169"/>
                      <a:pt x="957" y="379"/>
                      <a:pt x="818" y="430"/>
                    </a:cubicBezTo>
                    <a:cubicBezTo>
                      <a:pt x="815" y="555"/>
                      <a:pt x="681" y="631"/>
                      <a:pt x="573" y="574"/>
                    </a:cubicBezTo>
                    <a:cubicBezTo>
                      <a:pt x="475" y="695"/>
                      <a:pt x="281" y="667"/>
                      <a:pt x="224" y="521"/>
                    </a:cubicBezTo>
                    <a:cubicBezTo>
                      <a:pt x="66" y="552"/>
                      <a:pt x="0" y="325"/>
                      <a:pt x="151" y="267"/>
                    </a:cubicBezTo>
                    <a:cubicBezTo>
                      <a:pt x="141" y="129"/>
                      <a:pt x="295" y="42"/>
                      <a:pt x="408" y="116"/>
                    </a:cubicBezTo>
                    <a:close/>
                  </a:path>
                </a:pathLst>
              </a:custGeom>
              <a:gradFill flip="none" rotWithShape="1">
                <a:gsLst>
                  <a:gs pos="0">
                    <a:srgbClr val="D5DA23"/>
                  </a:gs>
                  <a:gs pos="100000">
                    <a:srgbClr val="F2F2F2"/>
                  </a:gs>
                  <a:gs pos="49000">
                    <a:srgbClr val="D5DA23"/>
                  </a:gs>
                  <a:gs pos="49100">
                    <a:srgbClr val="F2F2F2"/>
                  </a:gs>
                </a:gsLst>
                <a:lin ang="16200000" scaled="1"/>
                <a:tileRect/>
              </a:gradFill>
              <a:ln w="57150">
                <a:solidFill>
                  <a:srgbClr val="D5DA23"/>
                </a:solidFill>
              </a:ln>
              <a:extLst/>
            </p:spPr>
            <p:txBody>
              <a:bodyPr anchor="ctr"/>
              <a:lstStyle/>
              <a:p>
                <a:pPr algn="ctr"/>
                <a:endParaRPr/>
              </a:p>
            </p:txBody>
          </p:sp>
          <p:grpSp>
            <p:nvGrpSpPr>
              <p:cNvPr id="58" name="组合 57">
                <a:extLst>
                  <a:ext uri="{FF2B5EF4-FFF2-40B4-BE49-F238E27FC236}">
                    <a16:creationId xmlns:a16="http://schemas.microsoft.com/office/drawing/2014/main" id="{9005B1C6-B9D2-407C-AF96-D6DA011423D8}"/>
                  </a:ext>
                </a:extLst>
              </p:cNvPr>
              <p:cNvGrpSpPr/>
              <p:nvPr/>
            </p:nvGrpSpPr>
            <p:grpSpPr>
              <a:xfrm>
                <a:off x="6044108" y="3331571"/>
                <a:ext cx="1409646" cy="1034959"/>
                <a:chOff x="6044108" y="3331571"/>
                <a:chExt cx="1409646" cy="1034959"/>
              </a:xfrm>
            </p:grpSpPr>
            <p:sp>
              <p:nvSpPr>
                <p:cNvPr id="59" name="ValueBack2">
                  <a:extLst>
                    <a:ext uri="{FF2B5EF4-FFF2-40B4-BE49-F238E27FC236}">
                      <a16:creationId xmlns:a16="http://schemas.microsoft.com/office/drawing/2014/main" id="{420B0675-28CF-47EB-8B01-11E8A601509F}"/>
                    </a:ext>
                  </a:extLst>
                </p:cNvPr>
                <p:cNvSpPr/>
                <p:nvPr/>
              </p:nvSpPr>
              <p:spPr bwMode="auto">
                <a:xfrm>
                  <a:off x="6044108" y="3331571"/>
                  <a:ext cx="1409646" cy="1034959"/>
                </a:xfrm>
                <a:custGeom>
                  <a:avLst/>
                  <a:gdLst>
                    <a:gd name="T0" fmla="*/ 303 w 712"/>
                    <a:gd name="T1" fmla="*/ 80 h 522"/>
                    <a:gd name="T2" fmla="*/ 571 w 712"/>
                    <a:gd name="T3" fmla="*/ 125 h 522"/>
                    <a:gd name="T4" fmla="*/ 610 w 712"/>
                    <a:gd name="T5" fmla="*/ 329 h 522"/>
                    <a:gd name="T6" fmla="*/ 426 w 712"/>
                    <a:gd name="T7" fmla="*/ 439 h 522"/>
                    <a:gd name="T8" fmla="*/ 165 w 712"/>
                    <a:gd name="T9" fmla="*/ 400 h 522"/>
                    <a:gd name="T10" fmla="*/ 108 w 712"/>
                    <a:gd name="T11" fmla="*/ 196 h 522"/>
                    <a:gd name="T12" fmla="*/ 303 w 712"/>
                    <a:gd name="T13" fmla="*/ 80 h 522"/>
                    <a:gd name="T14" fmla="*/ 307 w 712"/>
                    <a:gd name="T15" fmla="*/ 111 h 522"/>
                    <a:gd name="T16" fmla="*/ 133 w 712"/>
                    <a:gd name="T17" fmla="*/ 212 h 522"/>
                    <a:gd name="T18" fmla="*/ 180 w 712"/>
                    <a:gd name="T19" fmla="*/ 372 h 522"/>
                    <a:gd name="T20" fmla="*/ 420 w 712"/>
                    <a:gd name="T21" fmla="*/ 409 h 522"/>
                    <a:gd name="T22" fmla="*/ 587 w 712"/>
                    <a:gd name="T23" fmla="*/ 312 h 522"/>
                    <a:gd name="T24" fmla="*/ 556 w 712"/>
                    <a:gd name="T25" fmla="*/ 149 h 522"/>
                    <a:gd name="T26" fmla="*/ 307 w 712"/>
                    <a:gd name="T27" fmla="*/ 111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2" h="522">
                      <a:moveTo>
                        <a:pt x="303" y="80"/>
                      </a:moveTo>
                      <a:cubicBezTo>
                        <a:pt x="383" y="0"/>
                        <a:pt x="520" y="23"/>
                        <a:pt x="571" y="125"/>
                      </a:cubicBezTo>
                      <a:cubicBezTo>
                        <a:pt x="682" y="129"/>
                        <a:pt x="712" y="284"/>
                        <a:pt x="610" y="329"/>
                      </a:cubicBezTo>
                      <a:cubicBezTo>
                        <a:pt x="603" y="419"/>
                        <a:pt x="508" y="475"/>
                        <a:pt x="426" y="439"/>
                      </a:cubicBezTo>
                      <a:cubicBezTo>
                        <a:pt x="350" y="522"/>
                        <a:pt x="213" y="502"/>
                        <a:pt x="165" y="400"/>
                      </a:cubicBezTo>
                      <a:cubicBezTo>
                        <a:pt x="47" y="414"/>
                        <a:pt x="0" y="246"/>
                        <a:pt x="108" y="196"/>
                      </a:cubicBezTo>
                      <a:cubicBezTo>
                        <a:pt x="107" y="96"/>
                        <a:pt x="216" y="32"/>
                        <a:pt x="303" y="80"/>
                      </a:cubicBezTo>
                      <a:close/>
                      <a:moveTo>
                        <a:pt x="307" y="111"/>
                      </a:moveTo>
                      <a:cubicBezTo>
                        <a:pt x="223" y="57"/>
                        <a:pt x="126" y="107"/>
                        <a:pt x="133" y="212"/>
                      </a:cubicBezTo>
                      <a:cubicBezTo>
                        <a:pt x="26" y="253"/>
                        <a:pt x="67" y="395"/>
                        <a:pt x="180" y="372"/>
                      </a:cubicBezTo>
                      <a:cubicBezTo>
                        <a:pt x="224" y="483"/>
                        <a:pt x="347" y="499"/>
                        <a:pt x="420" y="409"/>
                      </a:cubicBezTo>
                      <a:cubicBezTo>
                        <a:pt x="502" y="453"/>
                        <a:pt x="585" y="405"/>
                        <a:pt x="587" y="312"/>
                      </a:cubicBezTo>
                      <a:cubicBezTo>
                        <a:pt x="687" y="276"/>
                        <a:pt x="659" y="146"/>
                        <a:pt x="556" y="149"/>
                      </a:cubicBezTo>
                      <a:cubicBezTo>
                        <a:pt x="507" y="40"/>
                        <a:pt x="384" y="25"/>
                        <a:pt x="307" y="111"/>
                      </a:cubicBezTo>
                      <a:close/>
                    </a:path>
                  </a:pathLst>
                </a:custGeom>
                <a:solidFill>
                  <a:srgbClr val="D5DA23"/>
                </a:solidFill>
                <a:ln>
                  <a:noFill/>
                </a:ln>
                <a:extLst/>
              </p:spPr>
              <p:txBody>
                <a:bodyPr anchor="ctr"/>
                <a:lstStyle/>
                <a:p>
                  <a:pPr algn="ctr"/>
                  <a:endParaRPr/>
                </a:p>
              </p:txBody>
            </p:sp>
            <p:sp>
              <p:nvSpPr>
                <p:cNvPr id="60" name="IconShape2">
                  <a:extLst>
                    <a:ext uri="{FF2B5EF4-FFF2-40B4-BE49-F238E27FC236}">
                      <a16:creationId xmlns:a16="http://schemas.microsoft.com/office/drawing/2014/main" id="{024B301D-F052-471A-9A69-C90995BB4495}"/>
                    </a:ext>
                  </a:extLst>
                </p:cNvPr>
                <p:cNvSpPr/>
                <p:nvPr/>
              </p:nvSpPr>
              <p:spPr bwMode="auto">
                <a:xfrm>
                  <a:off x="6499572" y="3637417"/>
                  <a:ext cx="498717" cy="423266"/>
                </a:xfrm>
                <a:custGeom>
                  <a:avLst/>
                  <a:gdLst>
                    <a:gd name="connsiteX0" fmla="*/ 246732 w 607286"/>
                    <a:gd name="connsiteY0" fmla="*/ 261798 h 515410"/>
                    <a:gd name="connsiteX1" fmla="*/ 303643 w 607286"/>
                    <a:gd name="connsiteY1" fmla="*/ 283469 h 515410"/>
                    <a:gd name="connsiteX2" fmla="*/ 360554 w 607286"/>
                    <a:gd name="connsiteY2" fmla="*/ 261798 h 515410"/>
                    <a:gd name="connsiteX3" fmla="*/ 499721 w 607286"/>
                    <a:gd name="connsiteY3" fmla="*/ 439385 h 515410"/>
                    <a:gd name="connsiteX4" fmla="*/ 499956 w 607286"/>
                    <a:gd name="connsiteY4" fmla="*/ 447819 h 515410"/>
                    <a:gd name="connsiteX5" fmla="*/ 499956 w 607286"/>
                    <a:gd name="connsiteY5" fmla="*/ 457308 h 515410"/>
                    <a:gd name="connsiteX6" fmla="*/ 303643 w 607286"/>
                    <a:gd name="connsiteY6" fmla="*/ 515410 h 515410"/>
                    <a:gd name="connsiteX7" fmla="*/ 107330 w 607286"/>
                    <a:gd name="connsiteY7" fmla="*/ 457308 h 515410"/>
                    <a:gd name="connsiteX8" fmla="*/ 107330 w 607286"/>
                    <a:gd name="connsiteY8" fmla="*/ 444539 h 515410"/>
                    <a:gd name="connsiteX9" fmla="*/ 107682 w 607286"/>
                    <a:gd name="connsiteY9" fmla="*/ 435519 h 515410"/>
                    <a:gd name="connsiteX10" fmla="*/ 246732 w 607286"/>
                    <a:gd name="connsiteY10" fmla="*/ 261798 h 515410"/>
                    <a:gd name="connsiteX11" fmla="*/ 494038 w 607286"/>
                    <a:gd name="connsiteY11" fmla="*/ 237453 h 515410"/>
                    <a:gd name="connsiteX12" fmla="*/ 607169 w 607286"/>
                    <a:gd name="connsiteY12" fmla="*/ 381785 h 515410"/>
                    <a:gd name="connsiteX13" fmla="*/ 607286 w 607286"/>
                    <a:gd name="connsiteY13" fmla="*/ 388580 h 515410"/>
                    <a:gd name="connsiteX14" fmla="*/ 607286 w 607286"/>
                    <a:gd name="connsiteY14" fmla="*/ 396312 h 515410"/>
                    <a:gd name="connsiteX15" fmla="*/ 527367 w 607286"/>
                    <a:gd name="connsiteY15" fmla="*/ 436730 h 515410"/>
                    <a:gd name="connsiteX16" fmla="*/ 496972 w 607286"/>
                    <a:gd name="connsiteY16" fmla="*/ 296029 h 515410"/>
                    <a:gd name="connsiteX17" fmla="*/ 443927 w 607286"/>
                    <a:gd name="connsiteY17" fmla="*/ 255026 h 515410"/>
                    <a:gd name="connsiteX18" fmla="*/ 447800 w 607286"/>
                    <a:gd name="connsiteY18" fmla="*/ 255143 h 515410"/>
                    <a:gd name="connsiteX19" fmla="*/ 494038 w 607286"/>
                    <a:gd name="connsiteY19" fmla="*/ 237453 h 515410"/>
                    <a:gd name="connsiteX20" fmla="*/ 113199 w 607286"/>
                    <a:gd name="connsiteY20" fmla="*/ 237453 h 515410"/>
                    <a:gd name="connsiteX21" fmla="*/ 159417 w 607286"/>
                    <a:gd name="connsiteY21" fmla="*/ 255143 h 515410"/>
                    <a:gd name="connsiteX22" fmla="*/ 163288 w 607286"/>
                    <a:gd name="connsiteY22" fmla="*/ 255026 h 515410"/>
                    <a:gd name="connsiteX23" fmla="*/ 110266 w 607286"/>
                    <a:gd name="connsiteY23" fmla="*/ 296029 h 515410"/>
                    <a:gd name="connsiteX24" fmla="*/ 79884 w 607286"/>
                    <a:gd name="connsiteY24" fmla="*/ 436730 h 515410"/>
                    <a:gd name="connsiteX25" fmla="*/ 0 w 607286"/>
                    <a:gd name="connsiteY25" fmla="*/ 396312 h 515410"/>
                    <a:gd name="connsiteX26" fmla="*/ 0 w 607286"/>
                    <a:gd name="connsiteY26" fmla="*/ 388580 h 515410"/>
                    <a:gd name="connsiteX27" fmla="*/ 235 w 607286"/>
                    <a:gd name="connsiteY27" fmla="*/ 381785 h 515410"/>
                    <a:gd name="connsiteX28" fmla="*/ 113199 w 607286"/>
                    <a:gd name="connsiteY28" fmla="*/ 237453 h 515410"/>
                    <a:gd name="connsiteX29" fmla="*/ 447940 w 607286"/>
                    <a:gd name="connsiteY29" fmla="*/ 24839 h 515410"/>
                    <a:gd name="connsiteX30" fmla="*/ 532275 w 607286"/>
                    <a:gd name="connsiteY30" fmla="*/ 127229 h 515410"/>
                    <a:gd name="connsiteX31" fmla="*/ 447940 w 607286"/>
                    <a:gd name="connsiteY31" fmla="*/ 229620 h 515410"/>
                    <a:gd name="connsiteX32" fmla="*/ 409350 w 607286"/>
                    <a:gd name="connsiteY32" fmla="*/ 218373 h 515410"/>
                    <a:gd name="connsiteX33" fmla="*/ 435272 w 607286"/>
                    <a:gd name="connsiteY33" fmla="*/ 126058 h 515410"/>
                    <a:gd name="connsiteX34" fmla="*/ 416388 w 607286"/>
                    <a:gd name="connsiteY34" fmla="*/ 28588 h 515410"/>
                    <a:gd name="connsiteX35" fmla="*/ 447940 w 607286"/>
                    <a:gd name="connsiteY35" fmla="*/ 24839 h 515410"/>
                    <a:gd name="connsiteX36" fmla="*/ 159441 w 607286"/>
                    <a:gd name="connsiteY36" fmla="*/ 24839 h 515410"/>
                    <a:gd name="connsiteX37" fmla="*/ 190894 w 607286"/>
                    <a:gd name="connsiteY37" fmla="*/ 28588 h 515410"/>
                    <a:gd name="connsiteX38" fmla="*/ 171999 w 607286"/>
                    <a:gd name="connsiteY38" fmla="*/ 126058 h 515410"/>
                    <a:gd name="connsiteX39" fmla="*/ 197936 w 607286"/>
                    <a:gd name="connsiteY39" fmla="*/ 218373 h 515410"/>
                    <a:gd name="connsiteX40" fmla="*/ 159441 w 607286"/>
                    <a:gd name="connsiteY40" fmla="*/ 229620 h 515410"/>
                    <a:gd name="connsiteX41" fmla="*/ 74940 w 607286"/>
                    <a:gd name="connsiteY41" fmla="*/ 127229 h 515410"/>
                    <a:gd name="connsiteX42" fmla="*/ 159441 w 607286"/>
                    <a:gd name="connsiteY42" fmla="*/ 24839 h 515410"/>
                    <a:gd name="connsiteX43" fmla="*/ 303643 w 607286"/>
                    <a:gd name="connsiteY43" fmla="*/ 0 h 515410"/>
                    <a:gd name="connsiteX44" fmla="*/ 407586 w 607286"/>
                    <a:gd name="connsiteY44" fmla="*/ 126030 h 515410"/>
                    <a:gd name="connsiteX45" fmla="*/ 303643 w 607286"/>
                    <a:gd name="connsiteY45" fmla="*/ 252060 h 515410"/>
                    <a:gd name="connsiteX46" fmla="*/ 199700 w 607286"/>
                    <a:gd name="connsiteY46" fmla="*/ 126030 h 515410"/>
                    <a:gd name="connsiteX47" fmla="*/ 303643 w 607286"/>
                    <a:gd name="connsiteY47" fmla="*/ 0 h 515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286" h="515410">
                      <a:moveTo>
                        <a:pt x="246732" y="261798"/>
                      </a:moveTo>
                      <a:cubicBezTo>
                        <a:pt x="246732" y="261798"/>
                        <a:pt x="263864" y="283469"/>
                        <a:pt x="303643" y="283469"/>
                      </a:cubicBezTo>
                      <a:cubicBezTo>
                        <a:pt x="343539" y="283469"/>
                        <a:pt x="360554" y="261798"/>
                        <a:pt x="360554" y="261798"/>
                      </a:cubicBezTo>
                      <a:cubicBezTo>
                        <a:pt x="482003" y="283586"/>
                        <a:pt x="497844" y="318143"/>
                        <a:pt x="499721" y="439385"/>
                      </a:cubicBezTo>
                      <a:cubicBezTo>
                        <a:pt x="499839" y="447233"/>
                        <a:pt x="499956" y="448522"/>
                        <a:pt x="499956" y="447819"/>
                      </a:cubicBezTo>
                      <a:cubicBezTo>
                        <a:pt x="499956" y="449928"/>
                        <a:pt x="499956" y="452973"/>
                        <a:pt x="499956" y="457308"/>
                      </a:cubicBezTo>
                      <a:cubicBezTo>
                        <a:pt x="499956" y="457308"/>
                        <a:pt x="471090" y="515410"/>
                        <a:pt x="303643" y="515410"/>
                      </a:cubicBezTo>
                      <a:cubicBezTo>
                        <a:pt x="136313" y="515410"/>
                        <a:pt x="107330" y="457308"/>
                        <a:pt x="107330" y="457308"/>
                      </a:cubicBezTo>
                      <a:cubicBezTo>
                        <a:pt x="107330" y="450513"/>
                        <a:pt x="107330" y="446648"/>
                        <a:pt x="107330" y="444539"/>
                      </a:cubicBezTo>
                      <a:cubicBezTo>
                        <a:pt x="107330" y="445593"/>
                        <a:pt x="107447" y="445125"/>
                        <a:pt x="107682" y="435519"/>
                      </a:cubicBezTo>
                      <a:cubicBezTo>
                        <a:pt x="109794" y="317440"/>
                        <a:pt x="126691" y="283352"/>
                        <a:pt x="246732" y="261798"/>
                      </a:cubicBezTo>
                      <a:close/>
                      <a:moveTo>
                        <a:pt x="494038" y="237453"/>
                      </a:moveTo>
                      <a:cubicBezTo>
                        <a:pt x="592734" y="255260"/>
                        <a:pt x="605526" y="283260"/>
                        <a:pt x="607169" y="381785"/>
                      </a:cubicBezTo>
                      <a:cubicBezTo>
                        <a:pt x="607286" y="388112"/>
                        <a:pt x="607286" y="389166"/>
                        <a:pt x="607286" y="388580"/>
                      </a:cubicBezTo>
                      <a:cubicBezTo>
                        <a:pt x="607286" y="390220"/>
                        <a:pt x="607286" y="392681"/>
                        <a:pt x="607286" y="396312"/>
                      </a:cubicBezTo>
                      <a:cubicBezTo>
                        <a:pt x="607286" y="396312"/>
                        <a:pt x="593673" y="423609"/>
                        <a:pt x="527367" y="436730"/>
                      </a:cubicBezTo>
                      <a:cubicBezTo>
                        <a:pt x="526311" y="372413"/>
                        <a:pt x="520795" y="328598"/>
                        <a:pt x="496972" y="296029"/>
                      </a:cubicBezTo>
                      <a:cubicBezTo>
                        <a:pt x="483241" y="277168"/>
                        <a:pt x="464464" y="264281"/>
                        <a:pt x="443927" y="255026"/>
                      </a:cubicBezTo>
                      <a:cubicBezTo>
                        <a:pt x="445218" y="255026"/>
                        <a:pt x="446509" y="255143"/>
                        <a:pt x="447800" y="255143"/>
                      </a:cubicBezTo>
                      <a:cubicBezTo>
                        <a:pt x="480190" y="255143"/>
                        <a:pt x="494038" y="237453"/>
                        <a:pt x="494038" y="237453"/>
                      </a:cubicBezTo>
                      <a:close/>
                      <a:moveTo>
                        <a:pt x="113199" y="237453"/>
                      </a:moveTo>
                      <a:cubicBezTo>
                        <a:pt x="113199" y="237453"/>
                        <a:pt x="127041" y="255143"/>
                        <a:pt x="159417" y="255143"/>
                      </a:cubicBezTo>
                      <a:cubicBezTo>
                        <a:pt x="160707" y="255143"/>
                        <a:pt x="161998" y="255026"/>
                        <a:pt x="163288" y="255026"/>
                      </a:cubicBezTo>
                      <a:cubicBezTo>
                        <a:pt x="142760" y="264281"/>
                        <a:pt x="124108" y="277168"/>
                        <a:pt x="110266" y="296029"/>
                      </a:cubicBezTo>
                      <a:cubicBezTo>
                        <a:pt x="86453" y="328598"/>
                        <a:pt x="81057" y="372413"/>
                        <a:pt x="79884" y="436730"/>
                      </a:cubicBezTo>
                      <a:cubicBezTo>
                        <a:pt x="13607" y="423609"/>
                        <a:pt x="0" y="396312"/>
                        <a:pt x="0" y="396312"/>
                      </a:cubicBezTo>
                      <a:cubicBezTo>
                        <a:pt x="0" y="392681"/>
                        <a:pt x="0" y="390220"/>
                        <a:pt x="0" y="388580"/>
                      </a:cubicBezTo>
                      <a:cubicBezTo>
                        <a:pt x="0" y="389166"/>
                        <a:pt x="117" y="388112"/>
                        <a:pt x="235" y="381785"/>
                      </a:cubicBezTo>
                      <a:cubicBezTo>
                        <a:pt x="1760" y="283260"/>
                        <a:pt x="14663" y="255260"/>
                        <a:pt x="113199" y="237453"/>
                      </a:cubicBezTo>
                      <a:close/>
                      <a:moveTo>
                        <a:pt x="447940" y="24839"/>
                      </a:moveTo>
                      <a:cubicBezTo>
                        <a:pt x="519842" y="24839"/>
                        <a:pt x="532275" y="70645"/>
                        <a:pt x="532275" y="127229"/>
                      </a:cubicBezTo>
                      <a:cubicBezTo>
                        <a:pt x="532275" y="183814"/>
                        <a:pt x="494506" y="229620"/>
                        <a:pt x="447940" y="229620"/>
                      </a:cubicBezTo>
                      <a:cubicBezTo>
                        <a:pt x="433982" y="229620"/>
                        <a:pt x="420962" y="225520"/>
                        <a:pt x="409350" y="218373"/>
                      </a:cubicBezTo>
                      <a:cubicBezTo>
                        <a:pt x="426123" y="191780"/>
                        <a:pt x="435272" y="159681"/>
                        <a:pt x="435272" y="126058"/>
                      </a:cubicBezTo>
                      <a:cubicBezTo>
                        <a:pt x="435272" y="96419"/>
                        <a:pt x="433044" y="59164"/>
                        <a:pt x="416388" y="28588"/>
                      </a:cubicBezTo>
                      <a:cubicBezTo>
                        <a:pt x="425302" y="26128"/>
                        <a:pt x="435741" y="24839"/>
                        <a:pt x="447940" y="24839"/>
                      </a:cubicBezTo>
                      <a:close/>
                      <a:moveTo>
                        <a:pt x="159441" y="24839"/>
                      </a:moveTo>
                      <a:cubicBezTo>
                        <a:pt x="171529" y="24839"/>
                        <a:pt x="181975" y="26128"/>
                        <a:pt x="190894" y="28588"/>
                      </a:cubicBezTo>
                      <a:cubicBezTo>
                        <a:pt x="174346" y="59164"/>
                        <a:pt x="171999" y="96419"/>
                        <a:pt x="171999" y="126058"/>
                      </a:cubicBezTo>
                      <a:cubicBezTo>
                        <a:pt x="171999" y="159681"/>
                        <a:pt x="181153" y="191780"/>
                        <a:pt x="197936" y="218373"/>
                      </a:cubicBezTo>
                      <a:cubicBezTo>
                        <a:pt x="186434" y="225520"/>
                        <a:pt x="173290" y="229620"/>
                        <a:pt x="159441" y="229620"/>
                      </a:cubicBezTo>
                      <a:cubicBezTo>
                        <a:pt x="112848" y="229620"/>
                        <a:pt x="74940" y="183814"/>
                        <a:pt x="74940" y="127229"/>
                      </a:cubicBezTo>
                      <a:cubicBezTo>
                        <a:pt x="74940" y="70645"/>
                        <a:pt x="87380" y="24839"/>
                        <a:pt x="159441" y="24839"/>
                      </a:cubicBezTo>
                      <a:close/>
                      <a:moveTo>
                        <a:pt x="303643" y="0"/>
                      </a:moveTo>
                      <a:cubicBezTo>
                        <a:pt x="392335" y="0"/>
                        <a:pt x="407586" y="56456"/>
                        <a:pt x="407586" y="126030"/>
                      </a:cubicBezTo>
                      <a:cubicBezTo>
                        <a:pt x="407586" y="195604"/>
                        <a:pt x="361011" y="252060"/>
                        <a:pt x="303643" y="252060"/>
                      </a:cubicBezTo>
                      <a:cubicBezTo>
                        <a:pt x="246275" y="252060"/>
                        <a:pt x="199700" y="195604"/>
                        <a:pt x="199700" y="126030"/>
                      </a:cubicBezTo>
                      <a:cubicBezTo>
                        <a:pt x="199700" y="56456"/>
                        <a:pt x="215069" y="0"/>
                        <a:pt x="303643" y="0"/>
                      </a:cubicBezTo>
                      <a:close/>
                    </a:path>
                  </a:pathLst>
                </a:custGeom>
                <a:solidFill>
                  <a:srgbClr val="D5DA23"/>
                </a:solidFill>
                <a:ln>
                  <a:noFill/>
                </a:ln>
              </p:spPr>
            </p:sp>
          </p:grpSp>
        </p:grpSp>
        <p:grpSp>
          <p:nvGrpSpPr>
            <p:cNvPr id="52" name="组合 51">
              <a:extLst>
                <a:ext uri="{FF2B5EF4-FFF2-40B4-BE49-F238E27FC236}">
                  <a16:creationId xmlns:a16="http://schemas.microsoft.com/office/drawing/2014/main" id="{6349B29A-34E8-4F3A-925D-426C84445DC9}"/>
                </a:ext>
              </a:extLst>
            </p:cNvPr>
            <p:cNvGrpSpPr/>
            <p:nvPr/>
          </p:nvGrpSpPr>
          <p:grpSpPr>
            <a:xfrm>
              <a:off x="4233263" y="3103754"/>
              <a:ext cx="2056750" cy="646241"/>
              <a:chOff x="4233263" y="3103754"/>
              <a:chExt cx="2056750" cy="646241"/>
            </a:xfrm>
          </p:grpSpPr>
          <p:cxnSp>
            <p:nvCxnSpPr>
              <p:cNvPr id="53" name="ExtraShape">
                <a:extLst>
                  <a:ext uri="{FF2B5EF4-FFF2-40B4-BE49-F238E27FC236}">
                    <a16:creationId xmlns:a16="http://schemas.microsoft.com/office/drawing/2014/main" id="{0DE2FF4D-836A-460F-848B-F6A1F1D5FE13}"/>
                  </a:ext>
                </a:extLst>
              </p:cNvPr>
              <p:cNvCxnSpPr>
                <a:cxnSpLocks/>
              </p:cNvCxnSpPr>
              <p:nvPr/>
            </p:nvCxnSpPr>
            <p:spPr>
              <a:xfrm>
                <a:off x="4347118" y="3499563"/>
                <a:ext cx="1829038" cy="0"/>
              </a:xfrm>
              <a:prstGeom prst="line">
                <a:avLst/>
              </a:prstGeom>
              <a:ln>
                <a:solidFill>
                  <a:srgbClr val="232D2F"/>
                </a:solidFill>
                <a:prstDash val="dash"/>
              </a:ln>
            </p:spPr>
            <p:style>
              <a:lnRef idx="1">
                <a:schemeClr val="accent1"/>
              </a:lnRef>
              <a:fillRef idx="0">
                <a:schemeClr val="accent1"/>
              </a:fillRef>
              <a:effectRef idx="0">
                <a:schemeClr val="accent1"/>
              </a:effectRef>
              <a:fontRef idx="minor">
                <a:schemeClr val="tx1"/>
              </a:fontRef>
            </p:style>
          </p:cxnSp>
          <p:sp>
            <p:nvSpPr>
              <p:cNvPr id="54" name="CustomText2">
                <a:extLst>
                  <a:ext uri="{FF2B5EF4-FFF2-40B4-BE49-F238E27FC236}">
                    <a16:creationId xmlns:a16="http://schemas.microsoft.com/office/drawing/2014/main" id="{2A77010F-6424-4E86-9DC5-D6F925FDCA8C}"/>
                  </a:ext>
                </a:extLst>
              </p:cNvPr>
              <p:cNvSpPr/>
              <p:nvPr/>
            </p:nvSpPr>
            <p:spPr>
              <a:xfrm>
                <a:off x="4233263" y="3559387"/>
                <a:ext cx="2056748" cy="190608"/>
              </a:xfrm>
              <a:prstGeom prst="rect">
                <a:avLst/>
              </a:prstGeom>
              <a:noFill/>
            </p:spPr>
            <p:txBody>
              <a:bodyPr wrap="none" lIns="0" tIns="0" rIns="0" bIns="0">
                <a:normAutofit fontScale="62500" lnSpcReduction="20000"/>
              </a:bodyPr>
              <a:lstStyle/>
              <a:p>
                <a:pPr lvl="0" algn="ctr">
                  <a:defRPr/>
                </a:pPr>
                <a:r>
                  <a:rPr lang="en-US" altLang="zh-CN" dirty="0"/>
                  <a:t>User Generated Content</a:t>
                </a:r>
                <a:endParaRPr kumimoji="0" lang="en-US" altLang="zh-CN" sz="1800" b="0" i="0" u="none" strike="noStrike" kern="1200" cap="none" spc="0" normalizeH="0" baseline="0" noProof="0" dirty="0">
                  <a:ln>
                    <a:noFill/>
                  </a:ln>
                  <a:effectLst/>
                  <a:uLnTx/>
                  <a:uFillTx/>
                </a:endParaRPr>
              </a:p>
            </p:txBody>
          </p:sp>
          <p:sp>
            <p:nvSpPr>
              <p:cNvPr id="55" name="CustomText2">
                <a:extLst>
                  <a:ext uri="{FF2B5EF4-FFF2-40B4-BE49-F238E27FC236}">
                    <a16:creationId xmlns:a16="http://schemas.microsoft.com/office/drawing/2014/main" id="{3727A9A3-2039-4302-956E-C33C83FEEF18}"/>
                  </a:ext>
                </a:extLst>
              </p:cNvPr>
              <p:cNvSpPr/>
              <p:nvPr/>
            </p:nvSpPr>
            <p:spPr>
              <a:xfrm>
                <a:off x="4233263" y="3103754"/>
                <a:ext cx="2056750" cy="455633"/>
              </a:xfrm>
              <a:prstGeom prst="rect">
                <a:avLst/>
              </a:prstGeom>
              <a:noFill/>
            </p:spPr>
            <p:txBody>
              <a:bodyPr wrap="none" lIns="90000" rIns="90000" anchor="ctr">
                <a:normAutofit fontScale="62500" lnSpcReduction="20000"/>
              </a:bodyPr>
              <a:lstStyle/>
              <a:p>
                <a:pPr lvl="0" algn="ctr">
                  <a:defRPr/>
                </a:pPr>
                <a:r>
                  <a:rPr lang="en-US" altLang="zh-CN" sz="2800" b="1" dirty="0"/>
                  <a:t>UGC</a:t>
                </a:r>
                <a:endParaRPr kumimoji="0" lang="en-US" altLang="zh-CN" sz="2800" b="1" i="0" u="none" strike="noStrike" kern="1200" cap="none" spc="0" normalizeH="0" baseline="0" noProof="0" dirty="0">
                  <a:ln>
                    <a:noFill/>
                  </a:ln>
                  <a:effectLst/>
                  <a:uLnTx/>
                  <a:uFillTx/>
                </a:endParaRPr>
              </a:p>
            </p:txBody>
          </p:sp>
        </p:grpSp>
      </p:grpSp>
      <p:sp>
        <p:nvSpPr>
          <p:cNvPr id="66" name="矩形 65">
            <a:extLst>
              <a:ext uri="{FF2B5EF4-FFF2-40B4-BE49-F238E27FC236}">
                <a16:creationId xmlns:a16="http://schemas.microsoft.com/office/drawing/2014/main" id="{87DD4A13-ECC7-420F-AAE1-3E0629BDADDB}"/>
              </a:ext>
            </a:extLst>
          </p:cNvPr>
          <p:cNvSpPr/>
          <p:nvPr/>
        </p:nvSpPr>
        <p:spPr>
          <a:xfrm>
            <a:off x="5525904" y="798977"/>
            <a:ext cx="5683313" cy="661848"/>
          </a:xfrm>
          <a:prstGeom prst="rect">
            <a:avLst/>
          </a:prstGeom>
        </p:spPr>
        <p:txBody>
          <a:bodyPr wrap="square">
            <a:spAutoFit/>
          </a:bodyPr>
          <a:lstStyle/>
          <a:p>
            <a:pPr>
              <a:lnSpc>
                <a:spcPct val="150000"/>
              </a:lnSpc>
            </a:pPr>
            <a:r>
              <a:rPr lang="zh-CN" altLang="en-US" sz="2800" dirty="0"/>
              <a:t>垃圾信息过滤？</a:t>
            </a:r>
            <a:r>
              <a:rPr lang="en-US" altLang="zh-CN" sz="2800" dirty="0"/>
              <a:t>-&gt;</a:t>
            </a:r>
            <a:r>
              <a:rPr lang="zh-CN" altLang="en-US" sz="2800" dirty="0"/>
              <a:t>分类问题</a:t>
            </a:r>
            <a:endParaRPr lang="en-US" altLang="zh-CN" sz="2800" dirty="0"/>
          </a:p>
        </p:txBody>
      </p:sp>
      <p:sp>
        <p:nvSpPr>
          <p:cNvPr id="78" name="矩形 77">
            <a:extLst>
              <a:ext uri="{FF2B5EF4-FFF2-40B4-BE49-F238E27FC236}">
                <a16:creationId xmlns:a16="http://schemas.microsoft.com/office/drawing/2014/main" id="{D3F484C6-3CDD-4D78-8E5C-FA442220407F}"/>
              </a:ext>
            </a:extLst>
          </p:cNvPr>
          <p:cNvSpPr/>
          <p:nvPr/>
        </p:nvSpPr>
        <p:spPr>
          <a:xfrm>
            <a:off x="5530977" y="1574443"/>
            <a:ext cx="5724644" cy="458459"/>
          </a:xfrm>
          <a:prstGeom prst="rect">
            <a:avLst/>
          </a:prstGeom>
        </p:spPr>
        <p:txBody>
          <a:bodyPr wrap="none">
            <a:spAutoFit/>
          </a:bodyPr>
          <a:lstStyle/>
          <a:p>
            <a:pPr>
              <a:lnSpc>
                <a:spcPct val="150000"/>
              </a:lnSpc>
            </a:pPr>
            <a:r>
              <a:rPr lang="zh-CN" altLang="en-US" dirty="0"/>
              <a:t>判断一个评论是属于正常评论类，还是属于垃圾信息类</a:t>
            </a:r>
          </a:p>
        </p:txBody>
      </p:sp>
    </p:spTree>
    <p:extLst>
      <p:ext uri="{BB962C8B-B14F-4D97-AF65-F5344CB8AC3E}">
        <p14:creationId xmlns:p14="http://schemas.microsoft.com/office/powerpoint/2010/main" val="2710218666"/>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8"/>
                                        </p:tgtEl>
                                        <p:attrNameLst>
                                          <p:attrName>style.visibility</p:attrName>
                                        </p:attrNameLst>
                                      </p:cBhvr>
                                      <p:to>
                                        <p:strVal val="visible"/>
                                      </p:to>
                                    </p:set>
                                    <p:animEffect transition="in" filter="fade">
                                      <p:cBhvr>
                                        <p:cTn id="12" dur="500"/>
                                        <p:tgtEl>
                                          <p:spTgt spid="7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fade">
                                      <p:cBhvr>
                                        <p:cTn id="1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pPr/>
              <a:t>14</a:t>
            </a:fld>
            <a:endParaRPr lang="zh-CN" altLang="en-US" dirty="0"/>
          </a:p>
        </p:txBody>
      </p:sp>
      <p:sp>
        <p:nvSpPr>
          <p:cNvPr id="7" name="íṩľïḋe"/>
          <p:cNvSpPr/>
          <p:nvPr/>
        </p:nvSpPr>
        <p:spPr>
          <a:xfrm>
            <a:off x="9226153" y="1800450"/>
            <a:ext cx="1293018" cy="281530"/>
          </a:xfrm>
          <a:prstGeom prst="trapezoid">
            <a:avLst>
              <a:gd name="adj" fmla="val 4699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75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8" name="íṩ1ïdè"/>
          <p:cNvSpPr/>
          <p:nvPr/>
        </p:nvSpPr>
        <p:spPr>
          <a:xfrm>
            <a:off x="1672829" y="1800450"/>
            <a:ext cx="1293018" cy="281530"/>
          </a:xfrm>
          <a:prstGeom prst="trapezoid">
            <a:avLst>
              <a:gd name="adj" fmla="val 4699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75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9" name="ïşlídê">
            <a:hlinkClick r:id="rId2" action="ppaction://hlinksldjump"/>
          </p:cNvPr>
          <p:cNvSpPr/>
          <p:nvPr/>
        </p:nvSpPr>
        <p:spPr>
          <a:xfrm>
            <a:off x="8016875" y="2038574"/>
            <a:ext cx="3502025" cy="35383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00000"/>
                </a:solidFill>
                <a:effectLst/>
                <a:uLnTx/>
                <a:uFillTx/>
              </a:rPr>
              <a:t>深度学习算法</a:t>
            </a:r>
            <a:endParaRPr kumimoji="0" lang="en-US" altLang="zh-CN" sz="2400" b="1" i="0" u="none" strike="noStrike" kern="1200" cap="none" spc="0" normalizeH="0" baseline="0" noProof="0" dirty="0">
              <a:ln>
                <a:noFill/>
              </a:ln>
              <a:solidFill>
                <a:srgbClr val="000000"/>
              </a:solidFill>
              <a:effectLst/>
              <a:uLnTx/>
              <a:uFillTx/>
            </a:endParaRPr>
          </a:p>
        </p:txBody>
      </p:sp>
      <p:sp>
        <p:nvSpPr>
          <p:cNvPr id="10" name="îṡḻîde">
            <a:hlinkClick r:id="rId3" action="ppaction://hlinksldjump"/>
          </p:cNvPr>
          <p:cNvSpPr/>
          <p:nvPr/>
        </p:nvSpPr>
        <p:spPr>
          <a:xfrm>
            <a:off x="660400" y="2038574"/>
            <a:ext cx="3502025" cy="35383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00000"/>
                </a:solidFill>
                <a:effectLst/>
                <a:uLnTx/>
                <a:uFillTx/>
              </a:rPr>
              <a:t>分类算法</a:t>
            </a:r>
            <a:endParaRPr kumimoji="0" lang="en-US" altLang="zh-CN" sz="2400" b="1" i="0" u="none" strike="noStrike" kern="1200" cap="none" spc="0" normalizeH="0" baseline="0" noProof="0" dirty="0">
              <a:ln>
                <a:noFill/>
              </a:ln>
              <a:solidFill>
                <a:srgbClr val="000000"/>
              </a:solidFill>
              <a:effectLst/>
              <a:uLnTx/>
              <a:uFillTx/>
            </a:endParaRPr>
          </a:p>
        </p:txBody>
      </p:sp>
      <p:sp>
        <p:nvSpPr>
          <p:cNvPr id="11" name="íṥḻïďê">
            <a:hlinkClick r:id="rId4" action="ppaction://hlinksldjump"/>
          </p:cNvPr>
          <p:cNvSpPr/>
          <p:nvPr/>
        </p:nvSpPr>
        <p:spPr>
          <a:xfrm>
            <a:off x="4228341" y="2038574"/>
            <a:ext cx="3722618" cy="3538361"/>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tx1"/>
                </a:solidFill>
                <a:effectLst/>
                <a:uLnTx/>
                <a:uFillTx/>
              </a:rPr>
              <a:t>半监督学习算法</a:t>
            </a:r>
            <a:endParaRPr kumimoji="0" lang="en-US" sz="2400" b="1" i="0" u="none" strike="noStrike" kern="1200" cap="none" spc="0" normalizeH="0" baseline="0" noProof="0" dirty="0">
              <a:ln>
                <a:noFill/>
              </a:ln>
              <a:solidFill>
                <a:schemeClr val="tx1"/>
              </a:solidFill>
              <a:effectLst/>
              <a:uLnTx/>
              <a:uFillTx/>
            </a:endParaRPr>
          </a:p>
        </p:txBody>
      </p:sp>
      <p:grpSp>
        <p:nvGrpSpPr>
          <p:cNvPr id="27" name="组合 26"/>
          <p:cNvGrpSpPr/>
          <p:nvPr/>
        </p:nvGrpSpPr>
        <p:grpSpPr>
          <a:xfrm>
            <a:off x="5503862" y="1800450"/>
            <a:ext cx="1293018" cy="1028700"/>
            <a:chOff x="5448301" y="1130300"/>
            <a:chExt cx="1293018" cy="1028700"/>
          </a:xfrm>
        </p:grpSpPr>
        <p:sp>
          <p:nvSpPr>
            <p:cNvPr id="6" name="íṣľîḍe"/>
            <p:cNvSpPr/>
            <p:nvPr/>
          </p:nvSpPr>
          <p:spPr>
            <a:xfrm>
              <a:off x="5448301" y="1130300"/>
              <a:ext cx="1293018" cy="281530"/>
            </a:xfrm>
            <a:prstGeom prst="trapezoid">
              <a:avLst>
                <a:gd name="adj" fmla="val 4699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75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12" name="îslíḓé"/>
            <p:cNvSpPr/>
            <p:nvPr/>
          </p:nvSpPr>
          <p:spPr>
            <a:xfrm>
              <a:off x="5581650" y="1130300"/>
              <a:ext cx="1028700" cy="1028700"/>
            </a:xfrm>
            <a:prstGeom prst="round2SameRect">
              <a:avLst>
                <a:gd name="adj1" fmla="val 0"/>
                <a:gd name="adj2" fmla="val 50000"/>
              </a:avLst>
            </a:prstGeom>
            <a:solidFill>
              <a:srgbClr val="6997A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13" name="iŝḷiḓê"/>
            <p:cNvSpPr/>
            <p:nvPr/>
          </p:nvSpPr>
          <p:spPr bwMode="auto">
            <a:xfrm>
              <a:off x="5883515" y="1428969"/>
              <a:ext cx="424971" cy="431365"/>
            </a:xfrm>
            <a:custGeom>
              <a:avLst/>
              <a:gdLst>
                <a:gd name="connsiteX0" fmla="*/ 221980 w 592223"/>
                <a:gd name="connsiteY0" fmla="*/ 389269 h 601134"/>
                <a:gd name="connsiteX1" fmla="*/ 206643 w 592223"/>
                <a:gd name="connsiteY1" fmla="*/ 390881 h 601134"/>
                <a:gd name="connsiteX2" fmla="*/ 139645 w 592223"/>
                <a:gd name="connsiteY2" fmla="*/ 469057 h 601134"/>
                <a:gd name="connsiteX3" fmla="*/ 98478 w 592223"/>
                <a:gd name="connsiteY3" fmla="*/ 438431 h 601134"/>
                <a:gd name="connsiteX4" fmla="*/ 83142 w 592223"/>
                <a:gd name="connsiteY4" fmla="*/ 440043 h 601134"/>
                <a:gd name="connsiteX5" fmla="*/ 85563 w 592223"/>
                <a:gd name="connsiteY5" fmla="*/ 455356 h 601134"/>
                <a:gd name="connsiteX6" fmla="*/ 134802 w 592223"/>
                <a:gd name="connsiteY6" fmla="*/ 492429 h 601134"/>
                <a:gd name="connsiteX7" fmla="*/ 141260 w 592223"/>
                <a:gd name="connsiteY7" fmla="*/ 494041 h 601134"/>
                <a:gd name="connsiteX8" fmla="*/ 149332 w 592223"/>
                <a:gd name="connsiteY8" fmla="*/ 490817 h 601134"/>
                <a:gd name="connsiteX9" fmla="*/ 222787 w 592223"/>
                <a:gd name="connsiteY9" fmla="*/ 404581 h 601134"/>
                <a:gd name="connsiteX10" fmla="*/ 221980 w 592223"/>
                <a:gd name="connsiteY10" fmla="*/ 389269 h 601134"/>
                <a:gd name="connsiteX11" fmla="*/ 439075 w 592223"/>
                <a:gd name="connsiteY11" fmla="*/ 344088 h 601134"/>
                <a:gd name="connsiteX12" fmla="*/ 344643 w 592223"/>
                <a:gd name="connsiteY12" fmla="*/ 438365 h 601134"/>
                <a:gd name="connsiteX13" fmla="*/ 439075 w 592223"/>
                <a:gd name="connsiteY13" fmla="*/ 532642 h 601134"/>
                <a:gd name="connsiteX14" fmla="*/ 534313 w 592223"/>
                <a:gd name="connsiteY14" fmla="*/ 438365 h 601134"/>
                <a:gd name="connsiteX15" fmla="*/ 439075 w 592223"/>
                <a:gd name="connsiteY15" fmla="*/ 344088 h 601134"/>
                <a:gd name="connsiteX16" fmla="*/ 439075 w 592223"/>
                <a:gd name="connsiteY16" fmla="*/ 322332 h 601134"/>
                <a:gd name="connsiteX17" fmla="*/ 555298 w 592223"/>
                <a:gd name="connsiteY17" fmla="*/ 438365 h 601134"/>
                <a:gd name="connsiteX18" fmla="*/ 525435 w 592223"/>
                <a:gd name="connsiteY18" fmla="*/ 516527 h 601134"/>
                <a:gd name="connsiteX19" fmla="*/ 589197 w 592223"/>
                <a:gd name="connsiteY19" fmla="*/ 583407 h 601134"/>
                <a:gd name="connsiteX20" fmla="*/ 589197 w 592223"/>
                <a:gd name="connsiteY20" fmla="*/ 598717 h 601134"/>
                <a:gd name="connsiteX21" fmla="*/ 581933 w 592223"/>
                <a:gd name="connsiteY21" fmla="*/ 601134 h 601134"/>
                <a:gd name="connsiteX22" fmla="*/ 573861 w 592223"/>
                <a:gd name="connsiteY22" fmla="*/ 597911 h 601134"/>
                <a:gd name="connsiteX23" fmla="*/ 509293 w 592223"/>
                <a:gd name="connsiteY23" fmla="*/ 531031 h 601134"/>
                <a:gd name="connsiteX24" fmla="*/ 439075 w 592223"/>
                <a:gd name="connsiteY24" fmla="*/ 554399 h 601134"/>
                <a:gd name="connsiteX25" fmla="*/ 322851 w 592223"/>
                <a:gd name="connsiteY25" fmla="*/ 438365 h 601134"/>
                <a:gd name="connsiteX26" fmla="*/ 439075 w 592223"/>
                <a:gd name="connsiteY26" fmla="*/ 322332 h 601134"/>
                <a:gd name="connsiteX27" fmla="*/ 221980 w 592223"/>
                <a:gd name="connsiteY27" fmla="*/ 228081 h 601134"/>
                <a:gd name="connsiteX28" fmla="*/ 206643 w 592223"/>
                <a:gd name="connsiteY28" fmla="*/ 229693 h 601134"/>
                <a:gd name="connsiteX29" fmla="*/ 139645 w 592223"/>
                <a:gd name="connsiteY29" fmla="*/ 307869 h 601134"/>
                <a:gd name="connsiteX30" fmla="*/ 98478 w 592223"/>
                <a:gd name="connsiteY30" fmla="*/ 277243 h 601134"/>
                <a:gd name="connsiteX31" fmla="*/ 83142 w 592223"/>
                <a:gd name="connsiteY31" fmla="*/ 278855 h 601134"/>
                <a:gd name="connsiteX32" fmla="*/ 85563 w 592223"/>
                <a:gd name="connsiteY32" fmla="*/ 294168 h 601134"/>
                <a:gd name="connsiteX33" fmla="*/ 134802 w 592223"/>
                <a:gd name="connsiteY33" fmla="*/ 331241 h 601134"/>
                <a:gd name="connsiteX34" fmla="*/ 141260 w 592223"/>
                <a:gd name="connsiteY34" fmla="*/ 332853 h 601134"/>
                <a:gd name="connsiteX35" fmla="*/ 149332 w 592223"/>
                <a:gd name="connsiteY35" fmla="*/ 329629 h 601134"/>
                <a:gd name="connsiteX36" fmla="*/ 222787 w 592223"/>
                <a:gd name="connsiteY36" fmla="*/ 243394 h 601134"/>
                <a:gd name="connsiteX37" fmla="*/ 221980 w 592223"/>
                <a:gd name="connsiteY37" fmla="*/ 228081 h 601134"/>
                <a:gd name="connsiteX38" fmla="*/ 290592 w 592223"/>
                <a:gd name="connsiteY38" fmla="*/ 128950 h 601134"/>
                <a:gd name="connsiteX39" fmla="*/ 280098 w 592223"/>
                <a:gd name="connsiteY39" fmla="*/ 139428 h 601134"/>
                <a:gd name="connsiteX40" fmla="*/ 290592 w 592223"/>
                <a:gd name="connsiteY40" fmla="*/ 150711 h 601134"/>
                <a:gd name="connsiteX41" fmla="*/ 484319 w 592223"/>
                <a:gd name="connsiteY41" fmla="*/ 150711 h 601134"/>
                <a:gd name="connsiteX42" fmla="*/ 495620 w 592223"/>
                <a:gd name="connsiteY42" fmla="*/ 139428 h 601134"/>
                <a:gd name="connsiteX43" fmla="*/ 484319 w 592223"/>
                <a:gd name="connsiteY43" fmla="*/ 128950 h 601134"/>
                <a:gd name="connsiteX44" fmla="*/ 221980 w 592223"/>
                <a:gd name="connsiteY44" fmla="*/ 78176 h 601134"/>
                <a:gd name="connsiteX45" fmla="*/ 206643 w 592223"/>
                <a:gd name="connsiteY45" fmla="*/ 78982 h 601134"/>
                <a:gd name="connsiteX46" fmla="*/ 139645 w 592223"/>
                <a:gd name="connsiteY46" fmla="*/ 157158 h 601134"/>
                <a:gd name="connsiteX47" fmla="*/ 98478 w 592223"/>
                <a:gd name="connsiteY47" fmla="*/ 126533 h 601134"/>
                <a:gd name="connsiteX48" fmla="*/ 83142 w 592223"/>
                <a:gd name="connsiteY48" fmla="*/ 128950 h 601134"/>
                <a:gd name="connsiteX49" fmla="*/ 85563 w 592223"/>
                <a:gd name="connsiteY49" fmla="*/ 143457 h 601134"/>
                <a:gd name="connsiteX50" fmla="*/ 134802 w 592223"/>
                <a:gd name="connsiteY50" fmla="*/ 180530 h 601134"/>
                <a:gd name="connsiteX51" fmla="*/ 141260 w 592223"/>
                <a:gd name="connsiteY51" fmla="*/ 182948 h 601134"/>
                <a:gd name="connsiteX52" fmla="*/ 149332 w 592223"/>
                <a:gd name="connsiteY52" fmla="*/ 178919 h 601134"/>
                <a:gd name="connsiteX53" fmla="*/ 222787 w 592223"/>
                <a:gd name="connsiteY53" fmla="*/ 92683 h 601134"/>
                <a:gd name="connsiteX54" fmla="*/ 221980 w 592223"/>
                <a:gd name="connsiteY54" fmla="*/ 78176 h 601134"/>
                <a:gd name="connsiteX55" fmla="*/ 131573 w 592223"/>
                <a:gd name="connsiteY55" fmla="*/ 0 h 601134"/>
                <a:gd name="connsiteX56" fmla="*/ 450417 w 592223"/>
                <a:gd name="connsiteY56" fmla="*/ 0 h 601134"/>
                <a:gd name="connsiteX57" fmla="*/ 581183 w 592223"/>
                <a:gd name="connsiteY57" fmla="*/ 130562 h 601134"/>
                <a:gd name="connsiteX58" fmla="*/ 581183 w 592223"/>
                <a:gd name="connsiteY58" fmla="*/ 395716 h 601134"/>
                <a:gd name="connsiteX59" fmla="*/ 489970 w 592223"/>
                <a:gd name="connsiteY59" fmla="*/ 299003 h 601134"/>
                <a:gd name="connsiteX60" fmla="*/ 495620 w 592223"/>
                <a:gd name="connsiteY60" fmla="*/ 290138 h 601134"/>
                <a:gd name="connsiteX61" fmla="*/ 484319 w 592223"/>
                <a:gd name="connsiteY61" fmla="*/ 279661 h 601134"/>
                <a:gd name="connsiteX62" fmla="*/ 290592 w 592223"/>
                <a:gd name="connsiteY62" fmla="*/ 279661 h 601134"/>
                <a:gd name="connsiteX63" fmla="*/ 280098 w 592223"/>
                <a:gd name="connsiteY63" fmla="*/ 290138 h 601134"/>
                <a:gd name="connsiteX64" fmla="*/ 290592 w 592223"/>
                <a:gd name="connsiteY64" fmla="*/ 300615 h 601134"/>
                <a:gd name="connsiteX65" fmla="*/ 384227 w 592223"/>
                <a:gd name="connsiteY65" fmla="*/ 300615 h 601134"/>
                <a:gd name="connsiteX66" fmla="*/ 290592 w 592223"/>
                <a:gd name="connsiteY66" fmla="*/ 438431 h 601134"/>
                <a:gd name="connsiteX67" fmla="*/ 291399 w 592223"/>
                <a:gd name="connsiteY67" fmla="*/ 440849 h 601134"/>
                <a:gd name="connsiteX68" fmla="*/ 290592 w 592223"/>
                <a:gd name="connsiteY68" fmla="*/ 440849 h 601134"/>
                <a:gd name="connsiteX69" fmla="*/ 293013 w 592223"/>
                <a:gd name="connsiteY69" fmla="*/ 461803 h 601134"/>
                <a:gd name="connsiteX70" fmla="*/ 396335 w 592223"/>
                <a:gd name="connsiteY70" fmla="*/ 580276 h 601134"/>
                <a:gd name="connsiteX71" fmla="*/ 131573 w 592223"/>
                <a:gd name="connsiteY71" fmla="*/ 580276 h 601134"/>
                <a:gd name="connsiteX72" fmla="*/ 0 w 592223"/>
                <a:gd name="connsiteY72" fmla="*/ 449714 h 601134"/>
                <a:gd name="connsiteX73" fmla="*/ 0 w 592223"/>
                <a:gd name="connsiteY73" fmla="*/ 130562 h 601134"/>
                <a:gd name="connsiteX74" fmla="*/ 131573 w 592223"/>
                <a:gd name="connsiteY74" fmla="*/ 0 h 601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92223" h="601134">
                  <a:moveTo>
                    <a:pt x="221980" y="389269"/>
                  </a:moveTo>
                  <a:cubicBezTo>
                    <a:pt x="217136" y="385239"/>
                    <a:pt x="210679" y="386045"/>
                    <a:pt x="206643" y="390881"/>
                  </a:cubicBezTo>
                  <a:lnTo>
                    <a:pt x="139645" y="469057"/>
                  </a:lnTo>
                  <a:lnTo>
                    <a:pt x="98478" y="438431"/>
                  </a:lnTo>
                  <a:cubicBezTo>
                    <a:pt x="93635" y="434401"/>
                    <a:pt x="87178" y="435207"/>
                    <a:pt x="83142" y="440043"/>
                  </a:cubicBezTo>
                  <a:cubicBezTo>
                    <a:pt x="79913" y="444878"/>
                    <a:pt x="80720" y="452132"/>
                    <a:pt x="85563" y="455356"/>
                  </a:cubicBezTo>
                  <a:lnTo>
                    <a:pt x="134802" y="492429"/>
                  </a:lnTo>
                  <a:cubicBezTo>
                    <a:pt x="136417" y="493235"/>
                    <a:pt x="138838" y="494041"/>
                    <a:pt x="141260" y="494041"/>
                  </a:cubicBezTo>
                  <a:cubicBezTo>
                    <a:pt x="143681" y="494041"/>
                    <a:pt x="146910" y="493235"/>
                    <a:pt x="149332" y="490817"/>
                  </a:cubicBezTo>
                  <a:lnTo>
                    <a:pt x="222787" y="404581"/>
                  </a:lnTo>
                  <a:cubicBezTo>
                    <a:pt x="226823" y="399746"/>
                    <a:pt x="226016" y="393298"/>
                    <a:pt x="221980" y="389269"/>
                  </a:cubicBezTo>
                  <a:close/>
                  <a:moveTo>
                    <a:pt x="439075" y="344088"/>
                  </a:moveTo>
                  <a:cubicBezTo>
                    <a:pt x="387420" y="344088"/>
                    <a:pt x="344643" y="385989"/>
                    <a:pt x="344643" y="438365"/>
                  </a:cubicBezTo>
                  <a:cubicBezTo>
                    <a:pt x="344643" y="490741"/>
                    <a:pt x="387420" y="532642"/>
                    <a:pt x="439075" y="532642"/>
                  </a:cubicBezTo>
                  <a:cubicBezTo>
                    <a:pt x="491537" y="532642"/>
                    <a:pt x="534313" y="490741"/>
                    <a:pt x="534313" y="438365"/>
                  </a:cubicBezTo>
                  <a:cubicBezTo>
                    <a:pt x="534313" y="385989"/>
                    <a:pt x="491537" y="344088"/>
                    <a:pt x="439075" y="344088"/>
                  </a:cubicBezTo>
                  <a:close/>
                  <a:moveTo>
                    <a:pt x="439075" y="322332"/>
                  </a:moveTo>
                  <a:cubicBezTo>
                    <a:pt x="503643" y="322332"/>
                    <a:pt x="555298" y="374708"/>
                    <a:pt x="555298" y="438365"/>
                  </a:cubicBezTo>
                  <a:cubicBezTo>
                    <a:pt x="555298" y="468179"/>
                    <a:pt x="543999" y="495576"/>
                    <a:pt x="525435" y="516527"/>
                  </a:cubicBezTo>
                  <a:lnTo>
                    <a:pt x="589197" y="583407"/>
                  </a:lnTo>
                  <a:cubicBezTo>
                    <a:pt x="593232" y="587436"/>
                    <a:pt x="593232" y="594688"/>
                    <a:pt x="589197" y="598717"/>
                  </a:cubicBezTo>
                  <a:cubicBezTo>
                    <a:pt x="586775" y="600328"/>
                    <a:pt x="584354" y="601134"/>
                    <a:pt x="581933" y="601134"/>
                  </a:cubicBezTo>
                  <a:cubicBezTo>
                    <a:pt x="578704" y="601134"/>
                    <a:pt x="576283" y="600328"/>
                    <a:pt x="573861" y="597911"/>
                  </a:cubicBezTo>
                  <a:lnTo>
                    <a:pt x="509293" y="531031"/>
                  </a:lnTo>
                  <a:cubicBezTo>
                    <a:pt x="489922" y="545535"/>
                    <a:pt x="465709" y="554399"/>
                    <a:pt x="439075" y="554399"/>
                  </a:cubicBezTo>
                  <a:cubicBezTo>
                    <a:pt x="375313" y="554399"/>
                    <a:pt x="322851" y="502022"/>
                    <a:pt x="322851" y="438365"/>
                  </a:cubicBezTo>
                  <a:cubicBezTo>
                    <a:pt x="322851" y="374708"/>
                    <a:pt x="375313" y="322332"/>
                    <a:pt x="439075" y="322332"/>
                  </a:cubicBezTo>
                  <a:close/>
                  <a:moveTo>
                    <a:pt x="221980" y="228081"/>
                  </a:moveTo>
                  <a:cubicBezTo>
                    <a:pt x="217136" y="224051"/>
                    <a:pt x="210679" y="224857"/>
                    <a:pt x="206643" y="229693"/>
                  </a:cubicBezTo>
                  <a:lnTo>
                    <a:pt x="139645" y="307869"/>
                  </a:lnTo>
                  <a:lnTo>
                    <a:pt x="98478" y="277243"/>
                  </a:lnTo>
                  <a:cubicBezTo>
                    <a:pt x="93635" y="273213"/>
                    <a:pt x="87178" y="274019"/>
                    <a:pt x="83142" y="278855"/>
                  </a:cubicBezTo>
                  <a:cubicBezTo>
                    <a:pt x="79913" y="283691"/>
                    <a:pt x="80720" y="290944"/>
                    <a:pt x="85563" y="294168"/>
                  </a:cubicBezTo>
                  <a:lnTo>
                    <a:pt x="134802" y="331241"/>
                  </a:lnTo>
                  <a:cubicBezTo>
                    <a:pt x="136417" y="332047"/>
                    <a:pt x="138838" y="332853"/>
                    <a:pt x="141260" y="332853"/>
                  </a:cubicBezTo>
                  <a:cubicBezTo>
                    <a:pt x="143681" y="332853"/>
                    <a:pt x="146910" y="332047"/>
                    <a:pt x="149332" y="329629"/>
                  </a:cubicBezTo>
                  <a:lnTo>
                    <a:pt x="222787" y="243394"/>
                  </a:lnTo>
                  <a:cubicBezTo>
                    <a:pt x="226823" y="238558"/>
                    <a:pt x="226016" y="232111"/>
                    <a:pt x="221980" y="228081"/>
                  </a:cubicBezTo>
                  <a:close/>
                  <a:moveTo>
                    <a:pt x="290592" y="128950"/>
                  </a:moveTo>
                  <a:cubicBezTo>
                    <a:pt x="284941" y="128950"/>
                    <a:pt x="280098" y="133786"/>
                    <a:pt x="280098" y="139428"/>
                  </a:cubicBezTo>
                  <a:cubicBezTo>
                    <a:pt x="280098" y="145875"/>
                    <a:pt x="284941" y="150711"/>
                    <a:pt x="290592" y="150711"/>
                  </a:cubicBezTo>
                  <a:lnTo>
                    <a:pt x="484319" y="150711"/>
                  </a:lnTo>
                  <a:cubicBezTo>
                    <a:pt x="490777" y="150711"/>
                    <a:pt x="495620" y="145875"/>
                    <a:pt x="495620" y="139428"/>
                  </a:cubicBezTo>
                  <a:cubicBezTo>
                    <a:pt x="495620" y="133786"/>
                    <a:pt x="490777" y="128950"/>
                    <a:pt x="484319" y="128950"/>
                  </a:cubicBezTo>
                  <a:close/>
                  <a:moveTo>
                    <a:pt x="221980" y="78176"/>
                  </a:moveTo>
                  <a:cubicBezTo>
                    <a:pt x="217136" y="74147"/>
                    <a:pt x="210679" y="74147"/>
                    <a:pt x="206643" y="78982"/>
                  </a:cubicBezTo>
                  <a:lnTo>
                    <a:pt x="139645" y="157158"/>
                  </a:lnTo>
                  <a:lnTo>
                    <a:pt x="98478" y="126533"/>
                  </a:lnTo>
                  <a:cubicBezTo>
                    <a:pt x="93635" y="123309"/>
                    <a:pt x="87178" y="124115"/>
                    <a:pt x="83142" y="128950"/>
                  </a:cubicBezTo>
                  <a:cubicBezTo>
                    <a:pt x="79913" y="133786"/>
                    <a:pt x="80720" y="140233"/>
                    <a:pt x="85563" y="143457"/>
                  </a:cubicBezTo>
                  <a:lnTo>
                    <a:pt x="134802" y="180530"/>
                  </a:lnTo>
                  <a:cubicBezTo>
                    <a:pt x="136417" y="182142"/>
                    <a:pt x="138838" y="182948"/>
                    <a:pt x="141260" y="182948"/>
                  </a:cubicBezTo>
                  <a:cubicBezTo>
                    <a:pt x="143681" y="182948"/>
                    <a:pt x="146910" y="181336"/>
                    <a:pt x="149332" y="178919"/>
                  </a:cubicBezTo>
                  <a:lnTo>
                    <a:pt x="222787" y="92683"/>
                  </a:lnTo>
                  <a:cubicBezTo>
                    <a:pt x="226823" y="88653"/>
                    <a:pt x="226016" y="81400"/>
                    <a:pt x="221980" y="78176"/>
                  </a:cubicBezTo>
                  <a:close/>
                  <a:moveTo>
                    <a:pt x="131573" y="0"/>
                  </a:moveTo>
                  <a:lnTo>
                    <a:pt x="450417" y="0"/>
                  </a:lnTo>
                  <a:cubicBezTo>
                    <a:pt x="523065" y="0"/>
                    <a:pt x="581183" y="58834"/>
                    <a:pt x="581183" y="130562"/>
                  </a:cubicBezTo>
                  <a:lnTo>
                    <a:pt x="581183" y="395716"/>
                  </a:lnTo>
                  <a:cubicBezTo>
                    <a:pt x="568268" y="350584"/>
                    <a:pt x="533558" y="315122"/>
                    <a:pt x="489970" y="299003"/>
                  </a:cubicBezTo>
                  <a:cubicBezTo>
                    <a:pt x="493198" y="297392"/>
                    <a:pt x="495620" y="294168"/>
                    <a:pt x="495620" y="290138"/>
                  </a:cubicBezTo>
                  <a:cubicBezTo>
                    <a:pt x="495620" y="284497"/>
                    <a:pt x="490777" y="279661"/>
                    <a:pt x="484319" y="279661"/>
                  </a:cubicBezTo>
                  <a:lnTo>
                    <a:pt x="290592" y="279661"/>
                  </a:lnTo>
                  <a:cubicBezTo>
                    <a:pt x="284941" y="279661"/>
                    <a:pt x="280098" y="284497"/>
                    <a:pt x="280098" y="290138"/>
                  </a:cubicBezTo>
                  <a:cubicBezTo>
                    <a:pt x="280098" y="295780"/>
                    <a:pt x="284941" y="300615"/>
                    <a:pt x="290592" y="300615"/>
                  </a:cubicBezTo>
                  <a:lnTo>
                    <a:pt x="384227" y="300615"/>
                  </a:lnTo>
                  <a:cubicBezTo>
                    <a:pt x="329337" y="323182"/>
                    <a:pt x="290592" y="376374"/>
                    <a:pt x="290592" y="438431"/>
                  </a:cubicBezTo>
                  <a:cubicBezTo>
                    <a:pt x="290592" y="439237"/>
                    <a:pt x="291399" y="440043"/>
                    <a:pt x="291399" y="440849"/>
                  </a:cubicBezTo>
                  <a:lnTo>
                    <a:pt x="290592" y="440849"/>
                  </a:lnTo>
                  <a:cubicBezTo>
                    <a:pt x="290592" y="448908"/>
                    <a:pt x="293013" y="461803"/>
                    <a:pt x="293013" y="461803"/>
                  </a:cubicBezTo>
                  <a:cubicBezTo>
                    <a:pt x="301892" y="518219"/>
                    <a:pt x="343059" y="564157"/>
                    <a:pt x="396335" y="580276"/>
                  </a:cubicBezTo>
                  <a:lnTo>
                    <a:pt x="131573" y="580276"/>
                  </a:lnTo>
                  <a:cubicBezTo>
                    <a:pt x="58926" y="580276"/>
                    <a:pt x="0" y="521443"/>
                    <a:pt x="0" y="449714"/>
                  </a:cubicBezTo>
                  <a:lnTo>
                    <a:pt x="0" y="130562"/>
                  </a:lnTo>
                  <a:cubicBezTo>
                    <a:pt x="0" y="58834"/>
                    <a:pt x="58926" y="0"/>
                    <a:pt x="131573" y="0"/>
                  </a:cubicBezTo>
                  <a:close/>
                </a:path>
              </a:pathLst>
            </a:custGeom>
            <a:solidFill>
              <a:schemeClr val="bg1"/>
            </a:solidFill>
            <a:ln>
              <a:noFill/>
            </a:ln>
          </p:spPr>
          <p:txBody>
            <a:bodyPr vert="horz" wrap="square" lIns="91440" tIns="45720" rIns="91440" bIns="45720" numCol="1" anchor="t" anchorCtr="0" compatLnSpc="1">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endParaRPr>
            </a:p>
          </p:txBody>
        </p:sp>
      </p:grpSp>
      <p:sp>
        <p:nvSpPr>
          <p:cNvPr id="14" name="ïṣ1ïḍê"/>
          <p:cNvSpPr/>
          <p:nvPr/>
        </p:nvSpPr>
        <p:spPr>
          <a:xfrm>
            <a:off x="9358312" y="1800450"/>
            <a:ext cx="1028700" cy="1028700"/>
          </a:xfrm>
          <a:prstGeom prst="round2SameRect">
            <a:avLst>
              <a:gd name="adj1" fmla="val 0"/>
              <a:gd name="adj2" fmla="val 50000"/>
            </a:avLst>
          </a:prstGeom>
          <a:solidFill>
            <a:srgbClr val="99D5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15" name="íšļîďe"/>
          <p:cNvSpPr/>
          <p:nvPr/>
        </p:nvSpPr>
        <p:spPr bwMode="auto">
          <a:xfrm>
            <a:off x="9660176" y="2098616"/>
            <a:ext cx="424971" cy="431365"/>
          </a:xfrm>
          <a:custGeom>
            <a:avLst/>
            <a:gdLst>
              <a:gd name="connsiteX0" fmla="*/ 221980 w 592223"/>
              <a:gd name="connsiteY0" fmla="*/ 389269 h 601134"/>
              <a:gd name="connsiteX1" fmla="*/ 206643 w 592223"/>
              <a:gd name="connsiteY1" fmla="*/ 390881 h 601134"/>
              <a:gd name="connsiteX2" fmla="*/ 139645 w 592223"/>
              <a:gd name="connsiteY2" fmla="*/ 469057 h 601134"/>
              <a:gd name="connsiteX3" fmla="*/ 98478 w 592223"/>
              <a:gd name="connsiteY3" fmla="*/ 438431 h 601134"/>
              <a:gd name="connsiteX4" fmla="*/ 83142 w 592223"/>
              <a:gd name="connsiteY4" fmla="*/ 440043 h 601134"/>
              <a:gd name="connsiteX5" fmla="*/ 85563 w 592223"/>
              <a:gd name="connsiteY5" fmla="*/ 455356 h 601134"/>
              <a:gd name="connsiteX6" fmla="*/ 134802 w 592223"/>
              <a:gd name="connsiteY6" fmla="*/ 492429 h 601134"/>
              <a:gd name="connsiteX7" fmla="*/ 141260 w 592223"/>
              <a:gd name="connsiteY7" fmla="*/ 494041 h 601134"/>
              <a:gd name="connsiteX8" fmla="*/ 149332 w 592223"/>
              <a:gd name="connsiteY8" fmla="*/ 490817 h 601134"/>
              <a:gd name="connsiteX9" fmla="*/ 222787 w 592223"/>
              <a:gd name="connsiteY9" fmla="*/ 404581 h 601134"/>
              <a:gd name="connsiteX10" fmla="*/ 221980 w 592223"/>
              <a:gd name="connsiteY10" fmla="*/ 389269 h 601134"/>
              <a:gd name="connsiteX11" fmla="*/ 439075 w 592223"/>
              <a:gd name="connsiteY11" fmla="*/ 344088 h 601134"/>
              <a:gd name="connsiteX12" fmla="*/ 344643 w 592223"/>
              <a:gd name="connsiteY12" fmla="*/ 438365 h 601134"/>
              <a:gd name="connsiteX13" fmla="*/ 439075 w 592223"/>
              <a:gd name="connsiteY13" fmla="*/ 532642 h 601134"/>
              <a:gd name="connsiteX14" fmla="*/ 534313 w 592223"/>
              <a:gd name="connsiteY14" fmla="*/ 438365 h 601134"/>
              <a:gd name="connsiteX15" fmla="*/ 439075 w 592223"/>
              <a:gd name="connsiteY15" fmla="*/ 344088 h 601134"/>
              <a:gd name="connsiteX16" fmla="*/ 439075 w 592223"/>
              <a:gd name="connsiteY16" fmla="*/ 322332 h 601134"/>
              <a:gd name="connsiteX17" fmla="*/ 555298 w 592223"/>
              <a:gd name="connsiteY17" fmla="*/ 438365 h 601134"/>
              <a:gd name="connsiteX18" fmla="*/ 525435 w 592223"/>
              <a:gd name="connsiteY18" fmla="*/ 516527 h 601134"/>
              <a:gd name="connsiteX19" fmla="*/ 589197 w 592223"/>
              <a:gd name="connsiteY19" fmla="*/ 583407 h 601134"/>
              <a:gd name="connsiteX20" fmla="*/ 589197 w 592223"/>
              <a:gd name="connsiteY20" fmla="*/ 598717 h 601134"/>
              <a:gd name="connsiteX21" fmla="*/ 581933 w 592223"/>
              <a:gd name="connsiteY21" fmla="*/ 601134 h 601134"/>
              <a:gd name="connsiteX22" fmla="*/ 573861 w 592223"/>
              <a:gd name="connsiteY22" fmla="*/ 597911 h 601134"/>
              <a:gd name="connsiteX23" fmla="*/ 509293 w 592223"/>
              <a:gd name="connsiteY23" fmla="*/ 531031 h 601134"/>
              <a:gd name="connsiteX24" fmla="*/ 439075 w 592223"/>
              <a:gd name="connsiteY24" fmla="*/ 554399 h 601134"/>
              <a:gd name="connsiteX25" fmla="*/ 322851 w 592223"/>
              <a:gd name="connsiteY25" fmla="*/ 438365 h 601134"/>
              <a:gd name="connsiteX26" fmla="*/ 439075 w 592223"/>
              <a:gd name="connsiteY26" fmla="*/ 322332 h 601134"/>
              <a:gd name="connsiteX27" fmla="*/ 221980 w 592223"/>
              <a:gd name="connsiteY27" fmla="*/ 228081 h 601134"/>
              <a:gd name="connsiteX28" fmla="*/ 206643 w 592223"/>
              <a:gd name="connsiteY28" fmla="*/ 229693 h 601134"/>
              <a:gd name="connsiteX29" fmla="*/ 139645 w 592223"/>
              <a:gd name="connsiteY29" fmla="*/ 307869 h 601134"/>
              <a:gd name="connsiteX30" fmla="*/ 98478 w 592223"/>
              <a:gd name="connsiteY30" fmla="*/ 277243 h 601134"/>
              <a:gd name="connsiteX31" fmla="*/ 83142 w 592223"/>
              <a:gd name="connsiteY31" fmla="*/ 278855 h 601134"/>
              <a:gd name="connsiteX32" fmla="*/ 85563 w 592223"/>
              <a:gd name="connsiteY32" fmla="*/ 294168 h 601134"/>
              <a:gd name="connsiteX33" fmla="*/ 134802 w 592223"/>
              <a:gd name="connsiteY33" fmla="*/ 331241 h 601134"/>
              <a:gd name="connsiteX34" fmla="*/ 141260 w 592223"/>
              <a:gd name="connsiteY34" fmla="*/ 332853 h 601134"/>
              <a:gd name="connsiteX35" fmla="*/ 149332 w 592223"/>
              <a:gd name="connsiteY35" fmla="*/ 329629 h 601134"/>
              <a:gd name="connsiteX36" fmla="*/ 222787 w 592223"/>
              <a:gd name="connsiteY36" fmla="*/ 243394 h 601134"/>
              <a:gd name="connsiteX37" fmla="*/ 221980 w 592223"/>
              <a:gd name="connsiteY37" fmla="*/ 228081 h 601134"/>
              <a:gd name="connsiteX38" fmla="*/ 290592 w 592223"/>
              <a:gd name="connsiteY38" fmla="*/ 128950 h 601134"/>
              <a:gd name="connsiteX39" fmla="*/ 280098 w 592223"/>
              <a:gd name="connsiteY39" fmla="*/ 139428 h 601134"/>
              <a:gd name="connsiteX40" fmla="*/ 290592 w 592223"/>
              <a:gd name="connsiteY40" fmla="*/ 150711 h 601134"/>
              <a:gd name="connsiteX41" fmla="*/ 484319 w 592223"/>
              <a:gd name="connsiteY41" fmla="*/ 150711 h 601134"/>
              <a:gd name="connsiteX42" fmla="*/ 495620 w 592223"/>
              <a:gd name="connsiteY42" fmla="*/ 139428 h 601134"/>
              <a:gd name="connsiteX43" fmla="*/ 484319 w 592223"/>
              <a:gd name="connsiteY43" fmla="*/ 128950 h 601134"/>
              <a:gd name="connsiteX44" fmla="*/ 221980 w 592223"/>
              <a:gd name="connsiteY44" fmla="*/ 78176 h 601134"/>
              <a:gd name="connsiteX45" fmla="*/ 206643 w 592223"/>
              <a:gd name="connsiteY45" fmla="*/ 78982 h 601134"/>
              <a:gd name="connsiteX46" fmla="*/ 139645 w 592223"/>
              <a:gd name="connsiteY46" fmla="*/ 157158 h 601134"/>
              <a:gd name="connsiteX47" fmla="*/ 98478 w 592223"/>
              <a:gd name="connsiteY47" fmla="*/ 126533 h 601134"/>
              <a:gd name="connsiteX48" fmla="*/ 83142 w 592223"/>
              <a:gd name="connsiteY48" fmla="*/ 128950 h 601134"/>
              <a:gd name="connsiteX49" fmla="*/ 85563 w 592223"/>
              <a:gd name="connsiteY49" fmla="*/ 143457 h 601134"/>
              <a:gd name="connsiteX50" fmla="*/ 134802 w 592223"/>
              <a:gd name="connsiteY50" fmla="*/ 180530 h 601134"/>
              <a:gd name="connsiteX51" fmla="*/ 141260 w 592223"/>
              <a:gd name="connsiteY51" fmla="*/ 182948 h 601134"/>
              <a:gd name="connsiteX52" fmla="*/ 149332 w 592223"/>
              <a:gd name="connsiteY52" fmla="*/ 178919 h 601134"/>
              <a:gd name="connsiteX53" fmla="*/ 222787 w 592223"/>
              <a:gd name="connsiteY53" fmla="*/ 92683 h 601134"/>
              <a:gd name="connsiteX54" fmla="*/ 221980 w 592223"/>
              <a:gd name="connsiteY54" fmla="*/ 78176 h 601134"/>
              <a:gd name="connsiteX55" fmla="*/ 131573 w 592223"/>
              <a:gd name="connsiteY55" fmla="*/ 0 h 601134"/>
              <a:gd name="connsiteX56" fmla="*/ 450417 w 592223"/>
              <a:gd name="connsiteY56" fmla="*/ 0 h 601134"/>
              <a:gd name="connsiteX57" fmla="*/ 581183 w 592223"/>
              <a:gd name="connsiteY57" fmla="*/ 130562 h 601134"/>
              <a:gd name="connsiteX58" fmla="*/ 581183 w 592223"/>
              <a:gd name="connsiteY58" fmla="*/ 395716 h 601134"/>
              <a:gd name="connsiteX59" fmla="*/ 489970 w 592223"/>
              <a:gd name="connsiteY59" fmla="*/ 299003 h 601134"/>
              <a:gd name="connsiteX60" fmla="*/ 495620 w 592223"/>
              <a:gd name="connsiteY60" fmla="*/ 290138 h 601134"/>
              <a:gd name="connsiteX61" fmla="*/ 484319 w 592223"/>
              <a:gd name="connsiteY61" fmla="*/ 279661 h 601134"/>
              <a:gd name="connsiteX62" fmla="*/ 290592 w 592223"/>
              <a:gd name="connsiteY62" fmla="*/ 279661 h 601134"/>
              <a:gd name="connsiteX63" fmla="*/ 280098 w 592223"/>
              <a:gd name="connsiteY63" fmla="*/ 290138 h 601134"/>
              <a:gd name="connsiteX64" fmla="*/ 290592 w 592223"/>
              <a:gd name="connsiteY64" fmla="*/ 300615 h 601134"/>
              <a:gd name="connsiteX65" fmla="*/ 384227 w 592223"/>
              <a:gd name="connsiteY65" fmla="*/ 300615 h 601134"/>
              <a:gd name="connsiteX66" fmla="*/ 290592 w 592223"/>
              <a:gd name="connsiteY66" fmla="*/ 438431 h 601134"/>
              <a:gd name="connsiteX67" fmla="*/ 291399 w 592223"/>
              <a:gd name="connsiteY67" fmla="*/ 440849 h 601134"/>
              <a:gd name="connsiteX68" fmla="*/ 290592 w 592223"/>
              <a:gd name="connsiteY68" fmla="*/ 440849 h 601134"/>
              <a:gd name="connsiteX69" fmla="*/ 293013 w 592223"/>
              <a:gd name="connsiteY69" fmla="*/ 461803 h 601134"/>
              <a:gd name="connsiteX70" fmla="*/ 396335 w 592223"/>
              <a:gd name="connsiteY70" fmla="*/ 580276 h 601134"/>
              <a:gd name="connsiteX71" fmla="*/ 131573 w 592223"/>
              <a:gd name="connsiteY71" fmla="*/ 580276 h 601134"/>
              <a:gd name="connsiteX72" fmla="*/ 0 w 592223"/>
              <a:gd name="connsiteY72" fmla="*/ 449714 h 601134"/>
              <a:gd name="connsiteX73" fmla="*/ 0 w 592223"/>
              <a:gd name="connsiteY73" fmla="*/ 130562 h 601134"/>
              <a:gd name="connsiteX74" fmla="*/ 131573 w 592223"/>
              <a:gd name="connsiteY74" fmla="*/ 0 h 601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92223" h="601134">
                <a:moveTo>
                  <a:pt x="221980" y="389269"/>
                </a:moveTo>
                <a:cubicBezTo>
                  <a:pt x="217136" y="385239"/>
                  <a:pt x="210679" y="386045"/>
                  <a:pt x="206643" y="390881"/>
                </a:cubicBezTo>
                <a:lnTo>
                  <a:pt x="139645" y="469057"/>
                </a:lnTo>
                <a:lnTo>
                  <a:pt x="98478" y="438431"/>
                </a:lnTo>
                <a:cubicBezTo>
                  <a:pt x="93635" y="434401"/>
                  <a:pt x="87178" y="435207"/>
                  <a:pt x="83142" y="440043"/>
                </a:cubicBezTo>
                <a:cubicBezTo>
                  <a:pt x="79913" y="444878"/>
                  <a:pt x="80720" y="452132"/>
                  <a:pt x="85563" y="455356"/>
                </a:cubicBezTo>
                <a:lnTo>
                  <a:pt x="134802" y="492429"/>
                </a:lnTo>
                <a:cubicBezTo>
                  <a:pt x="136417" y="493235"/>
                  <a:pt x="138838" y="494041"/>
                  <a:pt x="141260" y="494041"/>
                </a:cubicBezTo>
                <a:cubicBezTo>
                  <a:pt x="143681" y="494041"/>
                  <a:pt x="146910" y="493235"/>
                  <a:pt x="149332" y="490817"/>
                </a:cubicBezTo>
                <a:lnTo>
                  <a:pt x="222787" y="404581"/>
                </a:lnTo>
                <a:cubicBezTo>
                  <a:pt x="226823" y="399746"/>
                  <a:pt x="226016" y="393298"/>
                  <a:pt x="221980" y="389269"/>
                </a:cubicBezTo>
                <a:close/>
                <a:moveTo>
                  <a:pt x="439075" y="344088"/>
                </a:moveTo>
                <a:cubicBezTo>
                  <a:pt x="387420" y="344088"/>
                  <a:pt x="344643" y="385989"/>
                  <a:pt x="344643" y="438365"/>
                </a:cubicBezTo>
                <a:cubicBezTo>
                  <a:pt x="344643" y="490741"/>
                  <a:pt x="387420" y="532642"/>
                  <a:pt x="439075" y="532642"/>
                </a:cubicBezTo>
                <a:cubicBezTo>
                  <a:pt x="491537" y="532642"/>
                  <a:pt x="534313" y="490741"/>
                  <a:pt x="534313" y="438365"/>
                </a:cubicBezTo>
                <a:cubicBezTo>
                  <a:pt x="534313" y="385989"/>
                  <a:pt x="491537" y="344088"/>
                  <a:pt x="439075" y="344088"/>
                </a:cubicBezTo>
                <a:close/>
                <a:moveTo>
                  <a:pt x="439075" y="322332"/>
                </a:moveTo>
                <a:cubicBezTo>
                  <a:pt x="503643" y="322332"/>
                  <a:pt x="555298" y="374708"/>
                  <a:pt x="555298" y="438365"/>
                </a:cubicBezTo>
                <a:cubicBezTo>
                  <a:pt x="555298" y="468179"/>
                  <a:pt x="543999" y="495576"/>
                  <a:pt x="525435" y="516527"/>
                </a:cubicBezTo>
                <a:lnTo>
                  <a:pt x="589197" y="583407"/>
                </a:lnTo>
                <a:cubicBezTo>
                  <a:pt x="593232" y="587436"/>
                  <a:pt x="593232" y="594688"/>
                  <a:pt x="589197" y="598717"/>
                </a:cubicBezTo>
                <a:cubicBezTo>
                  <a:pt x="586775" y="600328"/>
                  <a:pt x="584354" y="601134"/>
                  <a:pt x="581933" y="601134"/>
                </a:cubicBezTo>
                <a:cubicBezTo>
                  <a:pt x="578704" y="601134"/>
                  <a:pt x="576283" y="600328"/>
                  <a:pt x="573861" y="597911"/>
                </a:cubicBezTo>
                <a:lnTo>
                  <a:pt x="509293" y="531031"/>
                </a:lnTo>
                <a:cubicBezTo>
                  <a:pt x="489922" y="545535"/>
                  <a:pt x="465709" y="554399"/>
                  <a:pt x="439075" y="554399"/>
                </a:cubicBezTo>
                <a:cubicBezTo>
                  <a:pt x="375313" y="554399"/>
                  <a:pt x="322851" y="502022"/>
                  <a:pt x="322851" y="438365"/>
                </a:cubicBezTo>
                <a:cubicBezTo>
                  <a:pt x="322851" y="374708"/>
                  <a:pt x="375313" y="322332"/>
                  <a:pt x="439075" y="322332"/>
                </a:cubicBezTo>
                <a:close/>
                <a:moveTo>
                  <a:pt x="221980" y="228081"/>
                </a:moveTo>
                <a:cubicBezTo>
                  <a:pt x="217136" y="224051"/>
                  <a:pt x="210679" y="224857"/>
                  <a:pt x="206643" y="229693"/>
                </a:cubicBezTo>
                <a:lnTo>
                  <a:pt x="139645" y="307869"/>
                </a:lnTo>
                <a:lnTo>
                  <a:pt x="98478" y="277243"/>
                </a:lnTo>
                <a:cubicBezTo>
                  <a:pt x="93635" y="273213"/>
                  <a:pt x="87178" y="274019"/>
                  <a:pt x="83142" y="278855"/>
                </a:cubicBezTo>
                <a:cubicBezTo>
                  <a:pt x="79913" y="283691"/>
                  <a:pt x="80720" y="290944"/>
                  <a:pt x="85563" y="294168"/>
                </a:cubicBezTo>
                <a:lnTo>
                  <a:pt x="134802" y="331241"/>
                </a:lnTo>
                <a:cubicBezTo>
                  <a:pt x="136417" y="332047"/>
                  <a:pt x="138838" y="332853"/>
                  <a:pt x="141260" y="332853"/>
                </a:cubicBezTo>
                <a:cubicBezTo>
                  <a:pt x="143681" y="332853"/>
                  <a:pt x="146910" y="332047"/>
                  <a:pt x="149332" y="329629"/>
                </a:cubicBezTo>
                <a:lnTo>
                  <a:pt x="222787" y="243394"/>
                </a:lnTo>
                <a:cubicBezTo>
                  <a:pt x="226823" y="238558"/>
                  <a:pt x="226016" y="232111"/>
                  <a:pt x="221980" y="228081"/>
                </a:cubicBezTo>
                <a:close/>
                <a:moveTo>
                  <a:pt x="290592" y="128950"/>
                </a:moveTo>
                <a:cubicBezTo>
                  <a:pt x="284941" y="128950"/>
                  <a:pt x="280098" y="133786"/>
                  <a:pt x="280098" y="139428"/>
                </a:cubicBezTo>
                <a:cubicBezTo>
                  <a:pt x="280098" y="145875"/>
                  <a:pt x="284941" y="150711"/>
                  <a:pt x="290592" y="150711"/>
                </a:cubicBezTo>
                <a:lnTo>
                  <a:pt x="484319" y="150711"/>
                </a:lnTo>
                <a:cubicBezTo>
                  <a:pt x="490777" y="150711"/>
                  <a:pt x="495620" y="145875"/>
                  <a:pt x="495620" y="139428"/>
                </a:cubicBezTo>
                <a:cubicBezTo>
                  <a:pt x="495620" y="133786"/>
                  <a:pt x="490777" y="128950"/>
                  <a:pt x="484319" y="128950"/>
                </a:cubicBezTo>
                <a:close/>
                <a:moveTo>
                  <a:pt x="221980" y="78176"/>
                </a:moveTo>
                <a:cubicBezTo>
                  <a:pt x="217136" y="74147"/>
                  <a:pt x="210679" y="74147"/>
                  <a:pt x="206643" y="78982"/>
                </a:cubicBezTo>
                <a:lnTo>
                  <a:pt x="139645" y="157158"/>
                </a:lnTo>
                <a:lnTo>
                  <a:pt x="98478" y="126533"/>
                </a:lnTo>
                <a:cubicBezTo>
                  <a:pt x="93635" y="123309"/>
                  <a:pt x="87178" y="124115"/>
                  <a:pt x="83142" y="128950"/>
                </a:cubicBezTo>
                <a:cubicBezTo>
                  <a:pt x="79913" y="133786"/>
                  <a:pt x="80720" y="140233"/>
                  <a:pt x="85563" y="143457"/>
                </a:cubicBezTo>
                <a:lnTo>
                  <a:pt x="134802" y="180530"/>
                </a:lnTo>
                <a:cubicBezTo>
                  <a:pt x="136417" y="182142"/>
                  <a:pt x="138838" y="182948"/>
                  <a:pt x="141260" y="182948"/>
                </a:cubicBezTo>
                <a:cubicBezTo>
                  <a:pt x="143681" y="182948"/>
                  <a:pt x="146910" y="181336"/>
                  <a:pt x="149332" y="178919"/>
                </a:cubicBezTo>
                <a:lnTo>
                  <a:pt x="222787" y="92683"/>
                </a:lnTo>
                <a:cubicBezTo>
                  <a:pt x="226823" y="88653"/>
                  <a:pt x="226016" y="81400"/>
                  <a:pt x="221980" y="78176"/>
                </a:cubicBezTo>
                <a:close/>
                <a:moveTo>
                  <a:pt x="131573" y="0"/>
                </a:moveTo>
                <a:lnTo>
                  <a:pt x="450417" y="0"/>
                </a:lnTo>
                <a:cubicBezTo>
                  <a:pt x="523065" y="0"/>
                  <a:pt x="581183" y="58834"/>
                  <a:pt x="581183" y="130562"/>
                </a:cubicBezTo>
                <a:lnTo>
                  <a:pt x="581183" y="395716"/>
                </a:lnTo>
                <a:cubicBezTo>
                  <a:pt x="568268" y="350584"/>
                  <a:pt x="533558" y="315122"/>
                  <a:pt x="489970" y="299003"/>
                </a:cubicBezTo>
                <a:cubicBezTo>
                  <a:pt x="493198" y="297392"/>
                  <a:pt x="495620" y="294168"/>
                  <a:pt x="495620" y="290138"/>
                </a:cubicBezTo>
                <a:cubicBezTo>
                  <a:pt x="495620" y="284497"/>
                  <a:pt x="490777" y="279661"/>
                  <a:pt x="484319" y="279661"/>
                </a:cubicBezTo>
                <a:lnTo>
                  <a:pt x="290592" y="279661"/>
                </a:lnTo>
                <a:cubicBezTo>
                  <a:pt x="284941" y="279661"/>
                  <a:pt x="280098" y="284497"/>
                  <a:pt x="280098" y="290138"/>
                </a:cubicBezTo>
                <a:cubicBezTo>
                  <a:pt x="280098" y="295780"/>
                  <a:pt x="284941" y="300615"/>
                  <a:pt x="290592" y="300615"/>
                </a:cubicBezTo>
                <a:lnTo>
                  <a:pt x="384227" y="300615"/>
                </a:lnTo>
                <a:cubicBezTo>
                  <a:pt x="329337" y="323182"/>
                  <a:pt x="290592" y="376374"/>
                  <a:pt x="290592" y="438431"/>
                </a:cubicBezTo>
                <a:cubicBezTo>
                  <a:pt x="290592" y="439237"/>
                  <a:pt x="291399" y="440043"/>
                  <a:pt x="291399" y="440849"/>
                </a:cubicBezTo>
                <a:lnTo>
                  <a:pt x="290592" y="440849"/>
                </a:lnTo>
                <a:cubicBezTo>
                  <a:pt x="290592" y="448908"/>
                  <a:pt x="293013" y="461803"/>
                  <a:pt x="293013" y="461803"/>
                </a:cubicBezTo>
                <a:cubicBezTo>
                  <a:pt x="301892" y="518219"/>
                  <a:pt x="343059" y="564157"/>
                  <a:pt x="396335" y="580276"/>
                </a:cubicBezTo>
                <a:lnTo>
                  <a:pt x="131573" y="580276"/>
                </a:lnTo>
                <a:cubicBezTo>
                  <a:pt x="58926" y="580276"/>
                  <a:pt x="0" y="521443"/>
                  <a:pt x="0" y="449714"/>
                </a:cubicBezTo>
                <a:lnTo>
                  <a:pt x="0" y="130562"/>
                </a:lnTo>
                <a:cubicBezTo>
                  <a:pt x="0" y="58834"/>
                  <a:pt x="58926" y="0"/>
                  <a:pt x="131573" y="0"/>
                </a:cubicBezTo>
                <a:close/>
              </a:path>
            </a:pathLst>
          </a:custGeom>
          <a:solidFill>
            <a:schemeClr val="bg1"/>
          </a:solidFill>
          <a:ln>
            <a:noFill/>
          </a:ln>
        </p:spPr>
        <p:txBody>
          <a:bodyPr vert="horz" wrap="square" lIns="91440" tIns="45720" rIns="91440" bIns="45720" numCol="1" anchor="t" anchorCtr="0" compatLnSpc="1">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endParaRPr>
          </a:p>
        </p:txBody>
      </p:sp>
      <p:sp>
        <p:nvSpPr>
          <p:cNvPr id="16" name="išľiḍê"/>
          <p:cNvSpPr/>
          <p:nvPr/>
        </p:nvSpPr>
        <p:spPr>
          <a:xfrm>
            <a:off x="1804988" y="1800450"/>
            <a:ext cx="1028700" cy="1028700"/>
          </a:xfrm>
          <a:prstGeom prst="round2SameRect">
            <a:avLst>
              <a:gd name="adj1" fmla="val 0"/>
              <a:gd name="adj2" fmla="val 50000"/>
            </a:avLst>
          </a:prstGeom>
          <a:solidFill>
            <a:srgbClr val="46567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endParaRPr>
          </a:p>
        </p:txBody>
      </p:sp>
      <p:sp>
        <p:nvSpPr>
          <p:cNvPr id="17" name="iṥļídê"/>
          <p:cNvSpPr/>
          <p:nvPr/>
        </p:nvSpPr>
        <p:spPr bwMode="auto">
          <a:xfrm>
            <a:off x="2106852" y="2098616"/>
            <a:ext cx="424971" cy="431365"/>
          </a:xfrm>
          <a:custGeom>
            <a:avLst/>
            <a:gdLst>
              <a:gd name="connsiteX0" fmla="*/ 221980 w 592223"/>
              <a:gd name="connsiteY0" fmla="*/ 389269 h 601134"/>
              <a:gd name="connsiteX1" fmla="*/ 206643 w 592223"/>
              <a:gd name="connsiteY1" fmla="*/ 390881 h 601134"/>
              <a:gd name="connsiteX2" fmla="*/ 139645 w 592223"/>
              <a:gd name="connsiteY2" fmla="*/ 469057 h 601134"/>
              <a:gd name="connsiteX3" fmla="*/ 98478 w 592223"/>
              <a:gd name="connsiteY3" fmla="*/ 438431 h 601134"/>
              <a:gd name="connsiteX4" fmla="*/ 83142 w 592223"/>
              <a:gd name="connsiteY4" fmla="*/ 440043 h 601134"/>
              <a:gd name="connsiteX5" fmla="*/ 85563 w 592223"/>
              <a:gd name="connsiteY5" fmla="*/ 455356 h 601134"/>
              <a:gd name="connsiteX6" fmla="*/ 134802 w 592223"/>
              <a:gd name="connsiteY6" fmla="*/ 492429 h 601134"/>
              <a:gd name="connsiteX7" fmla="*/ 141260 w 592223"/>
              <a:gd name="connsiteY7" fmla="*/ 494041 h 601134"/>
              <a:gd name="connsiteX8" fmla="*/ 149332 w 592223"/>
              <a:gd name="connsiteY8" fmla="*/ 490817 h 601134"/>
              <a:gd name="connsiteX9" fmla="*/ 222787 w 592223"/>
              <a:gd name="connsiteY9" fmla="*/ 404581 h 601134"/>
              <a:gd name="connsiteX10" fmla="*/ 221980 w 592223"/>
              <a:gd name="connsiteY10" fmla="*/ 389269 h 601134"/>
              <a:gd name="connsiteX11" fmla="*/ 439075 w 592223"/>
              <a:gd name="connsiteY11" fmla="*/ 344088 h 601134"/>
              <a:gd name="connsiteX12" fmla="*/ 344643 w 592223"/>
              <a:gd name="connsiteY12" fmla="*/ 438365 h 601134"/>
              <a:gd name="connsiteX13" fmla="*/ 439075 w 592223"/>
              <a:gd name="connsiteY13" fmla="*/ 532642 h 601134"/>
              <a:gd name="connsiteX14" fmla="*/ 534313 w 592223"/>
              <a:gd name="connsiteY14" fmla="*/ 438365 h 601134"/>
              <a:gd name="connsiteX15" fmla="*/ 439075 w 592223"/>
              <a:gd name="connsiteY15" fmla="*/ 344088 h 601134"/>
              <a:gd name="connsiteX16" fmla="*/ 439075 w 592223"/>
              <a:gd name="connsiteY16" fmla="*/ 322332 h 601134"/>
              <a:gd name="connsiteX17" fmla="*/ 555298 w 592223"/>
              <a:gd name="connsiteY17" fmla="*/ 438365 h 601134"/>
              <a:gd name="connsiteX18" fmla="*/ 525435 w 592223"/>
              <a:gd name="connsiteY18" fmla="*/ 516527 h 601134"/>
              <a:gd name="connsiteX19" fmla="*/ 589197 w 592223"/>
              <a:gd name="connsiteY19" fmla="*/ 583407 h 601134"/>
              <a:gd name="connsiteX20" fmla="*/ 589197 w 592223"/>
              <a:gd name="connsiteY20" fmla="*/ 598717 h 601134"/>
              <a:gd name="connsiteX21" fmla="*/ 581933 w 592223"/>
              <a:gd name="connsiteY21" fmla="*/ 601134 h 601134"/>
              <a:gd name="connsiteX22" fmla="*/ 573861 w 592223"/>
              <a:gd name="connsiteY22" fmla="*/ 597911 h 601134"/>
              <a:gd name="connsiteX23" fmla="*/ 509293 w 592223"/>
              <a:gd name="connsiteY23" fmla="*/ 531031 h 601134"/>
              <a:gd name="connsiteX24" fmla="*/ 439075 w 592223"/>
              <a:gd name="connsiteY24" fmla="*/ 554399 h 601134"/>
              <a:gd name="connsiteX25" fmla="*/ 322851 w 592223"/>
              <a:gd name="connsiteY25" fmla="*/ 438365 h 601134"/>
              <a:gd name="connsiteX26" fmla="*/ 439075 w 592223"/>
              <a:gd name="connsiteY26" fmla="*/ 322332 h 601134"/>
              <a:gd name="connsiteX27" fmla="*/ 221980 w 592223"/>
              <a:gd name="connsiteY27" fmla="*/ 228081 h 601134"/>
              <a:gd name="connsiteX28" fmla="*/ 206643 w 592223"/>
              <a:gd name="connsiteY28" fmla="*/ 229693 h 601134"/>
              <a:gd name="connsiteX29" fmla="*/ 139645 w 592223"/>
              <a:gd name="connsiteY29" fmla="*/ 307869 h 601134"/>
              <a:gd name="connsiteX30" fmla="*/ 98478 w 592223"/>
              <a:gd name="connsiteY30" fmla="*/ 277243 h 601134"/>
              <a:gd name="connsiteX31" fmla="*/ 83142 w 592223"/>
              <a:gd name="connsiteY31" fmla="*/ 278855 h 601134"/>
              <a:gd name="connsiteX32" fmla="*/ 85563 w 592223"/>
              <a:gd name="connsiteY32" fmla="*/ 294168 h 601134"/>
              <a:gd name="connsiteX33" fmla="*/ 134802 w 592223"/>
              <a:gd name="connsiteY33" fmla="*/ 331241 h 601134"/>
              <a:gd name="connsiteX34" fmla="*/ 141260 w 592223"/>
              <a:gd name="connsiteY34" fmla="*/ 332853 h 601134"/>
              <a:gd name="connsiteX35" fmla="*/ 149332 w 592223"/>
              <a:gd name="connsiteY35" fmla="*/ 329629 h 601134"/>
              <a:gd name="connsiteX36" fmla="*/ 222787 w 592223"/>
              <a:gd name="connsiteY36" fmla="*/ 243394 h 601134"/>
              <a:gd name="connsiteX37" fmla="*/ 221980 w 592223"/>
              <a:gd name="connsiteY37" fmla="*/ 228081 h 601134"/>
              <a:gd name="connsiteX38" fmla="*/ 290592 w 592223"/>
              <a:gd name="connsiteY38" fmla="*/ 128950 h 601134"/>
              <a:gd name="connsiteX39" fmla="*/ 280098 w 592223"/>
              <a:gd name="connsiteY39" fmla="*/ 139428 h 601134"/>
              <a:gd name="connsiteX40" fmla="*/ 290592 w 592223"/>
              <a:gd name="connsiteY40" fmla="*/ 150711 h 601134"/>
              <a:gd name="connsiteX41" fmla="*/ 484319 w 592223"/>
              <a:gd name="connsiteY41" fmla="*/ 150711 h 601134"/>
              <a:gd name="connsiteX42" fmla="*/ 495620 w 592223"/>
              <a:gd name="connsiteY42" fmla="*/ 139428 h 601134"/>
              <a:gd name="connsiteX43" fmla="*/ 484319 w 592223"/>
              <a:gd name="connsiteY43" fmla="*/ 128950 h 601134"/>
              <a:gd name="connsiteX44" fmla="*/ 221980 w 592223"/>
              <a:gd name="connsiteY44" fmla="*/ 78176 h 601134"/>
              <a:gd name="connsiteX45" fmla="*/ 206643 w 592223"/>
              <a:gd name="connsiteY45" fmla="*/ 78982 h 601134"/>
              <a:gd name="connsiteX46" fmla="*/ 139645 w 592223"/>
              <a:gd name="connsiteY46" fmla="*/ 157158 h 601134"/>
              <a:gd name="connsiteX47" fmla="*/ 98478 w 592223"/>
              <a:gd name="connsiteY47" fmla="*/ 126533 h 601134"/>
              <a:gd name="connsiteX48" fmla="*/ 83142 w 592223"/>
              <a:gd name="connsiteY48" fmla="*/ 128950 h 601134"/>
              <a:gd name="connsiteX49" fmla="*/ 85563 w 592223"/>
              <a:gd name="connsiteY49" fmla="*/ 143457 h 601134"/>
              <a:gd name="connsiteX50" fmla="*/ 134802 w 592223"/>
              <a:gd name="connsiteY50" fmla="*/ 180530 h 601134"/>
              <a:gd name="connsiteX51" fmla="*/ 141260 w 592223"/>
              <a:gd name="connsiteY51" fmla="*/ 182948 h 601134"/>
              <a:gd name="connsiteX52" fmla="*/ 149332 w 592223"/>
              <a:gd name="connsiteY52" fmla="*/ 178919 h 601134"/>
              <a:gd name="connsiteX53" fmla="*/ 222787 w 592223"/>
              <a:gd name="connsiteY53" fmla="*/ 92683 h 601134"/>
              <a:gd name="connsiteX54" fmla="*/ 221980 w 592223"/>
              <a:gd name="connsiteY54" fmla="*/ 78176 h 601134"/>
              <a:gd name="connsiteX55" fmla="*/ 131573 w 592223"/>
              <a:gd name="connsiteY55" fmla="*/ 0 h 601134"/>
              <a:gd name="connsiteX56" fmla="*/ 450417 w 592223"/>
              <a:gd name="connsiteY56" fmla="*/ 0 h 601134"/>
              <a:gd name="connsiteX57" fmla="*/ 581183 w 592223"/>
              <a:gd name="connsiteY57" fmla="*/ 130562 h 601134"/>
              <a:gd name="connsiteX58" fmla="*/ 581183 w 592223"/>
              <a:gd name="connsiteY58" fmla="*/ 395716 h 601134"/>
              <a:gd name="connsiteX59" fmla="*/ 489970 w 592223"/>
              <a:gd name="connsiteY59" fmla="*/ 299003 h 601134"/>
              <a:gd name="connsiteX60" fmla="*/ 495620 w 592223"/>
              <a:gd name="connsiteY60" fmla="*/ 290138 h 601134"/>
              <a:gd name="connsiteX61" fmla="*/ 484319 w 592223"/>
              <a:gd name="connsiteY61" fmla="*/ 279661 h 601134"/>
              <a:gd name="connsiteX62" fmla="*/ 290592 w 592223"/>
              <a:gd name="connsiteY62" fmla="*/ 279661 h 601134"/>
              <a:gd name="connsiteX63" fmla="*/ 280098 w 592223"/>
              <a:gd name="connsiteY63" fmla="*/ 290138 h 601134"/>
              <a:gd name="connsiteX64" fmla="*/ 290592 w 592223"/>
              <a:gd name="connsiteY64" fmla="*/ 300615 h 601134"/>
              <a:gd name="connsiteX65" fmla="*/ 384227 w 592223"/>
              <a:gd name="connsiteY65" fmla="*/ 300615 h 601134"/>
              <a:gd name="connsiteX66" fmla="*/ 290592 w 592223"/>
              <a:gd name="connsiteY66" fmla="*/ 438431 h 601134"/>
              <a:gd name="connsiteX67" fmla="*/ 291399 w 592223"/>
              <a:gd name="connsiteY67" fmla="*/ 440849 h 601134"/>
              <a:gd name="connsiteX68" fmla="*/ 290592 w 592223"/>
              <a:gd name="connsiteY68" fmla="*/ 440849 h 601134"/>
              <a:gd name="connsiteX69" fmla="*/ 293013 w 592223"/>
              <a:gd name="connsiteY69" fmla="*/ 461803 h 601134"/>
              <a:gd name="connsiteX70" fmla="*/ 396335 w 592223"/>
              <a:gd name="connsiteY70" fmla="*/ 580276 h 601134"/>
              <a:gd name="connsiteX71" fmla="*/ 131573 w 592223"/>
              <a:gd name="connsiteY71" fmla="*/ 580276 h 601134"/>
              <a:gd name="connsiteX72" fmla="*/ 0 w 592223"/>
              <a:gd name="connsiteY72" fmla="*/ 449714 h 601134"/>
              <a:gd name="connsiteX73" fmla="*/ 0 w 592223"/>
              <a:gd name="connsiteY73" fmla="*/ 130562 h 601134"/>
              <a:gd name="connsiteX74" fmla="*/ 131573 w 592223"/>
              <a:gd name="connsiteY74" fmla="*/ 0 h 601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92223" h="601134">
                <a:moveTo>
                  <a:pt x="221980" y="389269"/>
                </a:moveTo>
                <a:cubicBezTo>
                  <a:pt x="217136" y="385239"/>
                  <a:pt x="210679" y="386045"/>
                  <a:pt x="206643" y="390881"/>
                </a:cubicBezTo>
                <a:lnTo>
                  <a:pt x="139645" y="469057"/>
                </a:lnTo>
                <a:lnTo>
                  <a:pt x="98478" y="438431"/>
                </a:lnTo>
                <a:cubicBezTo>
                  <a:pt x="93635" y="434401"/>
                  <a:pt x="87178" y="435207"/>
                  <a:pt x="83142" y="440043"/>
                </a:cubicBezTo>
                <a:cubicBezTo>
                  <a:pt x="79913" y="444878"/>
                  <a:pt x="80720" y="452132"/>
                  <a:pt x="85563" y="455356"/>
                </a:cubicBezTo>
                <a:lnTo>
                  <a:pt x="134802" y="492429"/>
                </a:lnTo>
                <a:cubicBezTo>
                  <a:pt x="136417" y="493235"/>
                  <a:pt x="138838" y="494041"/>
                  <a:pt x="141260" y="494041"/>
                </a:cubicBezTo>
                <a:cubicBezTo>
                  <a:pt x="143681" y="494041"/>
                  <a:pt x="146910" y="493235"/>
                  <a:pt x="149332" y="490817"/>
                </a:cubicBezTo>
                <a:lnTo>
                  <a:pt x="222787" y="404581"/>
                </a:lnTo>
                <a:cubicBezTo>
                  <a:pt x="226823" y="399746"/>
                  <a:pt x="226016" y="393298"/>
                  <a:pt x="221980" y="389269"/>
                </a:cubicBezTo>
                <a:close/>
                <a:moveTo>
                  <a:pt x="439075" y="344088"/>
                </a:moveTo>
                <a:cubicBezTo>
                  <a:pt x="387420" y="344088"/>
                  <a:pt x="344643" y="385989"/>
                  <a:pt x="344643" y="438365"/>
                </a:cubicBezTo>
                <a:cubicBezTo>
                  <a:pt x="344643" y="490741"/>
                  <a:pt x="387420" y="532642"/>
                  <a:pt x="439075" y="532642"/>
                </a:cubicBezTo>
                <a:cubicBezTo>
                  <a:pt x="491537" y="532642"/>
                  <a:pt x="534313" y="490741"/>
                  <a:pt x="534313" y="438365"/>
                </a:cubicBezTo>
                <a:cubicBezTo>
                  <a:pt x="534313" y="385989"/>
                  <a:pt x="491537" y="344088"/>
                  <a:pt x="439075" y="344088"/>
                </a:cubicBezTo>
                <a:close/>
                <a:moveTo>
                  <a:pt x="439075" y="322332"/>
                </a:moveTo>
                <a:cubicBezTo>
                  <a:pt x="503643" y="322332"/>
                  <a:pt x="555298" y="374708"/>
                  <a:pt x="555298" y="438365"/>
                </a:cubicBezTo>
                <a:cubicBezTo>
                  <a:pt x="555298" y="468179"/>
                  <a:pt x="543999" y="495576"/>
                  <a:pt x="525435" y="516527"/>
                </a:cubicBezTo>
                <a:lnTo>
                  <a:pt x="589197" y="583407"/>
                </a:lnTo>
                <a:cubicBezTo>
                  <a:pt x="593232" y="587436"/>
                  <a:pt x="593232" y="594688"/>
                  <a:pt x="589197" y="598717"/>
                </a:cubicBezTo>
                <a:cubicBezTo>
                  <a:pt x="586775" y="600328"/>
                  <a:pt x="584354" y="601134"/>
                  <a:pt x="581933" y="601134"/>
                </a:cubicBezTo>
                <a:cubicBezTo>
                  <a:pt x="578704" y="601134"/>
                  <a:pt x="576283" y="600328"/>
                  <a:pt x="573861" y="597911"/>
                </a:cubicBezTo>
                <a:lnTo>
                  <a:pt x="509293" y="531031"/>
                </a:lnTo>
                <a:cubicBezTo>
                  <a:pt x="489922" y="545535"/>
                  <a:pt x="465709" y="554399"/>
                  <a:pt x="439075" y="554399"/>
                </a:cubicBezTo>
                <a:cubicBezTo>
                  <a:pt x="375313" y="554399"/>
                  <a:pt x="322851" y="502022"/>
                  <a:pt x="322851" y="438365"/>
                </a:cubicBezTo>
                <a:cubicBezTo>
                  <a:pt x="322851" y="374708"/>
                  <a:pt x="375313" y="322332"/>
                  <a:pt x="439075" y="322332"/>
                </a:cubicBezTo>
                <a:close/>
                <a:moveTo>
                  <a:pt x="221980" y="228081"/>
                </a:moveTo>
                <a:cubicBezTo>
                  <a:pt x="217136" y="224051"/>
                  <a:pt x="210679" y="224857"/>
                  <a:pt x="206643" y="229693"/>
                </a:cubicBezTo>
                <a:lnTo>
                  <a:pt x="139645" y="307869"/>
                </a:lnTo>
                <a:lnTo>
                  <a:pt x="98478" y="277243"/>
                </a:lnTo>
                <a:cubicBezTo>
                  <a:pt x="93635" y="273213"/>
                  <a:pt x="87178" y="274019"/>
                  <a:pt x="83142" y="278855"/>
                </a:cubicBezTo>
                <a:cubicBezTo>
                  <a:pt x="79913" y="283691"/>
                  <a:pt x="80720" y="290944"/>
                  <a:pt x="85563" y="294168"/>
                </a:cubicBezTo>
                <a:lnTo>
                  <a:pt x="134802" y="331241"/>
                </a:lnTo>
                <a:cubicBezTo>
                  <a:pt x="136417" y="332047"/>
                  <a:pt x="138838" y="332853"/>
                  <a:pt x="141260" y="332853"/>
                </a:cubicBezTo>
                <a:cubicBezTo>
                  <a:pt x="143681" y="332853"/>
                  <a:pt x="146910" y="332047"/>
                  <a:pt x="149332" y="329629"/>
                </a:cubicBezTo>
                <a:lnTo>
                  <a:pt x="222787" y="243394"/>
                </a:lnTo>
                <a:cubicBezTo>
                  <a:pt x="226823" y="238558"/>
                  <a:pt x="226016" y="232111"/>
                  <a:pt x="221980" y="228081"/>
                </a:cubicBezTo>
                <a:close/>
                <a:moveTo>
                  <a:pt x="290592" y="128950"/>
                </a:moveTo>
                <a:cubicBezTo>
                  <a:pt x="284941" y="128950"/>
                  <a:pt x="280098" y="133786"/>
                  <a:pt x="280098" y="139428"/>
                </a:cubicBezTo>
                <a:cubicBezTo>
                  <a:pt x="280098" y="145875"/>
                  <a:pt x="284941" y="150711"/>
                  <a:pt x="290592" y="150711"/>
                </a:cubicBezTo>
                <a:lnTo>
                  <a:pt x="484319" y="150711"/>
                </a:lnTo>
                <a:cubicBezTo>
                  <a:pt x="490777" y="150711"/>
                  <a:pt x="495620" y="145875"/>
                  <a:pt x="495620" y="139428"/>
                </a:cubicBezTo>
                <a:cubicBezTo>
                  <a:pt x="495620" y="133786"/>
                  <a:pt x="490777" y="128950"/>
                  <a:pt x="484319" y="128950"/>
                </a:cubicBezTo>
                <a:close/>
                <a:moveTo>
                  <a:pt x="221980" y="78176"/>
                </a:moveTo>
                <a:cubicBezTo>
                  <a:pt x="217136" y="74147"/>
                  <a:pt x="210679" y="74147"/>
                  <a:pt x="206643" y="78982"/>
                </a:cubicBezTo>
                <a:lnTo>
                  <a:pt x="139645" y="157158"/>
                </a:lnTo>
                <a:lnTo>
                  <a:pt x="98478" y="126533"/>
                </a:lnTo>
                <a:cubicBezTo>
                  <a:pt x="93635" y="123309"/>
                  <a:pt x="87178" y="124115"/>
                  <a:pt x="83142" y="128950"/>
                </a:cubicBezTo>
                <a:cubicBezTo>
                  <a:pt x="79913" y="133786"/>
                  <a:pt x="80720" y="140233"/>
                  <a:pt x="85563" y="143457"/>
                </a:cubicBezTo>
                <a:lnTo>
                  <a:pt x="134802" y="180530"/>
                </a:lnTo>
                <a:cubicBezTo>
                  <a:pt x="136417" y="182142"/>
                  <a:pt x="138838" y="182948"/>
                  <a:pt x="141260" y="182948"/>
                </a:cubicBezTo>
                <a:cubicBezTo>
                  <a:pt x="143681" y="182948"/>
                  <a:pt x="146910" y="181336"/>
                  <a:pt x="149332" y="178919"/>
                </a:cubicBezTo>
                <a:lnTo>
                  <a:pt x="222787" y="92683"/>
                </a:lnTo>
                <a:cubicBezTo>
                  <a:pt x="226823" y="88653"/>
                  <a:pt x="226016" y="81400"/>
                  <a:pt x="221980" y="78176"/>
                </a:cubicBezTo>
                <a:close/>
                <a:moveTo>
                  <a:pt x="131573" y="0"/>
                </a:moveTo>
                <a:lnTo>
                  <a:pt x="450417" y="0"/>
                </a:lnTo>
                <a:cubicBezTo>
                  <a:pt x="523065" y="0"/>
                  <a:pt x="581183" y="58834"/>
                  <a:pt x="581183" y="130562"/>
                </a:cubicBezTo>
                <a:lnTo>
                  <a:pt x="581183" y="395716"/>
                </a:lnTo>
                <a:cubicBezTo>
                  <a:pt x="568268" y="350584"/>
                  <a:pt x="533558" y="315122"/>
                  <a:pt x="489970" y="299003"/>
                </a:cubicBezTo>
                <a:cubicBezTo>
                  <a:pt x="493198" y="297392"/>
                  <a:pt x="495620" y="294168"/>
                  <a:pt x="495620" y="290138"/>
                </a:cubicBezTo>
                <a:cubicBezTo>
                  <a:pt x="495620" y="284497"/>
                  <a:pt x="490777" y="279661"/>
                  <a:pt x="484319" y="279661"/>
                </a:cubicBezTo>
                <a:lnTo>
                  <a:pt x="290592" y="279661"/>
                </a:lnTo>
                <a:cubicBezTo>
                  <a:pt x="284941" y="279661"/>
                  <a:pt x="280098" y="284497"/>
                  <a:pt x="280098" y="290138"/>
                </a:cubicBezTo>
                <a:cubicBezTo>
                  <a:pt x="280098" y="295780"/>
                  <a:pt x="284941" y="300615"/>
                  <a:pt x="290592" y="300615"/>
                </a:cubicBezTo>
                <a:lnTo>
                  <a:pt x="384227" y="300615"/>
                </a:lnTo>
                <a:cubicBezTo>
                  <a:pt x="329337" y="323182"/>
                  <a:pt x="290592" y="376374"/>
                  <a:pt x="290592" y="438431"/>
                </a:cubicBezTo>
                <a:cubicBezTo>
                  <a:pt x="290592" y="439237"/>
                  <a:pt x="291399" y="440043"/>
                  <a:pt x="291399" y="440849"/>
                </a:cubicBezTo>
                <a:lnTo>
                  <a:pt x="290592" y="440849"/>
                </a:lnTo>
                <a:cubicBezTo>
                  <a:pt x="290592" y="448908"/>
                  <a:pt x="293013" y="461803"/>
                  <a:pt x="293013" y="461803"/>
                </a:cubicBezTo>
                <a:cubicBezTo>
                  <a:pt x="301892" y="518219"/>
                  <a:pt x="343059" y="564157"/>
                  <a:pt x="396335" y="580276"/>
                </a:cubicBezTo>
                <a:lnTo>
                  <a:pt x="131573" y="580276"/>
                </a:lnTo>
                <a:cubicBezTo>
                  <a:pt x="58926" y="580276"/>
                  <a:pt x="0" y="521443"/>
                  <a:pt x="0" y="449714"/>
                </a:cubicBezTo>
                <a:lnTo>
                  <a:pt x="0" y="130562"/>
                </a:lnTo>
                <a:cubicBezTo>
                  <a:pt x="0" y="58834"/>
                  <a:pt x="58926" y="0"/>
                  <a:pt x="131573" y="0"/>
                </a:cubicBezTo>
                <a:close/>
              </a:path>
            </a:pathLst>
          </a:custGeom>
          <a:solidFill>
            <a:schemeClr val="bg1"/>
          </a:solidFill>
          <a:ln>
            <a:noFill/>
          </a:ln>
        </p:spPr>
        <p:txBody>
          <a:bodyPr vert="horz" wrap="square" lIns="91440" tIns="45720" rIns="91440" bIns="45720" numCol="1" anchor="t" anchorCtr="0" compatLnSpc="1">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endParaRPr>
          </a:p>
        </p:txBody>
      </p:sp>
      <p:sp>
        <p:nvSpPr>
          <p:cNvPr id="18" name="iṡlîḍè"/>
          <p:cNvSpPr/>
          <p:nvPr/>
        </p:nvSpPr>
        <p:spPr bwMode="auto">
          <a:xfrm>
            <a:off x="5332574" y="3448155"/>
            <a:ext cx="1514152" cy="719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marR="0" lvl="0" indent="-285750" defTabSz="914400" rtl="0" eaLnBrk="1" fontAlgn="auto" latinLnBrk="0" hangingPunct="1">
              <a:lnSpc>
                <a:spcPct val="150000"/>
              </a:lnSpc>
              <a:spcBef>
                <a:spcPts val="0"/>
              </a:spcBef>
              <a:spcAft>
                <a:spcPts val="0"/>
              </a:spcAft>
              <a:buSzPct val="100000"/>
              <a:buFont typeface="Wingdings" panose="05000000000000000000" pitchFamily="2" charset="2"/>
              <a:buChar char="Ø"/>
              <a:defRPr/>
            </a:pPr>
            <a:r>
              <a:rPr kumimoji="0" lang="en-US" altLang="zh-CN" b="0" i="0" u="none" strike="noStrike" kern="1200" cap="none" spc="0" normalizeH="0" baseline="0" noProof="0" dirty="0" err="1">
                <a:ln>
                  <a:noFill/>
                </a:ln>
                <a:solidFill>
                  <a:srgbClr val="000000"/>
                </a:solidFill>
                <a:effectLst/>
                <a:uLnTx/>
                <a:uFillTx/>
                <a:latin typeface="+mn-ea"/>
              </a:rPr>
              <a:t>NetSpam</a:t>
            </a:r>
            <a:endParaRPr kumimoji="0" lang="en-US" altLang="zh-CN" b="0" i="0" u="none" strike="noStrike" kern="1200" cap="none" spc="0" normalizeH="0" baseline="0" noProof="0" dirty="0">
              <a:ln>
                <a:noFill/>
              </a:ln>
              <a:solidFill>
                <a:srgbClr val="000000"/>
              </a:solidFill>
              <a:effectLst/>
              <a:uLnTx/>
              <a:uFillTx/>
              <a:latin typeface="+mn-ea"/>
            </a:endParaRPr>
          </a:p>
          <a:p>
            <a:pPr marL="285750" lvl="0" indent="-285750" defTabSz="914400">
              <a:lnSpc>
                <a:spcPct val="150000"/>
              </a:lnSpc>
              <a:buSzPct val="100000"/>
              <a:buFont typeface="Wingdings" panose="05000000000000000000" pitchFamily="2" charset="2"/>
              <a:buChar char="Ø"/>
              <a:defRPr/>
            </a:pPr>
            <a:r>
              <a:rPr lang="en-US" altLang="zh-CN" dirty="0"/>
              <a:t>SpEagle</a:t>
            </a:r>
            <a:endParaRPr kumimoji="0" lang="en-US" altLang="zh-CN" b="0" i="0" u="none" strike="noStrike" kern="1200" cap="none" spc="0" normalizeH="0" baseline="0" noProof="0" dirty="0">
              <a:ln>
                <a:noFill/>
              </a:ln>
              <a:solidFill>
                <a:srgbClr val="000000"/>
              </a:solidFill>
              <a:effectLst/>
              <a:uLnTx/>
              <a:uFillTx/>
              <a:latin typeface="+mn-ea"/>
            </a:endParaRPr>
          </a:p>
        </p:txBody>
      </p:sp>
      <p:sp>
        <p:nvSpPr>
          <p:cNvPr id="19" name="ïṩļïḓé"/>
          <p:cNvSpPr/>
          <p:nvPr/>
        </p:nvSpPr>
        <p:spPr bwMode="auto">
          <a:xfrm>
            <a:off x="1560451" y="2931937"/>
            <a:ext cx="1701922" cy="2019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marR="0" lvl="0" indent="-285750" defTabSz="914400" rtl="0" eaLnBrk="1" fontAlgn="auto" latinLnBrk="0" hangingPunct="1">
              <a:lnSpc>
                <a:spcPct val="150000"/>
              </a:lnSpc>
              <a:spcBef>
                <a:spcPts val="0"/>
              </a:spcBef>
              <a:spcAft>
                <a:spcPts val="0"/>
              </a:spcAft>
              <a:buSzPct val="100000"/>
              <a:buFont typeface="Wingdings" panose="05000000000000000000" pitchFamily="2" charset="2"/>
              <a:buChar char="Ø"/>
              <a:defRPr/>
            </a:pPr>
            <a:r>
              <a:rPr kumimoji="0" lang="en-US" altLang="zh-CN" b="0" i="0" u="none" strike="noStrike" kern="1200" cap="none" spc="0" normalizeH="0" baseline="0" noProof="0" dirty="0">
                <a:ln>
                  <a:noFill/>
                </a:ln>
                <a:solidFill>
                  <a:srgbClr val="000000"/>
                </a:solidFill>
                <a:effectLst/>
                <a:uLnTx/>
                <a:uFillTx/>
                <a:latin typeface="+mj-ea"/>
                <a:ea typeface="+mj-ea"/>
              </a:rPr>
              <a:t>KNN</a:t>
            </a:r>
          </a:p>
          <a:p>
            <a:pPr marL="285750" marR="0" lvl="0" indent="-285750" defTabSz="914400" rtl="0" eaLnBrk="1" fontAlgn="auto" latinLnBrk="0" hangingPunct="1">
              <a:lnSpc>
                <a:spcPct val="150000"/>
              </a:lnSpc>
              <a:spcBef>
                <a:spcPts val="0"/>
              </a:spcBef>
              <a:spcAft>
                <a:spcPts val="0"/>
              </a:spcAft>
              <a:buSzPct val="100000"/>
              <a:buFont typeface="Wingdings" panose="05000000000000000000" pitchFamily="2" charset="2"/>
              <a:buChar char="Ø"/>
              <a:defRPr/>
            </a:pPr>
            <a:r>
              <a:rPr lang="en-US" altLang="zh-CN" dirty="0">
                <a:solidFill>
                  <a:srgbClr val="000000"/>
                </a:solidFill>
                <a:latin typeface="+mj-ea"/>
                <a:ea typeface="+mj-ea"/>
              </a:rPr>
              <a:t>SVM</a:t>
            </a:r>
            <a:r>
              <a:rPr lang="zh-CN" altLang="en-US" dirty="0">
                <a:solidFill>
                  <a:srgbClr val="000000"/>
                </a:solidFill>
                <a:latin typeface="+mj-ea"/>
                <a:ea typeface="+mj-ea"/>
              </a:rPr>
              <a:t>分类器</a:t>
            </a:r>
            <a:endParaRPr lang="en-US" altLang="zh-CN" dirty="0">
              <a:solidFill>
                <a:srgbClr val="000000"/>
              </a:solidFill>
              <a:latin typeface="+mj-ea"/>
              <a:ea typeface="+mj-ea"/>
            </a:endParaRPr>
          </a:p>
          <a:p>
            <a:pPr marL="285750" marR="0" lvl="0" indent="-285750" defTabSz="914400" rtl="0" eaLnBrk="1" fontAlgn="auto" latinLnBrk="0" hangingPunct="1">
              <a:lnSpc>
                <a:spcPct val="150000"/>
              </a:lnSpc>
              <a:spcBef>
                <a:spcPts val="0"/>
              </a:spcBef>
              <a:spcAft>
                <a:spcPts val="0"/>
              </a:spcAft>
              <a:buSzPct val="100000"/>
              <a:buFont typeface="Wingdings" panose="05000000000000000000" pitchFamily="2" charset="2"/>
              <a:buChar char="Ø"/>
              <a:defRPr/>
            </a:pPr>
            <a:r>
              <a:rPr kumimoji="0" lang="zh-CN" altLang="en-US" b="0" i="0" u="none" strike="noStrike" kern="1200" cap="none" spc="0" normalizeH="0" baseline="0" noProof="0" dirty="0">
                <a:ln>
                  <a:noFill/>
                </a:ln>
                <a:solidFill>
                  <a:srgbClr val="000000"/>
                </a:solidFill>
                <a:effectLst/>
                <a:uLnTx/>
                <a:uFillTx/>
                <a:latin typeface="+mj-ea"/>
                <a:ea typeface="+mj-ea"/>
              </a:rPr>
              <a:t>朴素贝叶斯</a:t>
            </a:r>
            <a:endParaRPr kumimoji="0" lang="en-US" altLang="zh-CN" b="0" i="0" u="none" strike="noStrike" kern="1200" cap="none" spc="0" normalizeH="0" baseline="0" noProof="0" dirty="0">
              <a:ln>
                <a:noFill/>
              </a:ln>
              <a:solidFill>
                <a:srgbClr val="000000"/>
              </a:solidFill>
              <a:effectLst/>
              <a:uLnTx/>
              <a:uFillTx/>
              <a:latin typeface="+mj-ea"/>
              <a:ea typeface="+mj-ea"/>
            </a:endParaRPr>
          </a:p>
          <a:p>
            <a:pPr marL="285750" marR="0" lvl="0" indent="-285750" defTabSz="914400" rtl="0" eaLnBrk="1" fontAlgn="auto" latinLnBrk="0" hangingPunct="1">
              <a:lnSpc>
                <a:spcPct val="150000"/>
              </a:lnSpc>
              <a:spcBef>
                <a:spcPts val="0"/>
              </a:spcBef>
              <a:spcAft>
                <a:spcPts val="0"/>
              </a:spcAft>
              <a:buSzPct val="100000"/>
              <a:buFont typeface="Wingdings" panose="05000000000000000000" pitchFamily="2" charset="2"/>
              <a:buChar char="Ø"/>
              <a:defRPr/>
            </a:pPr>
            <a:r>
              <a:rPr lang="en-US" altLang="zh-CN" dirty="0">
                <a:solidFill>
                  <a:srgbClr val="000000"/>
                </a:solidFill>
                <a:latin typeface="+mj-ea"/>
                <a:ea typeface="+mj-ea"/>
              </a:rPr>
              <a:t>FastText</a:t>
            </a:r>
            <a:endParaRPr kumimoji="0" lang="en-US" altLang="zh-CN" b="0" i="0" u="none" strike="noStrike" kern="1200" cap="none" spc="0" normalizeH="0" baseline="0" noProof="0" dirty="0">
              <a:ln>
                <a:noFill/>
              </a:ln>
              <a:solidFill>
                <a:srgbClr val="000000"/>
              </a:solidFill>
              <a:effectLst/>
              <a:uLnTx/>
              <a:uFillTx/>
              <a:latin typeface="+mj-ea"/>
              <a:ea typeface="+mj-ea"/>
            </a:endParaRPr>
          </a:p>
        </p:txBody>
      </p:sp>
      <p:sp>
        <p:nvSpPr>
          <p:cNvPr id="20" name="iṥ1ïḍe"/>
          <p:cNvSpPr/>
          <p:nvPr/>
        </p:nvSpPr>
        <p:spPr bwMode="auto">
          <a:xfrm>
            <a:off x="9403453" y="3699311"/>
            <a:ext cx="728869" cy="21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lgn="ctr" defTabSz="914400">
              <a:lnSpc>
                <a:spcPct val="150000"/>
              </a:lnSpc>
              <a:buClr>
                <a:srgbClr val="BD374A"/>
              </a:buClr>
              <a:buSzPct val="150000"/>
              <a:defRPr/>
            </a:pPr>
            <a:r>
              <a:rPr lang="en-US" altLang="zh-CN" dirty="0">
                <a:solidFill>
                  <a:srgbClr val="000000"/>
                </a:solidFill>
                <a:latin typeface="+mn-ea"/>
              </a:rPr>
              <a:t>CNN</a:t>
            </a:r>
            <a:endParaRPr kumimoji="0" lang="en-US" altLang="zh-CN" b="0" i="0" u="none" strike="noStrike" kern="1200" cap="none" spc="0" normalizeH="0" baseline="0" noProof="0" dirty="0">
              <a:ln>
                <a:noFill/>
              </a:ln>
              <a:solidFill>
                <a:srgbClr val="000000"/>
              </a:solidFill>
              <a:effectLst/>
              <a:uLnTx/>
              <a:uFillTx/>
              <a:latin typeface="+mn-ea"/>
            </a:endParaRPr>
          </a:p>
        </p:txBody>
      </p:sp>
    </p:spTree>
    <p:extLst>
      <p:ext uri="{BB962C8B-B14F-4D97-AF65-F5344CB8AC3E}">
        <p14:creationId xmlns:p14="http://schemas.microsoft.com/office/powerpoint/2010/main" val="3801514098"/>
      </p:ext>
    </p:extLst>
  </p:cSld>
  <p:clrMapOvr>
    <a:masterClrMapping/>
  </p:clrMapOvr>
  <p:transition spd="slow">
    <p:split orient="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6E205A-FB94-4DFE-ACC7-CA2597A7CB29}"/>
              </a:ext>
            </a:extLst>
          </p:cNvPr>
          <p:cNvSpPr>
            <a:spLocks noGrp="1"/>
          </p:cNvSpPr>
          <p:nvPr>
            <p:ph type="title"/>
          </p:nvPr>
        </p:nvSpPr>
        <p:spPr/>
        <p:txBody>
          <a:bodyPr/>
          <a:lstStyle/>
          <a:p>
            <a:r>
              <a:rPr lang="zh-CN" altLang="en-US" dirty="0"/>
              <a:t>分类算法</a:t>
            </a:r>
          </a:p>
        </p:txBody>
      </p:sp>
      <p:sp>
        <p:nvSpPr>
          <p:cNvPr id="4" name="灯片编号占位符 3">
            <a:extLst>
              <a:ext uri="{FF2B5EF4-FFF2-40B4-BE49-F238E27FC236}">
                <a16:creationId xmlns:a16="http://schemas.microsoft.com/office/drawing/2014/main" id="{B63F742A-D9C4-44C4-B3F7-3D6761E6B3CE}"/>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grpSp>
        <p:nvGrpSpPr>
          <p:cNvPr id="55" name="组合 54"/>
          <p:cNvGrpSpPr/>
          <p:nvPr/>
        </p:nvGrpSpPr>
        <p:grpSpPr>
          <a:xfrm>
            <a:off x="1026255" y="1946319"/>
            <a:ext cx="10139491" cy="3627968"/>
            <a:chOff x="1026255" y="1946319"/>
            <a:chExt cx="10139491" cy="3627968"/>
          </a:xfrm>
        </p:grpSpPr>
        <p:grpSp>
          <p:nvGrpSpPr>
            <p:cNvPr id="3" name="组合 2"/>
            <p:cNvGrpSpPr>
              <a:grpSpLocks noChangeAspect="1"/>
            </p:cNvGrpSpPr>
            <p:nvPr/>
          </p:nvGrpSpPr>
          <p:grpSpPr>
            <a:xfrm>
              <a:off x="4458287" y="2500303"/>
              <a:ext cx="3278909" cy="2520000"/>
              <a:chOff x="3647155" y="1820224"/>
              <a:chExt cx="4883493" cy="3753200"/>
            </a:xfrm>
          </p:grpSpPr>
          <p:sp>
            <p:nvSpPr>
              <p:cNvPr id="6" name="îṧľîḑé">
                <a:extLst>
                  <a:ext uri="{FF2B5EF4-FFF2-40B4-BE49-F238E27FC236}">
                    <a16:creationId xmlns:a16="http://schemas.microsoft.com/office/drawing/2014/main" id="{F98B5717-B2EA-4600-9FCA-B5E0CD901F11}"/>
                  </a:ext>
                </a:extLst>
              </p:cNvPr>
              <p:cNvSpPr/>
              <p:nvPr/>
            </p:nvSpPr>
            <p:spPr bwMode="auto">
              <a:xfrm>
                <a:off x="3761634" y="4627872"/>
                <a:ext cx="1234992" cy="348665"/>
              </a:xfrm>
              <a:custGeom>
                <a:avLst/>
                <a:gdLst>
                  <a:gd name="T0" fmla="*/ 36 w 641"/>
                  <a:gd name="T1" fmla="*/ 0 h 181"/>
                  <a:gd name="T2" fmla="*/ 28 w 641"/>
                  <a:gd name="T3" fmla="*/ 0 h 181"/>
                  <a:gd name="T4" fmla="*/ 28 w 641"/>
                  <a:gd name="T5" fmla="*/ 109 h 181"/>
                  <a:gd name="T6" fmla="*/ 0 w 641"/>
                  <a:gd name="T7" fmla="*/ 144 h 181"/>
                  <a:gd name="T8" fmla="*/ 36 w 641"/>
                  <a:gd name="T9" fmla="*/ 181 h 181"/>
                  <a:gd name="T10" fmla="*/ 73 w 641"/>
                  <a:gd name="T11" fmla="*/ 144 h 181"/>
                  <a:gd name="T12" fmla="*/ 44 w 641"/>
                  <a:gd name="T13" fmla="*/ 108 h 181"/>
                  <a:gd name="T14" fmla="*/ 44 w 641"/>
                  <a:gd name="T15" fmla="*/ 16 h 181"/>
                  <a:gd name="T16" fmla="*/ 641 w 641"/>
                  <a:gd name="T17" fmla="*/ 16 h 181"/>
                  <a:gd name="T18" fmla="*/ 641 w 641"/>
                  <a:gd name="T19" fmla="*/ 0 h 181"/>
                  <a:gd name="T20" fmla="*/ 44 w 641"/>
                  <a:gd name="T21" fmla="*/ 0 h 181"/>
                  <a:gd name="T22" fmla="*/ 36 w 641"/>
                  <a:gd name="T23"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1" h="181">
                    <a:moveTo>
                      <a:pt x="36" y="0"/>
                    </a:moveTo>
                    <a:cubicBezTo>
                      <a:pt x="28" y="0"/>
                      <a:pt x="28" y="0"/>
                      <a:pt x="28" y="0"/>
                    </a:cubicBezTo>
                    <a:cubicBezTo>
                      <a:pt x="28" y="109"/>
                      <a:pt x="28" y="109"/>
                      <a:pt x="28" y="109"/>
                    </a:cubicBezTo>
                    <a:cubicBezTo>
                      <a:pt x="12" y="113"/>
                      <a:pt x="0" y="127"/>
                      <a:pt x="0" y="144"/>
                    </a:cubicBezTo>
                    <a:cubicBezTo>
                      <a:pt x="0" y="164"/>
                      <a:pt x="16" y="181"/>
                      <a:pt x="36" y="181"/>
                    </a:cubicBezTo>
                    <a:cubicBezTo>
                      <a:pt x="57" y="181"/>
                      <a:pt x="73" y="164"/>
                      <a:pt x="73" y="144"/>
                    </a:cubicBezTo>
                    <a:cubicBezTo>
                      <a:pt x="73" y="126"/>
                      <a:pt x="60" y="112"/>
                      <a:pt x="44" y="108"/>
                    </a:cubicBezTo>
                    <a:cubicBezTo>
                      <a:pt x="44" y="16"/>
                      <a:pt x="44" y="16"/>
                      <a:pt x="44" y="16"/>
                    </a:cubicBezTo>
                    <a:cubicBezTo>
                      <a:pt x="641" y="16"/>
                      <a:pt x="641" y="16"/>
                      <a:pt x="641" y="16"/>
                    </a:cubicBezTo>
                    <a:cubicBezTo>
                      <a:pt x="641" y="0"/>
                      <a:pt x="641" y="0"/>
                      <a:pt x="641" y="0"/>
                    </a:cubicBezTo>
                    <a:cubicBezTo>
                      <a:pt x="44" y="0"/>
                      <a:pt x="44" y="0"/>
                      <a:pt x="44" y="0"/>
                    </a:cubicBezTo>
                    <a:lnTo>
                      <a:pt x="36" y="0"/>
                    </a:lnTo>
                    <a:close/>
                  </a:path>
                </a:pathLst>
              </a:custGeom>
              <a:solidFill>
                <a:schemeClr val="accent5"/>
              </a:solidFill>
              <a:ln>
                <a:noFill/>
              </a:ln>
              <a:extLst/>
            </p:spPr>
            <p:txBody>
              <a:bodyPr anchor="ctr"/>
              <a:lstStyle/>
              <a:p>
                <a:pPr algn="ctr"/>
                <a:endParaRPr/>
              </a:p>
            </p:txBody>
          </p:sp>
          <p:sp>
            <p:nvSpPr>
              <p:cNvPr id="7" name="ïślîďe">
                <a:extLst>
                  <a:ext uri="{FF2B5EF4-FFF2-40B4-BE49-F238E27FC236}">
                    <a16:creationId xmlns:a16="http://schemas.microsoft.com/office/drawing/2014/main" id="{D8275990-58A0-42F4-818A-979802606B2B}"/>
                  </a:ext>
                </a:extLst>
              </p:cNvPr>
              <p:cNvSpPr/>
              <p:nvPr/>
            </p:nvSpPr>
            <p:spPr bwMode="auto">
              <a:xfrm>
                <a:off x="3761634" y="2491389"/>
                <a:ext cx="1234992" cy="329114"/>
              </a:xfrm>
              <a:custGeom>
                <a:avLst/>
                <a:gdLst>
                  <a:gd name="T0" fmla="*/ 44 w 641"/>
                  <a:gd name="T1" fmla="*/ 72 h 171"/>
                  <a:gd name="T2" fmla="*/ 73 w 641"/>
                  <a:gd name="T3" fmla="*/ 36 h 171"/>
                  <a:gd name="T4" fmla="*/ 36 w 641"/>
                  <a:gd name="T5" fmla="*/ 0 h 171"/>
                  <a:gd name="T6" fmla="*/ 0 w 641"/>
                  <a:gd name="T7" fmla="*/ 36 h 171"/>
                  <a:gd name="T8" fmla="*/ 28 w 641"/>
                  <a:gd name="T9" fmla="*/ 71 h 171"/>
                  <a:gd name="T10" fmla="*/ 28 w 641"/>
                  <a:gd name="T11" fmla="*/ 171 h 171"/>
                  <a:gd name="T12" fmla="*/ 36 w 641"/>
                  <a:gd name="T13" fmla="*/ 171 h 171"/>
                  <a:gd name="T14" fmla="*/ 44 w 641"/>
                  <a:gd name="T15" fmla="*/ 171 h 171"/>
                  <a:gd name="T16" fmla="*/ 641 w 641"/>
                  <a:gd name="T17" fmla="*/ 171 h 171"/>
                  <a:gd name="T18" fmla="*/ 641 w 641"/>
                  <a:gd name="T19" fmla="*/ 155 h 171"/>
                  <a:gd name="T20" fmla="*/ 44 w 641"/>
                  <a:gd name="T21" fmla="*/ 155 h 171"/>
                  <a:gd name="T22" fmla="*/ 44 w 641"/>
                  <a:gd name="T23" fmla="*/ 7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1" h="171">
                    <a:moveTo>
                      <a:pt x="44" y="72"/>
                    </a:moveTo>
                    <a:cubicBezTo>
                      <a:pt x="60" y="69"/>
                      <a:pt x="73" y="54"/>
                      <a:pt x="73" y="36"/>
                    </a:cubicBezTo>
                    <a:cubicBezTo>
                      <a:pt x="73" y="16"/>
                      <a:pt x="57" y="0"/>
                      <a:pt x="36" y="0"/>
                    </a:cubicBezTo>
                    <a:cubicBezTo>
                      <a:pt x="16" y="0"/>
                      <a:pt x="0" y="16"/>
                      <a:pt x="0" y="36"/>
                    </a:cubicBezTo>
                    <a:cubicBezTo>
                      <a:pt x="0" y="53"/>
                      <a:pt x="12" y="67"/>
                      <a:pt x="28" y="71"/>
                    </a:cubicBezTo>
                    <a:cubicBezTo>
                      <a:pt x="28" y="171"/>
                      <a:pt x="28" y="171"/>
                      <a:pt x="28" y="171"/>
                    </a:cubicBezTo>
                    <a:cubicBezTo>
                      <a:pt x="36" y="171"/>
                      <a:pt x="36" y="171"/>
                      <a:pt x="36" y="171"/>
                    </a:cubicBezTo>
                    <a:cubicBezTo>
                      <a:pt x="44" y="171"/>
                      <a:pt x="44" y="171"/>
                      <a:pt x="44" y="171"/>
                    </a:cubicBezTo>
                    <a:cubicBezTo>
                      <a:pt x="641" y="171"/>
                      <a:pt x="641" y="171"/>
                      <a:pt x="641" y="171"/>
                    </a:cubicBezTo>
                    <a:cubicBezTo>
                      <a:pt x="641" y="155"/>
                      <a:pt x="641" y="155"/>
                      <a:pt x="641" y="155"/>
                    </a:cubicBezTo>
                    <a:cubicBezTo>
                      <a:pt x="44" y="155"/>
                      <a:pt x="44" y="155"/>
                      <a:pt x="44" y="155"/>
                    </a:cubicBezTo>
                    <a:lnTo>
                      <a:pt x="44" y="72"/>
                    </a:lnTo>
                    <a:close/>
                  </a:path>
                </a:pathLst>
              </a:custGeom>
              <a:solidFill>
                <a:schemeClr val="accent2"/>
              </a:solidFill>
              <a:ln>
                <a:noFill/>
              </a:ln>
              <a:extLst/>
            </p:spPr>
            <p:txBody>
              <a:bodyPr anchor="ctr"/>
              <a:lstStyle/>
              <a:p>
                <a:pPr algn="ctr"/>
                <a:endParaRPr/>
              </a:p>
            </p:txBody>
          </p:sp>
          <p:sp>
            <p:nvSpPr>
              <p:cNvPr id="8" name="iS1íḑé">
                <a:extLst>
                  <a:ext uri="{FF2B5EF4-FFF2-40B4-BE49-F238E27FC236}">
                    <a16:creationId xmlns:a16="http://schemas.microsoft.com/office/drawing/2014/main" id="{DFD3C642-D1C0-41FD-A8A2-00DBB62515D5}"/>
                  </a:ext>
                </a:extLst>
              </p:cNvPr>
              <p:cNvSpPr/>
              <p:nvPr/>
            </p:nvSpPr>
            <p:spPr bwMode="auto">
              <a:xfrm>
                <a:off x="7096764" y="2473467"/>
                <a:ext cx="1236621" cy="347036"/>
              </a:xfrm>
              <a:custGeom>
                <a:avLst/>
                <a:gdLst>
                  <a:gd name="T0" fmla="*/ 606 w 642"/>
                  <a:gd name="T1" fmla="*/ 180 h 180"/>
                  <a:gd name="T2" fmla="*/ 614 w 642"/>
                  <a:gd name="T3" fmla="*/ 180 h 180"/>
                  <a:gd name="T4" fmla="*/ 614 w 642"/>
                  <a:gd name="T5" fmla="*/ 71 h 180"/>
                  <a:gd name="T6" fmla="*/ 642 w 642"/>
                  <a:gd name="T7" fmla="*/ 36 h 180"/>
                  <a:gd name="T8" fmla="*/ 606 w 642"/>
                  <a:gd name="T9" fmla="*/ 0 h 180"/>
                  <a:gd name="T10" fmla="*/ 569 w 642"/>
                  <a:gd name="T11" fmla="*/ 36 h 180"/>
                  <a:gd name="T12" fmla="*/ 598 w 642"/>
                  <a:gd name="T13" fmla="*/ 71 h 180"/>
                  <a:gd name="T14" fmla="*/ 598 w 642"/>
                  <a:gd name="T15" fmla="*/ 164 h 180"/>
                  <a:gd name="T16" fmla="*/ 0 w 642"/>
                  <a:gd name="T17" fmla="*/ 164 h 180"/>
                  <a:gd name="T18" fmla="*/ 0 w 642"/>
                  <a:gd name="T19" fmla="*/ 180 h 180"/>
                  <a:gd name="T20" fmla="*/ 598 w 642"/>
                  <a:gd name="T21" fmla="*/ 180 h 180"/>
                  <a:gd name="T22" fmla="*/ 606 w 642"/>
                  <a:gd name="T23"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2" h="180">
                    <a:moveTo>
                      <a:pt x="606" y="180"/>
                    </a:moveTo>
                    <a:cubicBezTo>
                      <a:pt x="614" y="180"/>
                      <a:pt x="614" y="180"/>
                      <a:pt x="614" y="180"/>
                    </a:cubicBezTo>
                    <a:cubicBezTo>
                      <a:pt x="614" y="71"/>
                      <a:pt x="614" y="71"/>
                      <a:pt x="614" y="71"/>
                    </a:cubicBezTo>
                    <a:cubicBezTo>
                      <a:pt x="630" y="68"/>
                      <a:pt x="642" y="53"/>
                      <a:pt x="642" y="36"/>
                    </a:cubicBezTo>
                    <a:cubicBezTo>
                      <a:pt x="642" y="16"/>
                      <a:pt x="626" y="0"/>
                      <a:pt x="606" y="0"/>
                    </a:cubicBezTo>
                    <a:cubicBezTo>
                      <a:pt x="585" y="0"/>
                      <a:pt x="569" y="16"/>
                      <a:pt x="569" y="36"/>
                    </a:cubicBezTo>
                    <a:cubicBezTo>
                      <a:pt x="569" y="53"/>
                      <a:pt x="581" y="68"/>
                      <a:pt x="598" y="71"/>
                    </a:cubicBezTo>
                    <a:cubicBezTo>
                      <a:pt x="598" y="164"/>
                      <a:pt x="598" y="164"/>
                      <a:pt x="598" y="164"/>
                    </a:cubicBezTo>
                    <a:cubicBezTo>
                      <a:pt x="0" y="164"/>
                      <a:pt x="0" y="164"/>
                      <a:pt x="0" y="164"/>
                    </a:cubicBezTo>
                    <a:cubicBezTo>
                      <a:pt x="0" y="180"/>
                      <a:pt x="0" y="180"/>
                      <a:pt x="0" y="180"/>
                    </a:cubicBezTo>
                    <a:cubicBezTo>
                      <a:pt x="598" y="180"/>
                      <a:pt x="598" y="180"/>
                      <a:pt x="598" y="180"/>
                    </a:cubicBezTo>
                    <a:lnTo>
                      <a:pt x="606" y="180"/>
                    </a:lnTo>
                    <a:close/>
                  </a:path>
                </a:pathLst>
              </a:custGeom>
              <a:solidFill>
                <a:schemeClr val="accent3"/>
              </a:solidFill>
              <a:ln>
                <a:noFill/>
              </a:ln>
              <a:extLst/>
            </p:spPr>
            <p:txBody>
              <a:bodyPr anchor="ctr"/>
              <a:lstStyle/>
              <a:p>
                <a:pPr algn="ctr"/>
                <a:endParaRPr/>
              </a:p>
            </p:txBody>
          </p:sp>
          <p:sp>
            <p:nvSpPr>
              <p:cNvPr id="9" name="íṡḻíḑe">
                <a:extLst>
                  <a:ext uri="{FF2B5EF4-FFF2-40B4-BE49-F238E27FC236}">
                    <a16:creationId xmlns:a16="http://schemas.microsoft.com/office/drawing/2014/main" id="{FF3AAD75-1A69-4265-A483-AA5EF1FEE5C9}"/>
                  </a:ext>
                </a:extLst>
              </p:cNvPr>
              <p:cNvSpPr/>
              <p:nvPr/>
            </p:nvSpPr>
            <p:spPr bwMode="auto">
              <a:xfrm>
                <a:off x="7096764" y="4627872"/>
                <a:ext cx="1236621" cy="348665"/>
              </a:xfrm>
              <a:custGeom>
                <a:avLst/>
                <a:gdLst>
                  <a:gd name="T0" fmla="*/ 614 w 642"/>
                  <a:gd name="T1" fmla="*/ 109 h 181"/>
                  <a:gd name="T2" fmla="*/ 614 w 642"/>
                  <a:gd name="T3" fmla="*/ 0 h 181"/>
                  <a:gd name="T4" fmla="*/ 606 w 642"/>
                  <a:gd name="T5" fmla="*/ 0 h 181"/>
                  <a:gd name="T6" fmla="*/ 598 w 642"/>
                  <a:gd name="T7" fmla="*/ 0 h 181"/>
                  <a:gd name="T8" fmla="*/ 0 w 642"/>
                  <a:gd name="T9" fmla="*/ 0 h 181"/>
                  <a:gd name="T10" fmla="*/ 0 w 642"/>
                  <a:gd name="T11" fmla="*/ 16 h 181"/>
                  <a:gd name="T12" fmla="*/ 598 w 642"/>
                  <a:gd name="T13" fmla="*/ 16 h 181"/>
                  <a:gd name="T14" fmla="*/ 598 w 642"/>
                  <a:gd name="T15" fmla="*/ 109 h 181"/>
                  <a:gd name="T16" fmla="*/ 569 w 642"/>
                  <a:gd name="T17" fmla="*/ 144 h 181"/>
                  <a:gd name="T18" fmla="*/ 606 w 642"/>
                  <a:gd name="T19" fmla="*/ 181 h 181"/>
                  <a:gd name="T20" fmla="*/ 642 w 642"/>
                  <a:gd name="T21" fmla="*/ 144 h 181"/>
                  <a:gd name="T22" fmla="*/ 614 w 642"/>
                  <a:gd name="T23" fmla="*/ 109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2" h="181">
                    <a:moveTo>
                      <a:pt x="614" y="109"/>
                    </a:moveTo>
                    <a:cubicBezTo>
                      <a:pt x="614" y="0"/>
                      <a:pt x="614" y="0"/>
                      <a:pt x="614" y="0"/>
                    </a:cubicBezTo>
                    <a:cubicBezTo>
                      <a:pt x="606" y="0"/>
                      <a:pt x="606" y="0"/>
                      <a:pt x="606" y="0"/>
                    </a:cubicBezTo>
                    <a:cubicBezTo>
                      <a:pt x="598" y="0"/>
                      <a:pt x="598" y="0"/>
                      <a:pt x="598" y="0"/>
                    </a:cubicBezTo>
                    <a:cubicBezTo>
                      <a:pt x="0" y="0"/>
                      <a:pt x="0" y="0"/>
                      <a:pt x="0" y="0"/>
                    </a:cubicBezTo>
                    <a:cubicBezTo>
                      <a:pt x="0" y="16"/>
                      <a:pt x="0" y="16"/>
                      <a:pt x="0" y="16"/>
                    </a:cubicBezTo>
                    <a:cubicBezTo>
                      <a:pt x="598" y="16"/>
                      <a:pt x="598" y="16"/>
                      <a:pt x="598" y="16"/>
                    </a:cubicBezTo>
                    <a:cubicBezTo>
                      <a:pt x="598" y="109"/>
                      <a:pt x="598" y="109"/>
                      <a:pt x="598" y="109"/>
                    </a:cubicBezTo>
                    <a:cubicBezTo>
                      <a:pt x="581" y="112"/>
                      <a:pt x="569" y="127"/>
                      <a:pt x="569" y="144"/>
                    </a:cubicBezTo>
                    <a:cubicBezTo>
                      <a:pt x="569" y="164"/>
                      <a:pt x="585" y="181"/>
                      <a:pt x="606" y="181"/>
                    </a:cubicBezTo>
                    <a:cubicBezTo>
                      <a:pt x="626" y="181"/>
                      <a:pt x="642" y="164"/>
                      <a:pt x="642" y="144"/>
                    </a:cubicBezTo>
                    <a:cubicBezTo>
                      <a:pt x="642" y="127"/>
                      <a:pt x="630" y="112"/>
                      <a:pt x="614" y="109"/>
                    </a:cubicBezTo>
                    <a:close/>
                  </a:path>
                </a:pathLst>
              </a:custGeom>
              <a:solidFill>
                <a:schemeClr val="accent4"/>
              </a:solidFill>
              <a:ln>
                <a:noFill/>
              </a:ln>
              <a:extLst/>
            </p:spPr>
            <p:txBody>
              <a:bodyPr anchor="ctr"/>
              <a:lstStyle/>
              <a:p>
                <a:pPr algn="ctr"/>
                <a:endParaRPr/>
              </a:p>
            </p:txBody>
          </p:sp>
          <p:grpSp>
            <p:nvGrpSpPr>
              <p:cNvPr id="10" name="î$ḻíḓê">
                <a:extLst>
                  <a:ext uri="{FF2B5EF4-FFF2-40B4-BE49-F238E27FC236}">
                    <a16:creationId xmlns:a16="http://schemas.microsoft.com/office/drawing/2014/main" id="{B711AB30-65FF-43A1-BC76-BFF8E55C88B9}"/>
                  </a:ext>
                </a:extLst>
              </p:cNvPr>
              <p:cNvGrpSpPr/>
              <p:nvPr/>
            </p:nvGrpSpPr>
            <p:grpSpPr>
              <a:xfrm>
                <a:off x="4965554" y="1820224"/>
                <a:ext cx="2162653" cy="3650700"/>
                <a:chOff x="4972653" y="1597720"/>
                <a:chExt cx="2162653" cy="3650700"/>
              </a:xfrm>
            </p:grpSpPr>
            <p:sp>
              <p:nvSpPr>
                <p:cNvPr id="37" name="îSļïde">
                  <a:extLst>
                    <a:ext uri="{FF2B5EF4-FFF2-40B4-BE49-F238E27FC236}">
                      <a16:creationId xmlns:a16="http://schemas.microsoft.com/office/drawing/2014/main" id="{293FDB84-DBCF-482E-BB30-8D383E6B3590}"/>
                    </a:ext>
                  </a:extLst>
                </p:cNvPr>
                <p:cNvSpPr/>
                <p:nvPr/>
              </p:nvSpPr>
              <p:spPr bwMode="auto">
                <a:xfrm>
                  <a:off x="5765166" y="4490406"/>
                  <a:ext cx="577627" cy="729428"/>
                </a:xfrm>
                <a:custGeom>
                  <a:avLst/>
                  <a:gdLst>
                    <a:gd name="T0" fmla="*/ 148 w 248"/>
                    <a:gd name="T1" fmla="*/ 313 h 313"/>
                    <a:gd name="T2" fmla="*/ 100 w 248"/>
                    <a:gd name="T3" fmla="*/ 313 h 313"/>
                    <a:gd name="T4" fmla="*/ 0 w 248"/>
                    <a:gd name="T5" fmla="*/ 213 h 313"/>
                    <a:gd name="T6" fmla="*/ 0 w 248"/>
                    <a:gd name="T7" fmla="*/ 100 h 313"/>
                    <a:gd name="T8" fmla="*/ 100 w 248"/>
                    <a:gd name="T9" fmla="*/ 0 h 313"/>
                    <a:gd name="T10" fmla="*/ 148 w 248"/>
                    <a:gd name="T11" fmla="*/ 0 h 313"/>
                    <a:gd name="T12" fmla="*/ 248 w 248"/>
                    <a:gd name="T13" fmla="*/ 100 h 313"/>
                    <a:gd name="T14" fmla="*/ 248 w 248"/>
                    <a:gd name="T15" fmla="*/ 213 h 313"/>
                    <a:gd name="T16" fmla="*/ 148 w 248"/>
                    <a:gd name="T17" fmla="*/ 31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8" h="313">
                      <a:moveTo>
                        <a:pt x="148" y="313"/>
                      </a:moveTo>
                      <a:cubicBezTo>
                        <a:pt x="100" y="313"/>
                        <a:pt x="100" y="313"/>
                        <a:pt x="100" y="313"/>
                      </a:cubicBezTo>
                      <a:cubicBezTo>
                        <a:pt x="45" y="313"/>
                        <a:pt x="0" y="268"/>
                        <a:pt x="0" y="213"/>
                      </a:cubicBezTo>
                      <a:cubicBezTo>
                        <a:pt x="0" y="100"/>
                        <a:pt x="0" y="100"/>
                        <a:pt x="0" y="100"/>
                      </a:cubicBezTo>
                      <a:cubicBezTo>
                        <a:pt x="0" y="45"/>
                        <a:pt x="45" y="0"/>
                        <a:pt x="100" y="0"/>
                      </a:cubicBezTo>
                      <a:cubicBezTo>
                        <a:pt x="148" y="0"/>
                        <a:pt x="148" y="0"/>
                        <a:pt x="148" y="0"/>
                      </a:cubicBezTo>
                      <a:cubicBezTo>
                        <a:pt x="203" y="0"/>
                        <a:pt x="248" y="45"/>
                        <a:pt x="248" y="100"/>
                      </a:cubicBezTo>
                      <a:cubicBezTo>
                        <a:pt x="248" y="213"/>
                        <a:pt x="248" y="213"/>
                        <a:pt x="248" y="213"/>
                      </a:cubicBezTo>
                      <a:cubicBezTo>
                        <a:pt x="248" y="268"/>
                        <a:pt x="203" y="313"/>
                        <a:pt x="148" y="313"/>
                      </a:cubicBezTo>
                      <a:close/>
                    </a:path>
                  </a:pathLst>
                </a:cu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idê">
                  <a:extLst>
                    <a:ext uri="{FF2B5EF4-FFF2-40B4-BE49-F238E27FC236}">
                      <a16:creationId xmlns:a16="http://schemas.microsoft.com/office/drawing/2014/main" id="{D576B41F-975B-4CE1-858C-CB2A2FD45B72}"/>
                    </a:ext>
                  </a:extLst>
                </p:cNvPr>
                <p:cNvSpPr/>
                <p:nvPr/>
              </p:nvSpPr>
              <p:spPr bwMode="auto">
                <a:xfrm>
                  <a:off x="5685323" y="4481534"/>
                  <a:ext cx="737313" cy="174471"/>
                </a:xfrm>
                <a:custGeom>
                  <a:avLst/>
                  <a:gdLst>
                    <a:gd name="T0" fmla="*/ 284 w 316"/>
                    <a:gd name="T1" fmla="*/ 75 h 75"/>
                    <a:gd name="T2" fmla="*/ 32 w 316"/>
                    <a:gd name="T3" fmla="*/ 75 h 75"/>
                    <a:gd name="T4" fmla="*/ 0 w 316"/>
                    <a:gd name="T5" fmla="*/ 43 h 75"/>
                    <a:gd name="T6" fmla="*/ 0 w 316"/>
                    <a:gd name="T7" fmla="*/ 32 h 75"/>
                    <a:gd name="T8" fmla="*/ 32 w 316"/>
                    <a:gd name="T9" fmla="*/ 0 h 75"/>
                    <a:gd name="T10" fmla="*/ 284 w 316"/>
                    <a:gd name="T11" fmla="*/ 0 h 75"/>
                    <a:gd name="T12" fmla="*/ 316 w 316"/>
                    <a:gd name="T13" fmla="*/ 32 h 75"/>
                    <a:gd name="T14" fmla="*/ 316 w 316"/>
                    <a:gd name="T15" fmla="*/ 43 h 75"/>
                    <a:gd name="T16" fmla="*/ 284 w 316"/>
                    <a:gd name="T17"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75">
                      <a:moveTo>
                        <a:pt x="284" y="75"/>
                      </a:moveTo>
                      <a:cubicBezTo>
                        <a:pt x="32" y="75"/>
                        <a:pt x="32" y="75"/>
                        <a:pt x="32" y="75"/>
                      </a:cubicBezTo>
                      <a:cubicBezTo>
                        <a:pt x="15" y="75"/>
                        <a:pt x="0" y="61"/>
                        <a:pt x="0" y="43"/>
                      </a:cubicBezTo>
                      <a:cubicBezTo>
                        <a:pt x="0" y="32"/>
                        <a:pt x="0" y="32"/>
                        <a:pt x="0" y="32"/>
                      </a:cubicBezTo>
                      <a:cubicBezTo>
                        <a:pt x="0" y="15"/>
                        <a:pt x="15" y="0"/>
                        <a:pt x="32" y="0"/>
                      </a:cubicBezTo>
                      <a:cubicBezTo>
                        <a:pt x="284" y="0"/>
                        <a:pt x="284" y="0"/>
                        <a:pt x="284" y="0"/>
                      </a:cubicBezTo>
                      <a:cubicBezTo>
                        <a:pt x="301" y="0"/>
                        <a:pt x="316" y="15"/>
                        <a:pt x="316" y="32"/>
                      </a:cubicBezTo>
                      <a:cubicBezTo>
                        <a:pt x="316" y="43"/>
                        <a:pt x="316" y="43"/>
                        <a:pt x="316" y="43"/>
                      </a:cubicBezTo>
                      <a:cubicBezTo>
                        <a:pt x="316" y="61"/>
                        <a:pt x="301" y="75"/>
                        <a:pt x="284" y="75"/>
                      </a:cubicBezTo>
                      <a:close/>
                    </a:path>
                  </a:pathLst>
                </a:custGeom>
                <a:solidFill>
                  <a:srgbClr val="CDCC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šļîdê">
                  <a:extLst>
                    <a:ext uri="{FF2B5EF4-FFF2-40B4-BE49-F238E27FC236}">
                      <a16:creationId xmlns:a16="http://schemas.microsoft.com/office/drawing/2014/main" id="{08DE38A0-2939-44D9-A1DA-5594AC24EBCF}"/>
                    </a:ext>
                  </a:extLst>
                </p:cNvPr>
                <p:cNvSpPr/>
                <p:nvPr/>
              </p:nvSpPr>
              <p:spPr bwMode="auto">
                <a:xfrm>
                  <a:off x="5685323" y="4721063"/>
                  <a:ext cx="737313" cy="175457"/>
                </a:xfrm>
                <a:custGeom>
                  <a:avLst/>
                  <a:gdLst>
                    <a:gd name="T0" fmla="*/ 284 w 316"/>
                    <a:gd name="T1" fmla="*/ 75 h 75"/>
                    <a:gd name="T2" fmla="*/ 32 w 316"/>
                    <a:gd name="T3" fmla="*/ 75 h 75"/>
                    <a:gd name="T4" fmla="*/ 0 w 316"/>
                    <a:gd name="T5" fmla="*/ 43 h 75"/>
                    <a:gd name="T6" fmla="*/ 0 w 316"/>
                    <a:gd name="T7" fmla="*/ 32 h 75"/>
                    <a:gd name="T8" fmla="*/ 32 w 316"/>
                    <a:gd name="T9" fmla="*/ 0 h 75"/>
                    <a:gd name="T10" fmla="*/ 284 w 316"/>
                    <a:gd name="T11" fmla="*/ 0 h 75"/>
                    <a:gd name="T12" fmla="*/ 316 w 316"/>
                    <a:gd name="T13" fmla="*/ 32 h 75"/>
                    <a:gd name="T14" fmla="*/ 316 w 316"/>
                    <a:gd name="T15" fmla="*/ 43 h 75"/>
                    <a:gd name="T16" fmla="*/ 284 w 316"/>
                    <a:gd name="T17"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75">
                      <a:moveTo>
                        <a:pt x="284" y="75"/>
                      </a:moveTo>
                      <a:cubicBezTo>
                        <a:pt x="32" y="75"/>
                        <a:pt x="32" y="75"/>
                        <a:pt x="32" y="75"/>
                      </a:cubicBezTo>
                      <a:cubicBezTo>
                        <a:pt x="15" y="75"/>
                        <a:pt x="0" y="61"/>
                        <a:pt x="0" y="43"/>
                      </a:cubicBezTo>
                      <a:cubicBezTo>
                        <a:pt x="0" y="32"/>
                        <a:pt x="0" y="32"/>
                        <a:pt x="0" y="32"/>
                      </a:cubicBezTo>
                      <a:cubicBezTo>
                        <a:pt x="0" y="15"/>
                        <a:pt x="15" y="0"/>
                        <a:pt x="32" y="0"/>
                      </a:cubicBezTo>
                      <a:cubicBezTo>
                        <a:pt x="284" y="0"/>
                        <a:pt x="284" y="0"/>
                        <a:pt x="284" y="0"/>
                      </a:cubicBezTo>
                      <a:cubicBezTo>
                        <a:pt x="301" y="0"/>
                        <a:pt x="316" y="15"/>
                        <a:pt x="316" y="32"/>
                      </a:cubicBezTo>
                      <a:cubicBezTo>
                        <a:pt x="316" y="43"/>
                        <a:pt x="316" y="43"/>
                        <a:pt x="316" y="43"/>
                      </a:cubicBezTo>
                      <a:cubicBezTo>
                        <a:pt x="316" y="61"/>
                        <a:pt x="301" y="75"/>
                        <a:pt x="284" y="75"/>
                      </a:cubicBezTo>
                      <a:close/>
                    </a:path>
                  </a:pathLst>
                </a:custGeom>
                <a:solidFill>
                  <a:srgbClr val="CDCC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ṡlïďe">
                  <a:extLst>
                    <a:ext uri="{FF2B5EF4-FFF2-40B4-BE49-F238E27FC236}">
                      <a16:creationId xmlns:a16="http://schemas.microsoft.com/office/drawing/2014/main" id="{744031D9-3EC3-4AC8-8C16-53E84FA4E9F9}"/>
                    </a:ext>
                  </a:extLst>
                </p:cNvPr>
                <p:cNvSpPr/>
                <p:nvPr/>
              </p:nvSpPr>
              <p:spPr bwMode="auto">
                <a:xfrm>
                  <a:off x="5685323" y="4954677"/>
                  <a:ext cx="737313" cy="174471"/>
                </a:xfrm>
                <a:custGeom>
                  <a:avLst/>
                  <a:gdLst>
                    <a:gd name="T0" fmla="*/ 284 w 316"/>
                    <a:gd name="T1" fmla="*/ 75 h 75"/>
                    <a:gd name="T2" fmla="*/ 32 w 316"/>
                    <a:gd name="T3" fmla="*/ 75 h 75"/>
                    <a:gd name="T4" fmla="*/ 0 w 316"/>
                    <a:gd name="T5" fmla="*/ 43 h 75"/>
                    <a:gd name="T6" fmla="*/ 0 w 316"/>
                    <a:gd name="T7" fmla="*/ 32 h 75"/>
                    <a:gd name="T8" fmla="*/ 32 w 316"/>
                    <a:gd name="T9" fmla="*/ 0 h 75"/>
                    <a:gd name="T10" fmla="*/ 284 w 316"/>
                    <a:gd name="T11" fmla="*/ 0 h 75"/>
                    <a:gd name="T12" fmla="*/ 316 w 316"/>
                    <a:gd name="T13" fmla="*/ 32 h 75"/>
                    <a:gd name="T14" fmla="*/ 316 w 316"/>
                    <a:gd name="T15" fmla="*/ 43 h 75"/>
                    <a:gd name="T16" fmla="*/ 284 w 316"/>
                    <a:gd name="T17"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75">
                      <a:moveTo>
                        <a:pt x="284" y="75"/>
                      </a:moveTo>
                      <a:cubicBezTo>
                        <a:pt x="32" y="75"/>
                        <a:pt x="32" y="75"/>
                        <a:pt x="32" y="75"/>
                      </a:cubicBezTo>
                      <a:cubicBezTo>
                        <a:pt x="15" y="75"/>
                        <a:pt x="0" y="60"/>
                        <a:pt x="0" y="43"/>
                      </a:cubicBezTo>
                      <a:cubicBezTo>
                        <a:pt x="0" y="32"/>
                        <a:pt x="0" y="32"/>
                        <a:pt x="0" y="32"/>
                      </a:cubicBezTo>
                      <a:cubicBezTo>
                        <a:pt x="0" y="15"/>
                        <a:pt x="15" y="0"/>
                        <a:pt x="32" y="0"/>
                      </a:cubicBezTo>
                      <a:cubicBezTo>
                        <a:pt x="284" y="0"/>
                        <a:pt x="284" y="0"/>
                        <a:pt x="284" y="0"/>
                      </a:cubicBezTo>
                      <a:cubicBezTo>
                        <a:pt x="301" y="0"/>
                        <a:pt x="316" y="15"/>
                        <a:pt x="316" y="32"/>
                      </a:cubicBezTo>
                      <a:cubicBezTo>
                        <a:pt x="316" y="43"/>
                        <a:pt x="316" y="43"/>
                        <a:pt x="316" y="43"/>
                      </a:cubicBezTo>
                      <a:cubicBezTo>
                        <a:pt x="316" y="60"/>
                        <a:pt x="301" y="75"/>
                        <a:pt x="284" y="75"/>
                      </a:cubicBezTo>
                      <a:close/>
                    </a:path>
                  </a:pathLst>
                </a:custGeom>
                <a:solidFill>
                  <a:srgbClr val="CDCC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Slíďê">
                  <a:extLst>
                    <a:ext uri="{FF2B5EF4-FFF2-40B4-BE49-F238E27FC236}">
                      <a16:creationId xmlns:a16="http://schemas.microsoft.com/office/drawing/2014/main" id="{183B8E15-4CDF-4D7C-8D8A-AAE15B3B5704}"/>
                    </a:ext>
                  </a:extLst>
                </p:cNvPr>
                <p:cNvSpPr/>
                <p:nvPr/>
              </p:nvSpPr>
              <p:spPr bwMode="auto">
                <a:xfrm>
                  <a:off x="5985965" y="5219834"/>
                  <a:ext cx="136028" cy="28586"/>
                </a:xfrm>
                <a:custGeom>
                  <a:avLst/>
                  <a:gdLst>
                    <a:gd name="T0" fmla="*/ 0 w 58"/>
                    <a:gd name="T1" fmla="*/ 0 h 12"/>
                    <a:gd name="T2" fmla="*/ 29 w 58"/>
                    <a:gd name="T3" fmla="*/ 12 h 12"/>
                    <a:gd name="T4" fmla="*/ 58 w 58"/>
                    <a:gd name="T5" fmla="*/ 0 h 12"/>
                    <a:gd name="T6" fmla="*/ 0 w 58"/>
                    <a:gd name="T7" fmla="*/ 0 h 12"/>
                  </a:gdLst>
                  <a:ahLst/>
                  <a:cxnLst>
                    <a:cxn ang="0">
                      <a:pos x="T0" y="T1"/>
                    </a:cxn>
                    <a:cxn ang="0">
                      <a:pos x="T2" y="T3"/>
                    </a:cxn>
                    <a:cxn ang="0">
                      <a:pos x="T4" y="T5"/>
                    </a:cxn>
                    <a:cxn ang="0">
                      <a:pos x="T6" y="T7"/>
                    </a:cxn>
                  </a:cxnLst>
                  <a:rect l="0" t="0" r="r" b="b"/>
                  <a:pathLst>
                    <a:path w="58" h="12">
                      <a:moveTo>
                        <a:pt x="0" y="0"/>
                      </a:moveTo>
                      <a:cubicBezTo>
                        <a:pt x="4" y="7"/>
                        <a:pt x="15" y="12"/>
                        <a:pt x="29" y="12"/>
                      </a:cubicBezTo>
                      <a:cubicBezTo>
                        <a:pt x="43" y="12"/>
                        <a:pt x="54" y="7"/>
                        <a:pt x="58" y="0"/>
                      </a:cubicBezTo>
                      <a:lnTo>
                        <a:pt x="0" y="0"/>
                      </a:lnTo>
                      <a:close/>
                    </a:path>
                  </a:pathLst>
                </a:custGeom>
                <a:solidFill>
                  <a:srgbClr val="1A5A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ś1íďé">
                  <a:extLst>
                    <a:ext uri="{FF2B5EF4-FFF2-40B4-BE49-F238E27FC236}">
                      <a16:creationId xmlns:a16="http://schemas.microsoft.com/office/drawing/2014/main" id="{5523419A-7A3B-462A-9F66-8B19105B9D5D}"/>
                    </a:ext>
                  </a:extLst>
                </p:cNvPr>
                <p:cNvSpPr/>
                <p:nvPr/>
              </p:nvSpPr>
              <p:spPr bwMode="auto">
                <a:xfrm>
                  <a:off x="5147125" y="2103391"/>
                  <a:ext cx="1813710" cy="864471"/>
                </a:xfrm>
                <a:custGeom>
                  <a:avLst/>
                  <a:gdLst>
                    <a:gd name="T0" fmla="*/ 778 w 778"/>
                    <a:gd name="T1" fmla="*/ 371 h 371"/>
                    <a:gd name="T2" fmla="*/ 389 w 778"/>
                    <a:gd name="T3" fmla="*/ 0 h 371"/>
                    <a:gd name="T4" fmla="*/ 0 w 778"/>
                    <a:gd name="T5" fmla="*/ 371 h 371"/>
                    <a:gd name="T6" fmla="*/ 778 w 778"/>
                    <a:gd name="T7" fmla="*/ 371 h 371"/>
                  </a:gdLst>
                  <a:ahLst/>
                  <a:cxnLst>
                    <a:cxn ang="0">
                      <a:pos x="T0" y="T1"/>
                    </a:cxn>
                    <a:cxn ang="0">
                      <a:pos x="T2" y="T3"/>
                    </a:cxn>
                    <a:cxn ang="0">
                      <a:pos x="T4" y="T5"/>
                    </a:cxn>
                    <a:cxn ang="0">
                      <a:pos x="T6" y="T7"/>
                    </a:cxn>
                  </a:cxnLst>
                  <a:rect l="0" t="0" r="r" b="b"/>
                  <a:pathLst>
                    <a:path w="778" h="371">
                      <a:moveTo>
                        <a:pt x="778" y="371"/>
                      </a:moveTo>
                      <a:cubicBezTo>
                        <a:pt x="769" y="164"/>
                        <a:pt x="598" y="0"/>
                        <a:pt x="389" y="0"/>
                      </a:cubicBezTo>
                      <a:cubicBezTo>
                        <a:pt x="180" y="0"/>
                        <a:pt x="9" y="164"/>
                        <a:pt x="0" y="371"/>
                      </a:cubicBezTo>
                      <a:lnTo>
                        <a:pt x="778" y="371"/>
                      </a:lnTo>
                      <a:close/>
                    </a:path>
                  </a:pathLst>
                </a:custGeom>
                <a:solidFill>
                  <a:schemeClr val="accent1"/>
                </a:solidFill>
                <a:ln>
                  <a:noFill/>
                </a:ln>
                <a:extLst/>
              </p:spPr>
              <p:txBody>
                <a:bodyPr anchor="ctr"/>
                <a:lstStyle/>
                <a:p>
                  <a:pPr algn="ctr"/>
                  <a:endParaRPr/>
                </a:p>
              </p:txBody>
            </p:sp>
            <p:sp>
              <p:nvSpPr>
                <p:cNvPr id="43" name="ïş1idè">
                  <a:extLst>
                    <a:ext uri="{FF2B5EF4-FFF2-40B4-BE49-F238E27FC236}">
                      <a16:creationId xmlns:a16="http://schemas.microsoft.com/office/drawing/2014/main" id="{6DE9653A-293F-48AF-B9F2-CCC2859F95DE}"/>
                    </a:ext>
                  </a:extLst>
                </p:cNvPr>
                <p:cNvSpPr/>
                <p:nvPr/>
              </p:nvSpPr>
              <p:spPr bwMode="auto">
                <a:xfrm>
                  <a:off x="5606466" y="4049793"/>
                  <a:ext cx="895026" cy="431743"/>
                </a:xfrm>
                <a:custGeom>
                  <a:avLst/>
                  <a:gdLst>
                    <a:gd name="T0" fmla="*/ 0 w 384"/>
                    <a:gd name="T1" fmla="*/ 0 h 185"/>
                    <a:gd name="T2" fmla="*/ 81 w 384"/>
                    <a:gd name="T3" fmla="*/ 185 h 185"/>
                    <a:gd name="T4" fmla="*/ 173 w 384"/>
                    <a:gd name="T5" fmla="*/ 185 h 185"/>
                    <a:gd name="T6" fmla="*/ 192 w 384"/>
                    <a:gd name="T7" fmla="*/ 185 h 185"/>
                    <a:gd name="T8" fmla="*/ 211 w 384"/>
                    <a:gd name="T9" fmla="*/ 185 h 185"/>
                    <a:gd name="T10" fmla="*/ 303 w 384"/>
                    <a:gd name="T11" fmla="*/ 185 h 185"/>
                    <a:gd name="T12" fmla="*/ 384 w 384"/>
                    <a:gd name="T13" fmla="*/ 0 h 185"/>
                    <a:gd name="T14" fmla="*/ 0 w 384"/>
                    <a:gd name="T15" fmla="*/ 0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4" h="185">
                      <a:moveTo>
                        <a:pt x="0" y="0"/>
                      </a:moveTo>
                      <a:cubicBezTo>
                        <a:pt x="40" y="63"/>
                        <a:pt x="77" y="135"/>
                        <a:pt x="81" y="185"/>
                      </a:cubicBezTo>
                      <a:cubicBezTo>
                        <a:pt x="173" y="185"/>
                        <a:pt x="173" y="185"/>
                        <a:pt x="173" y="185"/>
                      </a:cubicBezTo>
                      <a:cubicBezTo>
                        <a:pt x="192" y="185"/>
                        <a:pt x="192" y="185"/>
                        <a:pt x="192" y="185"/>
                      </a:cubicBezTo>
                      <a:cubicBezTo>
                        <a:pt x="211" y="185"/>
                        <a:pt x="211" y="185"/>
                        <a:pt x="211" y="185"/>
                      </a:cubicBezTo>
                      <a:cubicBezTo>
                        <a:pt x="303" y="185"/>
                        <a:pt x="303" y="185"/>
                        <a:pt x="303" y="185"/>
                      </a:cubicBezTo>
                      <a:cubicBezTo>
                        <a:pt x="307" y="135"/>
                        <a:pt x="344" y="63"/>
                        <a:pt x="384" y="0"/>
                      </a:cubicBezTo>
                      <a:lnTo>
                        <a:pt x="0" y="0"/>
                      </a:lnTo>
                      <a:close/>
                    </a:path>
                  </a:pathLst>
                </a:custGeom>
                <a:solidFill>
                  <a:schemeClr val="accent1"/>
                </a:solidFill>
                <a:ln>
                  <a:noFill/>
                </a:ln>
                <a:extLst/>
              </p:spPr>
              <p:txBody>
                <a:bodyPr anchor="ctr"/>
                <a:lstStyle/>
                <a:p>
                  <a:pPr algn="ctr"/>
                  <a:endParaRPr/>
                </a:p>
              </p:txBody>
            </p:sp>
            <p:sp>
              <p:nvSpPr>
                <p:cNvPr id="44" name="iS1iďé">
                  <a:extLst>
                    <a:ext uri="{FF2B5EF4-FFF2-40B4-BE49-F238E27FC236}">
                      <a16:creationId xmlns:a16="http://schemas.microsoft.com/office/drawing/2014/main" id="{029305F1-87B3-4137-AC72-1A851B544444}"/>
                    </a:ext>
                  </a:extLst>
                </p:cNvPr>
                <p:cNvSpPr/>
                <p:nvPr/>
              </p:nvSpPr>
              <p:spPr bwMode="auto">
                <a:xfrm>
                  <a:off x="5785865" y="1597720"/>
                  <a:ext cx="119271" cy="405127"/>
                </a:xfrm>
                <a:custGeom>
                  <a:avLst/>
                  <a:gdLst>
                    <a:gd name="T0" fmla="*/ 41 w 51"/>
                    <a:gd name="T1" fmla="*/ 173 h 174"/>
                    <a:gd name="T2" fmla="*/ 41 w 51"/>
                    <a:gd name="T3" fmla="*/ 173 h 174"/>
                    <a:gd name="T4" fmla="*/ 28 w 51"/>
                    <a:gd name="T5" fmla="*/ 164 h 174"/>
                    <a:gd name="T6" fmla="*/ 1 w 51"/>
                    <a:gd name="T7" fmla="*/ 14 h 174"/>
                    <a:gd name="T8" fmla="*/ 11 w 51"/>
                    <a:gd name="T9" fmla="*/ 1 h 174"/>
                    <a:gd name="T10" fmla="*/ 11 w 51"/>
                    <a:gd name="T11" fmla="*/ 1 h 174"/>
                    <a:gd name="T12" fmla="*/ 24 w 51"/>
                    <a:gd name="T13" fmla="*/ 10 h 174"/>
                    <a:gd name="T14" fmla="*/ 50 w 51"/>
                    <a:gd name="T15" fmla="*/ 160 h 174"/>
                    <a:gd name="T16" fmla="*/ 41 w 51"/>
                    <a:gd name="T17" fmla="*/ 17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174">
                      <a:moveTo>
                        <a:pt x="41" y="173"/>
                      </a:moveTo>
                      <a:cubicBezTo>
                        <a:pt x="41" y="173"/>
                        <a:pt x="41" y="173"/>
                        <a:pt x="41" y="173"/>
                      </a:cubicBezTo>
                      <a:cubicBezTo>
                        <a:pt x="35" y="174"/>
                        <a:pt x="29" y="170"/>
                        <a:pt x="28" y="164"/>
                      </a:cubicBezTo>
                      <a:cubicBezTo>
                        <a:pt x="1" y="14"/>
                        <a:pt x="1" y="14"/>
                        <a:pt x="1" y="14"/>
                      </a:cubicBezTo>
                      <a:cubicBezTo>
                        <a:pt x="0" y="8"/>
                        <a:pt x="4" y="2"/>
                        <a:pt x="11" y="1"/>
                      </a:cubicBezTo>
                      <a:cubicBezTo>
                        <a:pt x="11" y="1"/>
                        <a:pt x="11" y="1"/>
                        <a:pt x="11" y="1"/>
                      </a:cubicBezTo>
                      <a:cubicBezTo>
                        <a:pt x="17" y="0"/>
                        <a:pt x="23" y="4"/>
                        <a:pt x="24" y="10"/>
                      </a:cubicBezTo>
                      <a:cubicBezTo>
                        <a:pt x="50" y="160"/>
                        <a:pt x="50" y="160"/>
                        <a:pt x="50" y="160"/>
                      </a:cubicBezTo>
                      <a:cubicBezTo>
                        <a:pt x="51" y="166"/>
                        <a:pt x="47" y="172"/>
                        <a:pt x="41" y="173"/>
                      </a:cubicBezTo>
                      <a:close/>
                    </a:path>
                  </a:pathLst>
                </a:custGeom>
                <a:solidFill>
                  <a:schemeClr val="accent1"/>
                </a:solidFill>
                <a:ln>
                  <a:noFill/>
                </a:ln>
                <a:extLst/>
              </p:spPr>
              <p:txBody>
                <a:bodyPr anchor="ctr"/>
                <a:lstStyle/>
                <a:p>
                  <a:pPr algn="ctr"/>
                  <a:endParaRPr/>
                </a:p>
              </p:txBody>
            </p:sp>
            <p:sp>
              <p:nvSpPr>
                <p:cNvPr id="45" name="ïṥlidè">
                  <a:extLst>
                    <a:ext uri="{FF2B5EF4-FFF2-40B4-BE49-F238E27FC236}">
                      <a16:creationId xmlns:a16="http://schemas.microsoft.com/office/drawing/2014/main" id="{852695F1-54D3-4105-B5D9-7F87AE6A710C}"/>
                    </a:ext>
                  </a:extLst>
                </p:cNvPr>
                <p:cNvSpPr/>
                <p:nvPr/>
              </p:nvSpPr>
              <p:spPr bwMode="auto">
                <a:xfrm>
                  <a:off x="5336381" y="1758391"/>
                  <a:ext cx="237557" cy="367671"/>
                </a:xfrm>
                <a:custGeom>
                  <a:avLst/>
                  <a:gdLst>
                    <a:gd name="T0" fmla="*/ 95 w 102"/>
                    <a:gd name="T1" fmla="*/ 154 h 158"/>
                    <a:gd name="T2" fmla="*/ 95 w 102"/>
                    <a:gd name="T3" fmla="*/ 154 h 158"/>
                    <a:gd name="T4" fmla="*/ 79 w 102"/>
                    <a:gd name="T5" fmla="*/ 150 h 158"/>
                    <a:gd name="T6" fmla="*/ 3 w 102"/>
                    <a:gd name="T7" fmla="*/ 19 h 158"/>
                    <a:gd name="T8" fmla="*/ 8 w 102"/>
                    <a:gd name="T9" fmla="*/ 3 h 158"/>
                    <a:gd name="T10" fmla="*/ 8 w 102"/>
                    <a:gd name="T11" fmla="*/ 3 h 158"/>
                    <a:gd name="T12" fmla="*/ 23 w 102"/>
                    <a:gd name="T13" fmla="*/ 8 h 158"/>
                    <a:gd name="T14" fmla="*/ 99 w 102"/>
                    <a:gd name="T15" fmla="*/ 139 h 158"/>
                    <a:gd name="T16" fmla="*/ 95 w 102"/>
                    <a:gd name="T17"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158">
                      <a:moveTo>
                        <a:pt x="95" y="154"/>
                      </a:moveTo>
                      <a:cubicBezTo>
                        <a:pt x="95" y="154"/>
                        <a:pt x="95" y="154"/>
                        <a:pt x="95" y="154"/>
                      </a:cubicBezTo>
                      <a:cubicBezTo>
                        <a:pt x="89" y="158"/>
                        <a:pt x="82" y="156"/>
                        <a:pt x="79" y="150"/>
                      </a:cubicBezTo>
                      <a:cubicBezTo>
                        <a:pt x="3" y="19"/>
                        <a:pt x="3" y="19"/>
                        <a:pt x="3" y="19"/>
                      </a:cubicBezTo>
                      <a:cubicBezTo>
                        <a:pt x="0" y="14"/>
                        <a:pt x="2" y="7"/>
                        <a:pt x="8" y="3"/>
                      </a:cubicBezTo>
                      <a:cubicBezTo>
                        <a:pt x="8" y="3"/>
                        <a:pt x="8" y="3"/>
                        <a:pt x="8" y="3"/>
                      </a:cubicBezTo>
                      <a:cubicBezTo>
                        <a:pt x="13" y="0"/>
                        <a:pt x="20" y="2"/>
                        <a:pt x="23" y="8"/>
                      </a:cubicBezTo>
                      <a:cubicBezTo>
                        <a:pt x="99" y="139"/>
                        <a:pt x="99" y="139"/>
                        <a:pt x="99" y="139"/>
                      </a:cubicBezTo>
                      <a:cubicBezTo>
                        <a:pt x="102" y="144"/>
                        <a:pt x="100" y="151"/>
                        <a:pt x="95" y="154"/>
                      </a:cubicBezTo>
                      <a:close/>
                    </a:path>
                  </a:pathLst>
                </a:custGeom>
                <a:solidFill>
                  <a:schemeClr val="accent1"/>
                </a:solidFill>
                <a:ln>
                  <a:noFill/>
                </a:ln>
                <a:extLst/>
              </p:spPr>
              <p:txBody>
                <a:bodyPr anchor="ctr"/>
                <a:lstStyle/>
                <a:p>
                  <a:pPr algn="ctr"/>
                  <a:endParaRPr/>
                </a:p>
              </p:txBody>
            </p:sp>
            <p:sp>
              <p:nvSpPr>
                <p:cNvPr id="46" name="ïŝ1îḍe">
                  <a:extLst>
                    <a:ext uri="{FF2B5EF4-FFF2-40B4-BE49-F238E27FC236}">
                      <a16:creationId xmlns:a16="http://schemas.microsoft.com/office/drawing/2014/main" id="{815850DC-6D01-4113-A473-FA2889C29790}"/>
                    </a:ext>
                  </a:extLst>
                </p:cNvPr>
                <p:cNvSpPr/>
                <p:nvPr/>
              </p:nvSpPr>
              <p:spPr bwMode="auto">
                <a:xfrm>
                  <a:off x="6200850" y="1597720"/>
                  <a:ext cx="119271" cy="405127"/>
                </a:xfrm>
                <a:custGeom>
                  <a:avLst/>
                  <a:gdLst>
                    <a:gd name="T0" fmla="*/ 11 w 51"/>
                    <a:gd name="T1" fmla="*/ 173 h 174"/>
                    <a:gd name="T2" fmla="*/ 11 w 51"/>
                    <a:gd name="T3" fmla="*/ 173 h 174"/>
                    <a:gd name="T4" fmla="*/ 2 w 51"/>
                    <a:gd name="T5" fmla="*/ 160 h 174"/>
                    <a:gd name="T6" fmla="*/ 28 w 51"/>
                    <a:gd name="T7" fmla="*/ 10 h 174"/>
                    <a:gd name="T8" fmla="*/ 41 w 51"/>
                    <a:gd name="T9" fmla="*/ 1 h 174"/>
                    <a:gd name="T10" fmla="*/ 41 w 51"/>
                    <a:gd name="T11" fmla="*/ 1 h 174"/>
                    <a:gd name="T12" fmla="*/ 50 w 51"/>
                    <a:gd name="T13" fmla="*/ 14 h 174"/>
                    <a:gd name="T14" fmla="*/ 24 w 51"/>
                    <a:gd name="T15" fmla="*/ 164 h 174"/>
                    <a:gd name="T16" fmla="*/ 11 w 51"/>
                    <a:gd name="T17" fmla="*/ 17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174">
                      <a:moveTo>
                        <a:pt x="11" y="173"/>
                      </a:moveTo>
                      <a:cubicBezTo>
                        <a:pt x="11" y="173"/>
                        <a:pt x="11" y="173"/>
                        <a:pt x="11" y="173"/>
                      </a:cubicBezTo>
                      <a:cubicBezTo>
                        <a:pt x="5" y="172"/>
                        <a:pt x="0" y="166"/>
                        <a:pt x="2" y="160"/>
                      </a:cubicBezTo>
                      <a:cubicBezTo>
                        <a:pt x="28" y="10"/>
                        <a:pt x="28" y="10"/>
                        <a:pt x="28" y="10"/>
                      </a:cubicBezTo>
                      <a:cubicBezTo>
                        <a:pt x="29" y="4"/>
                        <a:pt x="35" y="0"/>
                        <a:pt x="41" y="1"/>
                      </a:cubicBezTo>
                      <a:cubicBezTo>
                        <a:pt x="41" y="1"/>
                        <a:pt x="41" y="1"/>
                        <a:pt x="41" y="1"/>
                      </a:cubicBezTo>
                      <a:cubicBezTo>
                        <a:pt x="47" y="2"/>
                        <a:pt x="51" y="8"/>
                        <a:pt x="50" y="14"/>
                      </a:cubicBezTo>
                      <a:cubicBezTo>
                        <a:pt x="24" y="164"/>
                        <a:pt x="24" y="164"/>
                        <a:pt x="24" y="164"/>
                      </a:cubicBezTo>
                      <a:cubicBezTo>
                        <a:pt x="23" y="170"/>
                        <a:pt x="17" y="174"/>
                        <a:pt x="11" y="173"/>
                      </a:cubicBezTo>
                      <a:close/>
                    </a:path>
                  </a:pathLst>
                </a:custGeom>
                <a:solidFill>
                  <a:schemeClr val="accent1"/>
                </a:solidFill>
                <a:ln>
                  <a:noFill/>
                </a:ln>
                <a:extLst/>
              </p:spPr>
              <p:txBody>
                <a:bodyPr anchor="ctr"/>
                <a:lstStyle/>
                <a:p>
                  <a:pPr algn="ctr"/>
                  <a:endParaRPr/>
                </a:p>
              </p:txBody>
            </p:sp>
            <p:sp>
              <p:nvSpPr>
                <p:cNvPr id="47" name="ïsḷiḓé">
                  <a:extLst>
                    <a:ext uri="{FF2B5EF4-FFF2-40B4-BE49-F238E27FC236}">
                      <a16:creationId xmlns:a16="http://schemas.microsoft.com/office/drawing/2014/main" id="{A7CE14BD-3E1E-4CB0-8B1C-B30BCD561ED0}"/>
                    </a:ext>
                  </a:extLst>
                </p:cNvPr>
                <p:cNvSpPr/>
                <p:nvPr/>
              </p:nvSpPr>
              <p:spPr bwMode="auto">
                <a:xfrm>
                  <a:off x="6534021" y="1758391"/>
                  <a:ext cx="235586" cy="367671"/>
                </a:xfrm>
                <a:custGeom>
                  <a:avLst/>
                  <a:gdLst>
                    <a:gd name="T0" fmla="*/ 7 w 101"/>
                    <a:gd name="T1" fmla="*/ 154 h 158"/>
                    <a:gd name="T2" fmla="*/ 7 w 101"/>
                    <a:gd name="T3" fmla="*/ 154 h 158"/>
                    <a:gd name="T4" fmla="*/ 3 w 101"/>
                    <a:gd name="T5" fmla="*/ 139 h 158"/>
                    <a:gd name="T6" fmla="*/ 78 w 101"/>
                    <a:gd name="T7" fmla="*/ 8 h 158"/>
                    <a:gd name="T8" fmla="*/ 94 w 101"/>
                    <a:gd name="T9" fmla="*/ 3 h 158"/>
                    <a:gd name="T10" fmla="*/ 94 w 101"/>
                    <a:gd name="T11" fmla="*/ 3 h 158"/>
                    <a:gd name="T12" fmla="*/ 98 w 101"/>
                    <a:gd name="T13" fmla="*/ 19 h 158"/>
                    <a:gd name="T14" fmla="*/ 23 w 101"/>
                    <a:gd name="T15" fmla="*/ 150 h 158"/>
                    <a:gd name="T16" fmla="*/ 7 w 101"/>
                    <a:gd name="T17"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158">
                      <a:moveTo>
                        <a:pt x="7" y="154"/>
                      </a:moveTo>
                      <a:cubicBezTo>
                        <a:pt x="7" y="154"/>
                        <a:pt x="7" y="154"/>
                        <a:pt x="7" y="154"/>
                      </a:cubicBezTo>
                      <a:cubicBezTo>
                        <a:pt x="1" y="151"/>
                        <a:pt x="0" y="144"/>
                        <a:pt x="3" y="139"/>
                      </a:cubicBezTo>
                      <a:cubicBezTo>
                        <a:pt x="78" y="8"/>
                        <a:pt x="78" y="8"/>
                        <a:pt x="78" y="8"/>
                      </a:cubicBezTo>
                      <a:cubicBezTo>
                        <a:pt x="82" y="2"/>
                        <a:pt x="89" y="0"/>
                        <a:pt x="94" y="3"/>
                      </a:cubicBezTo>
                      <a:cubicBezTo>
                        <a:pt x="94" y="3"/>
                        <a:pt x="94" y="3"/>
                        <a:pt x="94" y="3"/>
                      </a:cubicBezTo>
                      <a:cubicBezTo>
                        <a:pt x="100" y="7"/>
                        <a:pt x="101" y="14"/>
                        <a:pt x="98" y="19"/>
                      </a:cubicBezTo>
                      <a:cubicBezTo>
                        <a:pt x="23" y="150"/>
                        <a:pt x="23" y="150"/>
                        <a:pt x="23" y="150"/>
                      </a:cubicBezTo>
                      <a:cubicBezTo>
                        <a:pt x="19" y="156"/>
                        <a:pt x="12" y="158"/>
                        <a:pt x="7" y="154"/>
                      </a:cubicBezTo>
                      <a:close/>
                    </a:path>
                  </a:pathLst>
                </a:custGeom>
                <a:solidFill>
                  <a:schemeClr val="accent1"/>
                </a:solidFill>
                <a:ln>
                  <a:noFill/>
                </a:ln>
                <a:extLst/>
              </p:spPr>
              <p:txBody>
                <a:bodyPr anchor="ctr"/>
                <a:lstStyle/>
                <a:p>
                  <a:pPr algn="ctr"/>
                  <a:endParaRPr/>
                </a:p>
              </p:txBody>
            </p:sp>
            <p:sp>
              <p:nvSpPr>
                <p:cNvPr id="48" name="ïSḻiďe">
                  <a:extLst>
                    <a:ext uri="{FF2B5EF4-FFF2-40B4-BE49-F238E27FC236}">
                      <a16:creationId xmlns:a16="http://schemas.microsoft.com/office/drawing/2014/main" id="{0E59B782-86FB-4AE2-A7FD-279881FF2B83}"/>
                    </a:ext>
                  </a:extLst>
                </p:cNvPr>
                <p:cNvSpPr/>
                <p:nvPr/>
              </p:nvSpPr>
              <p:spPr bwMode="auto">
                <a:xfrm>
                  <a:off x="6804106" y="2065933"/>
                  <a:ext cx="331200" cy="286843"/>
                </a:xfrm>
                <a:custGeom>
                  <a:avLst/>
                  <a:gdLst>
                    <a:gd name="T0" fmla="*/ 4 w 142"/>
                    <a:gd name="T1" fmla="*/ 118 h 123"/>
                    <a:gd name="T2" fmla="*/ 4 w 142"/>
                    <a:gd name="T3" fmla="*/ 118 h 123"/>
                    <a:gd name="T4" fmla="*/ 6 w 142"/>
                    <a:gd name="T5" fmla="*/ 101 h 123"/>
                    <a:gd name="T6" fmla="*/ 122 w 142"/>
                    <a:gd name="T7" fmla="*/ 4 h 123"/>
                    <a:gd name="T8" fmla="*/ 138 w 142"/>
                    <a:gd name="T9" fmla="*/ 6 h 123"/>
                    <a:gd name="T10" fmla="*/ 138 w 142"/>
                    <a:gd name="T11" fmla="*/ 6 h 123"/>
                    <a:gd name="T12" fmla="*/ 136 w 142"/>
                    <a:gd name="T13" fmla="*/ 22 h 123"/>
                    <a:gd name="T14" fmla="*/ 20 w 142"/>
                    <a:gd name="T15" fmla="*/ 119 h 123"/>
                    <a:gd name="T16" fmla="*/ 4 w 142"/>
                    <a:gd name="T17" fmla="*/ 11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23">
                      <a:moveTo>
                        <a:pt x="4" y="118"/>
                      </a:moveTo>
                      <a:cubicBezTo>
                        <a:pt x="4" y="118"/>
                        <a:pt x="4" y="118"/>
                        <a:pt x="4" y="118"/>
                      </a:cubicBezTo>
                      <a:cubicBezTo>
                        <a:pt x="0" y="113"/>
                        <a:pt x="1" y="106"/>
                        <a:pt x="6" y="101"/>
                      </a:cubicBezTo>
                      <a:cubicBezTo>
                        <a:pt x="122" y="4"/>
                        <a:pt x="122" y="4"/>
                        <a:pt x="122" y="4"/>
                      </a:cubicBezTo>
                      <a:cubicBezTo>
                        <a:pt x="127" y="0"/>
                        <a:pt x="134" y="1"/>
                        <a:pt x="138" y="6"/>
                      </a:cubicBezTo>
                      <a:cubicBezTo>
                        <a:pt x="138" y="6"/>
                        <a:pt x="138" y="6"/>
                        <a:pt x="138" y="6"/>
                      </a:cubicBezTo>
                      <a:cubicBezTo>
                        <a:pt x="142" y="10"/>
                        <a:pt x="141" y="18"/>
                        <a:pt x="136" y="22"/>
                      </a:cubicBezTo>
                      <a:cubicBezTo>
                        <a:pt x="20" y="119"/>
                        <a:pt x="20" y="119"/>
                        <a:pt x="20" y="119"/>
                      </a:cubicBezTo>
                      <a:cubicBezTo>
                        <a:pt x="16" y="123"/>
                        <a:pt x="8" y="122"/>
                        <a:pt x="4" y="118"/>
                      </a:cubicBezTo>
                      <a:close/>
                    </a:path>
                  </a:pathLst>
                </a:custGeom>
                <a:solidFill>
                  <a:schemeClr val="accent1"/>
                </a:solidFill>
                <a:ln>
                  <a:noFill/>
                </a:ln>
                <a:extLst/>
              </p:spPr>
              <p:txBody>
                <a:bodyPr anchor="ctr"/>
                <a:lstStyle/>
                <a:p>
                  <a:pPr algn="ctr"/>
                  <a:endParaRPr/>
                </a:p>
              </p:txBody>
            </p:sp>
            <p:sp>
              <p:nvSpPr>
                <p:cNvPr id="49" name="îslïďê">
                  <a:extLst>
                    <a:ext uri="{FF2B5EF4-FFF2-40B4-BE49-F238E27FC236}">
                      <a16:creationId xmlns:a16="http://schemas.microsoft.com/office/drawing/2014/main" id="{F5B5029B-D320-44E3-85ED-27CE61B28DB8}"/>
                    </a:ext>
                  </a:extLst>
                </p:cNvPr>
                <p:cNvSpPr/>
                <p:nvPr/>
              </p:nvSpPr>
              <p:spPr bwMode="auto">
                <a:xfrm>
                  <a:off x="4972653" y="2065933"/>
                  <a:ext cx="328242" cy="286843"/>
                </a:xfrm>
                <a:custGeom>
                  <a:avLst/>
                  <a:gdLst>
                    <a:gd name="T0" fmla="*/ 137 w 141"/>
                    <a:gd name="T1" fmla="*/ 118 h 123"/>
                    <a:gd name="T2" fmla="*/ 137 w 141"/>
                    <a:gd name="T3" fmla="*/ 118 h 123"/>
                    <a:gd name="T4" fmla="*/ 121 w 141"/>
                    <a:gd name="T5" fmla="*/ 119 h 123"/>
                    <a:gd name="T6" fmla="*/ 5 w 141"/>
                    <a:gd name="T7" fmla="*/ 22 h 123"/>
                    <a:gd name="T8" fmla="*/ 4 w 141"/>
                    <a:gd name="T9" fmla="*/ 6 h 123"/>
                    <a:gd name="T10" fmla="*/ 4 w 141"/>
                    <a:gd name="T11" fmla="*/ 6 h 123"/>
                    <a:gd name="T12" fmla="*/ 20 w 141"/>
                    <a:gd name="T13" fmla="*/ 4 h 123"/>
                    <a:gd name="T14" fmla="*/ 136 w 141"/>
                    <a:gd name="T15" fmla="*/ 101 h 123"/>
                    <a:gd name="T16" fmla="*/ 137 w 141"/>
                    <a:gd name="T17" fmla="*/ 11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23">
                      <a:moveTo>
                        <a:pt x="137" y="118"/>
                      </a:moveTo>
                      <a:cubicBezTo>
                        <a:pt x="137" y="118"/>
                        <a:pt x="137" y="118"/>
                        <a:pt x="137" y="118"/>
                      </a:cubicBezTo>
                      <a:cubicBezTo>
                        <a:pt x="133" y="122"/>
                        <a:pt x="126" y="123"/>
                        <a:pt x="121" y="119"/>
                      </a:cubicBezTo>
                      <a:cubicBezTo>
                        <a:pt x="5" y="22"/>
                        <a:pt x="5" y="22"/>
                        <a:pt x="5" y="22"/>
                      </a:cubicBezTo>
                      <a:cubicBezTo>
                        <a:pt x="0" y="18"/>
                        <a:pt x="0" y="10"/>
                        <a:pt x="4" y="6"/>
                      </a:cubicBezTo>
                      <a:cubicBezTo>
                        <a:pt x="4" y="6"/>
                        <a:pt x="4" y="6"/>
                        <a:pt x="4" y="6"/>
                      </a:cubicBezTo>
                      <a:cubicBezTo>
                        <a:pt x="8" y="1"/>
                        <a:pt x="15" y="0"/>
                        <a:pt x="20" y="4"/>
                      </a:cubicBezTo>
                      <a:cubicBezTo>
                        <a:pt x="136" y="101"/>
                        <a:pt x="136" y="101"/>
                        <a:pt x="136" y="101"/>
                      </a:cubicBezTo>
                      <a:cubicBezTo>
                        <a:pt x="141" y="106"/>
                        <a:pt x="141" y="113"/>
                        <a:pt x="137" y="118"/>
                      </a:cubicBezTo>
                      <a:close/>
                    </a:path>
                  </a:pathLst>
                </a:custGeom>
                <a:solidFill>
                  <a:schemeClr val="accent1"/>
                </a:solidFill>
                <a:ln>
                  <a:noFill/>
                </a:ln>
                <a:extLst/>
              </p:spPr>
              <p:txBody>
                <a:bodyPr anchor="ctr"/>
                <a:lstStyle/>
                <a:p>
                  <a:pPr algn="ctr"/>
                  <a:endParaRPr/>
                </a:p>
              </p:txBody>
            </p:sp>
          </p:grpSp>
          <p:sp>
            <p:nvSpPr>
              <p:cNvPr id="11" name="iś1îḍè">
                <a:extLst>
                  <a:ext uri="{FF2B5EF4-FFF2-40B4-BE49-F238E27FC236}">
                    <a16:creationId xmlns:a16="http://schemas.microsoft.com/office/drawing/2014/main" id="{CFE0E4A7-5649-4AFB-B708-C6BFBE2D6CED}"/>
                  </a:ext>
                </a:extLst>
              </p:cNvPr>
              <p:cNvSpPr txBox="1"/>
              <p:nvPr/>
            </p:nvSpPr>
            <p:spPr>
              <a:xfrm>
                <a:off x="5144585" y="3332445"/>
                <a:ext cx="1804590" cy="626258"/>
              </a:xfrm>
              <a:prstGeom prst="rect">
                <a:avLst/>
              </a:prstGeom>
              <a:noFill/>
            </p:spPr>
            <p:txBody>
              <a:bodyPr wrap="none" anchor="ctr" anchorCtr="0">
                <a:normAutofit fontScale="92500" lnSpcReduction="20000"/>
              </a:bodyPr>
              <a:lstStyle/>
              <a:p>
                <a:pPr algn="ctr"/>
                <a:r>
                  <a:rPr lang="en-US" altLang="zh-CN" sz="2800" b="1" dirty="0"/>
                  <a:t>Keyword</a:t>
                </a:r>
                <a:endParaRPr lang="zh-CN" altLang="en-US" sz="2800" b="1" dirty="0"/>
              </a:p>
            </p:txBody>
          </p:sp>
          <p:grpSp>
            <p:nvGrpSpPr>
              <p:cNvPr id="12" name="iṡľíďè">
                <a:extLst>
                  <a:ext uri="{FF2B5EF4-FFF2-40B4-BE49-F238E27FC236}">
                    <a16:creationId xmlns:a16="http://schemas.microsoft.com/office/drawing/2014/main" id="{BBF2D4BD-1ABB-4F1B-A1CC-649019E928BB}"/>
                  </a:ext>
                </a:extLst>
              </p:cNvPr>
              <p:cNvGrpSpPr/>
              <p:nvPr/>
            </p:nvGrpSpPr>
            <p:grpSpPr>
              <a:xfrm>
                <a:off x="8066304" y="5108286"/>
                <a:ext cx="464344" cy="450850"/>
                <a:chOff x="8216107" y="4449763"/>
                <a:chExt cx="464344" cy="450850"/>
              </a:xfrm>
              <a:solidFill>
                <a:schemeClr val="accent4"/>
              </a:solidFill>
            </p:grpSpPr>
            <p:sp>
              <p:nvSpPr>
                <p:cNvPr id="35" name="îSlïḑe">
                  <a:extLst>
                    <a:ext uri="{FF2B5EF4-FFF2-40B4-BE49-F238E27FC236}">
                      <a16:creationId xmlns:a16="http://schemas.microsoft.com/office/drawing/2014/main" id="{78B31B8B-BB30-4B57-BD73-8D3DA734B4DD}"/>
                    </a:ext>
                  </a:extLst>
                </p:cNvPr>
                <p:cNvSpPr/>
                <p:nvPr/>
              </p:nvSpPr>
              <p:spPr bwMode="auto">
                <a:xfrm>
                  <a:off x="8448675" y="4696619"/>
                  <a:ext cx="57944" cy="58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 name="îśļiḍê">
                  <a:extLst>
                    <a:ext uri="{FF2B5EF4-FFF2-40B4-BE49-F238E27FC236}">
                      <a16:creationId xmlns:a16="http://schemas.microsoft.com/office/drawing/2014/main" id="{860DE1B6-B718-42A3-8C10-C50EC8AAF9B3}"/>
                    </a:ext>
                  </a:extLst>
                </p:cNvPr>
                <p:cNvSpPr/>
                <p:nvPr/>
              </p:nvSpPr>
              <p:spPr bwMode="auto">
                <a:xfrm>
                  <a:off x="8216107" y="4449763"/>
                  <a:ext cx="464344" cy="450850"/>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13" name="íṩḷïďé">
                <a:extLst>
                  <a:ext uri="{FF2B5EF4-FFF2-40B4-BE49-F238E27FC236}">
                    <a16:creationId xmlns:a16="http://schemas.microsoft.com/office/drawing/2014/main" id="{269DBD05-F825-4D00-A06D-48D77C77B778}"/>
                  </a:ext>
                </a:extLst>
              </p:cNvPr>
              <p:cNvGrpSpPr/>
              <p:nvPr/>
            </p:nvGrpSpPr>
            <p:grpSpPr>
              <a:xfrm>
                <a:off x="3689817" y="5108286"/>
                <a:ext cx="319088" cy="465138"/>
                <a:chOff x="5441157" y="4440238"/>
                <a:chExt cx="319088" cy="465138"/>
              </a:xfrm>
              <a:solidFill>
                <a:schemeClr val="accent5"/>
              </a:solidFill>
            </p:grpSpPr>
            <p:sp>
              <p:nvSpPr>
                <p:cNvPr id="32" name="íšlíḍê">
                  <a:extLst>
                    <a:ext uri="{FF2B5EF4-FFF2-40B4-BE49-F238E27FC236}">
                      <a16:creationId xmlns:a16="http://schemas.microsoft.com/office/drawing/2014/main" id="{DB0DDBC0-01FF-4FE4-83E6-3093626151AA}"/>
                    </a:ext>
                  </a:extLst>
                </p:cNvPr>
                <p:cNvSpPr/>
                <p:nvPr/>
              </p:nvSpPr>
              <p:spPr bwMode="auto">
                <a:xfrm>
                  <a:off x="5441157" y="444023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 name="îšḷiḑe">
                  <a:extLst>
                    <a:ext uri="{FF2B5EF4-FFF2-40B4-BE49-F238E27FC236}">
                      <a16:creationId xmlns:a16="http://schemas.microsoft.com/office/drawing/2014/main" id="{88794927-5FCE-4273-9267-34C9041702B1}"/>
                    </a:ext>
                  </a:extLst>
                </p:cNvPr>
                <p:cNvSpPr/>
                <p:nvPr/>
              </p:nvSpPr>
              <p:spPr bwMode="auto">
                <a:xfrm>
                  <a:off x="5571332" y="448389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 name="ïšḻiḑe">
                  <a:extLst>
                    <a:ext uri="{FF2B5EF4-FFF2-40B4-BE49-F238E27FC236}">
                      <a16:creationId xmlns:a16="http://schemas.microsoft.com/office/drawing/2014/main" id="{9CBA64AB-593D-455F-91FE-4E3EDD21BEF0}"/>
                    </a:ext>
                  </a:extLst>
                </p:cNvPr>
                <p:cNvSpPr/>
                <p:nvPr/>
              </p:nvSpPr>
              <p:spPr bwMode="auto">
                <a:xfrm>
                  <a:off x="5586413" y="484743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14" name="îsḻïdè">
                <a:extLst>
                  <a:ext uri="{FF2B5EF4-FFF2-40B4-BE49-F238E27FC236}">
                    <a16:creationId xmlns:a16="http://schemas.microsoft.com/office/drawing/2014/main" id="{3C3A0B0E-7893-438D-8B70-69453F70D68E}"/>
                  </a:ext>
                </a:extLst>
              </p:cNvPr>
              <p:cNvGrpSpPr/>
              <p:nvPr/>
            </p:nvGrpSpPr>
            <p:grpSpPr>
              <a:xfrm>
                <a:off x="8007567" y="1930234"/>
                <a:ext cx="465138" cy="435769"/>
                <a:chOff x="5368132" y="3540125"/>
                <a:chExt cx="465138" cy="435769"/>
              </a:xfrm>
              <a:solidFill>
                <a:schemeClr val="accent3"/>
              </a:solidFill>
            </p:grpSpPr>
            <p:sp>
              <p:nvSpPr>
                <p:cNvPr id="30" name="ï$ḷîḍê">
                  <a:extLst>
                    <a:ext uri="{FF2B5EF4-FFF2-40B4-BE49-F238E27FC236}">
                      <a16:creationId xmlns:a16="http://schemas.microsoft.com/office/drawing/2014/main" id="{D1A95B59-A433-4D1A-84AA-AD0286CD4013}"/>
                    </a:ext>
                  </a:extLst>
                </p:cNvPr>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 name="îşľîḍé">
                  <a:extLst>
                    <a:ext uri="{FF2B5EF4-FFF2-40B4-BE49-F238E27FC236}">
                      <a16:creationId xmlns:a16="http://schemas.microsoft.com/office/drawing/2014/main" id="{6F109262-9219-4D55-8192-C59A0E90ED08}"/>
                    </a:ext>
                  </a:extLst>
                </p:cNvPr>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15" name="íṣļiḍê">
                <a:extLst>
                  <a:ext uri="{FF2B5EF4-FFF2-40B4-BE49-F238E27FC236}">
                    <a16:creationId xmlns:a16="http://schemas.microsoft.com/office/drawing/2014/main" id="{D6DDA0BC-8C66-4E56-B220-A4D11DEE3603}"/>
                  </a:ext>
                </a:extLst>
              </p:cNvPr>
              <p:cNvGrpSpPr/>
              <p:nvPr/>
            </p:nvGrpSpPr>
            <p:grpSpPr>
              <a:xfrm>
                <a:off x="3647155" y="1860757"/>
                <a:ext cx="319088" cy="465138"/>
                <a:chOff x="3582988" y="3510757"/>
                <a:chExt cx="319088" cy="465138"/>
              </a:xfrm>
              <a:solidFill>
                <a:schemeClr val="accent2"/>
              </a:solidFill>
            </p:grpSpPr>
            <p:sp>
              <p:nvSpPr>
                <p:cNvPr id="28" name="îṥḷíḑê">
                  <a:extLst>
                    <a:ext uri="{FF2B5EF4-FFF2-40B4-BE49-F238E27FC236}">
                      <a16:creationId xmlns:a16="http://schemas.microsoft.com/office/drawing/2014/main" id="{DD2EC6F3-BD97-4346-9030-96BF82DE8BDB}"/>
                    </a:ext>
                  </a:extLst>
                </p:cNvPr>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 name="îŝḻiďé">
                  <a:extLst>
                    <a:ext uri="{FF2B5EF4-FFF2-40B4-BE49-F238E27FC236}">
                      <a16:creationId xmlns:a16="http://schemas.microsoft.com/office/drawing/2014/main" id="{3F954CB5-4EF0-41A4-9DAA-2D1BDA6F6AC2}"/>
                    </a:ext>
                  </a:extLst>
                </p:cNvPr>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6="http://schemas.microsoft.com/office/drawing/2014/main"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6="http://schemas.microsoft.com/office/drawing/2014/main"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grpSp>
        </p:grpSp>
        <p:grpSp>
          <p:nvGrpSpPr>
            <p:cNvPr id="16" name="ïṣľïḍè">
              <a:extLst>
                <a:ext uri="{FF2B5EF4-FFF2-40B4-BE49-F238E27FC236}">
                  <a16:creationId xmlns:a16="http://schemas.microsoft.com/office/drawing/2014/main" id="{0492DE5B-0CE1-44CF-A7C3-C2EA920545CA}"/>
                </a:ext>
              </a:extLst>
            </p:cNvPr>
            <p:cNvGrpSpPr/>
            <p:nvPr/>
          </p:nvGrpSpPr>
          <p:grpSpPr>
            <a:xfrm>
              <a:off x="8177746" y="1946319"/>
              <a:ext cx="2988000" cy="1569330"/>
              <a:chOff x="8638517" y="1666958"/>
              <a:chExt cx="2988000" cy="1569330"/>
            </a:xfrm>
          </p:grpSpPr>
          <p:sp>
            <p:nvSpPr>
              <p:cNvPr id="26" name="îŝľiďé">
                <a:extLst>
                  <a:ext uri="{FF2B5EF4-FFF2-40B4-BE49-F238E27FC236}">
                    <a16:creationId xmlns:a16="http://schemas.microsoft.com/office/drawing/2014/main" id="{39340196-E1AA-4B49-976A-BF366BB2B662}"/>
                  </a:ext>
                </a:extLst>
              </p:cNvPr>
              <p:cNvSpPr/>
              <p:nvPr/>
            </p:nvSpPr>
            <p:spPr bwMode="auto">
              <a:xfrm>
                <a:off x="8638517" y="2054556"/>
                <a:ext cx="2988000" cy="1181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400" dirty="0"/>
                  <a:t>对于给出的待分类项，求解在此项出现的条件下各个类别出现的概率，哪个最大，就认为此待分类项属于哪个类别。</a:t>
                </a:r>
                <a:endParaRPr lang="en-US" altLang="zh-CN" sz="1400" dirty="0"/>
              </a:p>
            </p:txBody>
          </p:sp>
          <p:sp>
            <p:nvSpPr>
              <p:cNvPr id="27" name="íśḷíḋe">
                <a:extLst>
                  <a:ext uri="{FF2B5EF4-FFF2-40B4-BE49-F238E27FC236}">
                    <a16:creationId xmlns:a16="http://schemas.microsoft.com/office/drawing/2014/main" id="{4D5C24C6-4DD0-4193-AD42-019C1134797B}"/>
                  </a:ext>
                </a:extLst>
              </p:cNvPr>
              <p:cNvSpPr txBox="1"/>
              <p:nvPr/>
            </p:nvSpPr>
            <p:spPr bwMode="auto">
              <a:xfrm>
                <a:off x="8638517" y="1666958"/>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朴素贝叶斯分类器</a:t>
                </a:r>
                <a:endParaRPr lang="en-US" altLang="zh-CN" sz="1800" b="1" dirty="0"/>
              </a:p>
            </p:txBody>
          </p:sp>
        </p:grpSp>
        <p:grpSp>
          <p:nvGrpSpPr>
            <p:cNvPr id="17" name="ïşḻîďé">
              <a:extLst>
                <a:ext uri="{FF2B5EF4-FFF2-40B4-BE49-F238E27FC236}">
                  <a16:creationId xmlns:a16="http://schemas.microsoft.com/office/drawing/2014/main" id="{258303A5-1D91-4401-9E6D-4A32ABDAF635}"/>
                </a:ext>
              </a:extLst>
            </p:cNvPr>
            <p:cNvGrpSpPr/>
            <p:nvPr/>
          </p:nvGrpSpPr>
          <p:grpSpPr>
            <a:xfrm>
              <a:off x="8177746" y="4300874"/>
              <a:ext cx="2988000" cy="1273413"/>
              <a:chOff x="8638516" y="4878509"/>
              <a:chExt cx="2988000" cy="1273413"/>
            </a:xfrm>
          </p:grpSpPr>
          <p:sp>
            <p:nvSpPr>
              <p:cNvPr id="24" name="işľíḓè">
                <a:extLst>
                  <a:ext uri="{FF2B5EF4-FFF2-40B4-BE49-F238E27FC236}">
                    <a16:creationId xmlns:a16="http://schemas.microsoft.com/office/drawing/2014/main" id="{39340196-E1AA-4B49-976A-BF366BB2B662}"/>
                  </a:ext>
                </a:extLst>
              </p:cNvPr>
              <p:cNvSpPr/>
              <p:nvPr/>
            </p:nvSpPr>
            <p:spPr bwMode="auto">
              <a:xfrm>
                <a:off x="8638516" y="5266107"/>
                <a:ext cx="2988000" cy="885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400" dirty="0">
                    <a:latin typeface="+mj-ea"/>
                    <a:ea typeface="+mj-ea"/>
                  </a:rPr>
                  <a:t>Facebook</a:t>
                </a:r>
                <a:r>
                  <a:rPr lang="zh-CN" altLang="en-US" sz="1400" dirty="0">
                    <a:latin typeface="+mj-ea"/>
                    <a:ea typeface="+mj-ea"/>
                  </a:rPr>
                  <a:t>于</a:t>
                </a:r>
                <a:r>
                  <a:rPr lang="en-US" altLang="zh-CN" sz="1400" dirty="0">
                    <a:latin typeface="+mj-ea"/>
                    <a:ea typeface="+mj-ea"/>
                  </a:rPr>
                  <a:t>2016</a:t>
                </a:r>
                <a:r>
                  <a:rPr lang="zh-CN" altLang="en-US" sz="1400" dirty="0">
                    <a:latin typeface="+mj-ea"/>
                    <a:ea typeface="+mj-ea"/>
                  </a:rPr>
                  <a:t>年开源的一个词向量计算和文本分类工具，包含三部分：模型架构、层次 </a:t>
                </a:r>
                <a:r>
                  <a:rPr lang="en-US" altLang="zh-CN" sz="1400" dirty="0" err="1">
                    <a:latin typeface="+mj-ea"/>
                    <a:ea typeface="+mj-ea"/>
                  </a:rPr>
                  <a:t>Softmax</a:t>
                </a:r>
                <a:r>
                  <a:rPr lang="en-US" altLang="zh-CN" sz="1400" dirty="0">
                    <a:latin typeface="+mj-ea"/>
                    <a:ea typeface="+mj-ea"/>
                  </a:rPr>
                  <a:t> </a:t>
                </a:r>
                <a:r>
                  <a:rPr lang="zh-CN" altLang="en-US" sz="1400" dirty="0">
                    <a:latin typeface="+mj-ea"/>
                    <a:ea typeface="+mj-ea"/>
                  </a:rPr>
                  <a:t>和 </a:t>
                </a:r>
                <a:r>
                  <a:rPr lang="en-US" altLang="zh-CN" sz="1400" dirty="0">
                    <a:latin typeface="+mj-ea"/>
                    <a:ea typeface="+mj-ea"/>
                  </a:rPr>
                  <a:t>N-gram </a:t>
                </a:r>
                <a:r>
                  <a:rPr lang="zh-CN" altLang="en-US" sz="1400" dirty="0">
                    <a:latin typeface="+mj-ea"/>
                    <a:ea typeface="+mj-ea"/>
                  </a:rPr>
                  <a:t>特征。</a:t>
                </a:r>
                <a:endParaRPr lang="en-US" altLang="zh-CN" sz="1400" dirty="0">
                  <a:latin typeface="+mj-ea"/>
                  <a:ea typeface="+mj-ea"/>
                </a:endParaRPr>
              </a:p>
            </p:txBody>
          </p:sp>
          <p:sp>
            <p:nvSpPr>
              <p:cNvPr id="25" name="íşľiḍe">
                <a:extLst>
                  <a:ext uri="{FF2B5EF4-FFF2-40B4-BE49-F238E27FC236}">
                    <a16:creationId xmlns:a16="http://schemas.microsoft.com/office/drawing/2014/main" id="{4D5C24C6-4DD0-4193-AD42-019C1134797B}"/>
                  </a:ext>
                </a:extLst>
              </p:cNvPr>
              <p:cNvSpPr txBox="1"/>
              <p:nvPr/>
            </p:nvSpPr>
            <p:spPr bwMode="auto">
              <a:xfrm>
                <a:off x="8638517" y="4878509"/>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F</a:t>
                </a:r>
                <a:r>
                  <a:rPr lang="en-US" altLang="zh-CN" b="1" dirty="0"/>
                  <a:t>astText</a:t>
                </a:r>
                <a:endParaRPr lang="en-US" altLang="zh-CN" sz="1800" b="1" dirty="0"/>
              </a:p>
            </p:txBody>
          </p:sp>
        </p:grpSp>
        <p:grpSp>
          <p:nvGrpSpPr>
            <p:cNvPr id="18" name="íSľîḍê">
              <a:extLst>
                <a:ext uri="{FF2B5EF4-FFF2-40B4-BE49-F238E27FC236}">
                  <a16:creationId xmlns:a16="http://schemas.microsoft.com/office/drawing/2014/main" id="{494629BD-4B85-452F-9322-00B82028D693}"/>
                </a:ext>
              </a:extLst>
            </p:cNvPr>
            <p:cNvGrpSpPr/>
            <p:nvPr/>
          </p:nvGrpSpPr>
          <p:grpSpPr>
            <a:xfrm>
              <a:off x="1026255" y="4300874"/>
              <a:ext cx="3034941" cy="944997"/>
              <a:chOff x="228402" y="4878509"/>
              <a:chExt cx="3034941" cy="944997"/>
            </a:xfrm>
          </p:grpSpPr>
          <p:sp>
            <p:nvSpPr>
              <p:cNvPr id="22" name="íṥlïḑê">
                <a:extLst>
                  <a:ext uri="{FF2B5EF4-FFF2-40B4-BE49-F238E27FC236}">
                    <a16:creationId xmlns:a16="http://schemas.microsoft.com/office/drawing/2014/main" id="{39340196-E1AA-4B49-976A-BF366BB2B662}"/>
                  </a:ext>
                </a:extLst>
              </p:cNvPr>
              <p:cNvSpPr/>
              <p:nvPr/>
            </p:nvSpPr>
            <p:spPr bwMode="auto">
              <a:xfrm>
                <a:off x="228402" y="5266107"/>
                <a:ext cx="298800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sz="1400" dirty="0"/>
                  <a:t>求解能够正确划分训练数据集并且几何间隔最大的分离超平面。</a:t>
                </a:r>
                <a:endParaRPr lang="en-US" altLang="zh-CN" sz="1400" dirty="0"/>
              </a:p>
            </p:txBody>
          </p:sp>
          <p:sp>
            <p:nvSpPr>
              <p:cNvPr id="23" name="íŝľiďé">
                <a:extLst>
                  <a:ext uri="{FF2B5EF4-FFF2-40B4-BE49-F238E27FC236}">
                    <a16:creationId xmlns:a16="http://schemas.microsoft.com/office/drawing/2014/main" id="{4D5C24C6-4DD0-4193-AD42-019C1134797B}"/>
                  </a:ext>
                </a:extLst>
              </p:cNvPr>
              <p:cNvSpPr txBox="1"/>
              <p:nvPr/>
            </p:nvSpPr>
            <p:spPr bwMode="auto">
              <a:xfrm>
                <a:off x="1155280" y="4878509"/>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SVM</a:t>
                </a:r>
              </a:p>
            </p:txBody>
          </p:sp>
        </p:grpSp>
        <p:grpSp>
          <p:nvGrpSpPr>
            <p:cNvPr id="54" name="组合 53"/>
            <p:cNvGrpSpPr/>
            <p:nvPr/>
          </p:nvGrpSpPr>
          <p:grpSpPr>
            <a:xfrm>
              <a:off x="1073196" y="1946319"/>
              <a:ext cx="2988000" cy="1829520"/>
              <a:chOff x="1073196" y="2106616"/>
              <a:chExt cx="2988000" cy="1829520"/>
            </a:xfrm>
          </p:grpSpPr>
          <p:sp>
            <p:nvSpPr>
              <p:cNvPr id="20" name="íṡ1ïḍe">
                <a:extLst>
                  <a:ext uri="{FF2B5EF4-FFF2-40B4-BE49-F238E27FC236}">
                    <a16:creationId xmlns:a16="http://schemas.microsoft.com/office/drawing/2014/main" id="{39340196-E1AA-4B49-976A-BF366BB2B662}"/>
                  </a:ext>
                </a:extLst>
              </p:cNvPr>
              <p:cNvSpPr/>
              <p:nvPr/>
            </p:nvSpPr>
            <p:spPr bwMode="auto">
              <a:xfrm>
                <a:off x="1073196" y="2509858"/>
                <a:ext cx="2988000" cy="142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en-US" altLang="zh-CN" sz="1400" dirty="0">
                    <a:latin typeface="+mj-ea"/>
                    <a:ea typeface="+mj-ea"/>
                  </a:rPr>
                  <a:t>KNN</a:t>
                </a:r>
                <a:r>
                  <a:rPr lang="zh-CN" altLang="en-US" sz="1400" dirty="0">
                    <a:latin typeface="+mj-ea"/>
                    <a:ea typeface="+mj-ea"/>
                  </a:rPr>
                  <a:t>是通过测量不同特征值之间的距离进行分类。如果一个样本在特征空间中的</a:t>
                </a:r>
                <a:r>
                  <a:rPr lang="en-US" altLang="zh-CN" sz="1400" dirty="0">
                    <a:latin typeface="+mj-ea"/>
                    <a:ea typeface="+mj-ea"/>
                  </a:rPr>
                  <a:t>k</a:t>
                </a:r>
                <a:r>
                  <a:rPr lang="zh-CN" altLang="en-US" sz="1400" dirty="0">
                    <a:latin typeface="+mj-ea"/>
                    <a:ea typeface="+mj-ea"/>
                  </a:rPr>
                  <a:t>个最邻近样本中的大多数属于某个类别，则该样本也属于这个类别。</a:t>
                </a:r>
                <a:endParaRPr lang="en-US" altLang="zh-CN" sz="1400" dirty="0">
                  <a:latin typeface="+mj-ea"/>
                  <a:ea typeface="+mj-ea"/>
                </a:endParaRPr>
              </a:p>
            </p:txBody>
          </p:sp>
          <p:sp>
            <p:nvSpPr>
              <p:cNvPr id="21" name="îṡlîḋé">
                <a:extLst>
                  <a:ext uri="{FF2B5EF4-FFF2-40B4-BE49-F238E27FC236}">
                    <a16:creationId xmlns:a16="http://schemas.microsoft.com/office/drawing/2014/main" id="{4D5C24C6-4DD0-4193-AD42-019C1134797B}"/>
                  </a:ext>
                </a:extLst>
              </p:cNvPr>
              <p:cNvSpPr txBox="1"/>
              <p:nvPr/>
            </p:nvSpPr>
            <p:spPr bwMode="auto">
              <a:xfrm>
                <a:off x="1876819" y="2106616"/>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KNN</a:t>
                </a:r>
              </a:p>
            </p:txBody>
          </p:sp>
        </p:grpSp>
      </p:grpSp>
      <p:pic>
        <p:nvPicPr>
          <p:cNvPr id="50" name="图片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7746" y="1125854"/>
            <a:ext cx="2835206" cy="708801"/>
          </a:xfrm>
          <a:prstGeom prst="rect">
            <a:avLst/>
          </a:prstGeom>
        </p:spPr>
      </p:pic>
    </p:spTree>
    <p:extLst>
      <p:ext uri="{BB962C8B-B14F-4D97-AF65-F5344CB8AC3E}">
        <p14:creationId xmlns:p14="http://schemas.microsoft.com/office/powerpoint/2010/main" val="2886853545"/>
      </p:ext>
    </p:extLst>
  </p:cSld>
  <p:clrMapOvr>
    <a:masterClrMapping/>
  </p:clrMapOvr>
  <p:transition spd="slow">
    <p:split orient="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FastText</a:t>
            </a:r>
            <a:r>
              <a:rPr lang="zh-CN" altLang="en-US" dirty="0"/>
              <a:t>的结构模型</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16</a:t>
            </a:fld>
            <a:endParaRPr lang="zh-CN" altLang="en-US" dirty="0"/>
          </a:p>
        </p:txBody>
      </p:sp>
      <p:grpSp>
        <p:nvGrpSpPr>
          <p:cNvPr id="21" name="组合 20"/>
          <p:cNvGrpSpPr/>
          <p:nvPr/>
        </p:nvGrpSpPr>
        <p:grpSpPr>
          <a:xfrm>
            <a:off x="6526701" y="1014191"/>
            <a:ext cx="149225" cy="4960049"/>
            <a:chOff x="5428815" y="1125870"/>
            <a:chExt cx="149225" cy="4960049"/>
          </a:xfrm>
        </p:grpSpPr>
        <p:cxnSp>
          <p:nvCxnSpPr>
            <p:cNvPr id="7" name="直接连接符 6">
              <a:extLst>
                <a:ext uri="{FF2B5EF4-FFF2-40B4-BE49-F238E27FC236}">
                  <a16:creationId xmlns:a16="http://schemas.microsoft.com/office/drawing/2014/main" id="{9A33A229-F34C-4649-B3F7-435FA3D57E07}"/>
                </a:ext>
              </a:extLst>
            </p:cNvPr>
            <p:cNvCxnSpPr/>
            <p:nvPr/>
          </p:nvCxnSpPr>
          <p:spPr>
            <a:xfrm>
              <a:off x="5503428" y="1125870"/>
              <a:ext cx="0" cy="4960049"/>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0" name="iś1íḍé">
              <a:extLst>
                <a:ext uri="{FF2B5EF4-FFF2-40B4-BE49-F238E27FC236}">
                  <a16:creationId xmlns:a16="http://schemas.microsoft.com/office/drawing/2014/main" id="{2EDF9F11-D9C3-4209-B6F6-3A0A12C3781F}"/>
                </a:ext>
              </a:extLst>
            </p:cNvPr>
            <p:cNvSpPr/>
            <p:nvPr/>
          </p:nvSpPr>
          <p:spPr bwMode="auto">
            <a:xfrm>
              <a:off x="5428815" y="335630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grpSp>
        <p:nvGrpSpPr>
          <p:cNvPr id="39" name="组合 38"/>
          <p:cNvGrpSpPr/>
          <p:nvPr/>
        </p:nvGrpSpPr>
        <p:grpSpPr>
          <a:xfrm>
            <a:off x="695325" y="1847631"/>
            <a:ext cx="5536086" cy="3017351"/>
            <a:chOff x="2495260" y="1374373"/>
            <a:chExt cx="5536086" cy="3017351"/>
          </a:xfrm>
        </p:grpSpPr>
        <p:grpSp>
          <p:nvGrpSpPr>
            <p:cNvPr id="38" name="组合 37"/>
            <p:cNvGrpSpPr/>
            <p:nvPr/>
          </p:nvGrpSpPr>
          <p:grpSpPr>
            <a:xfrm>
              <a:off x="2495260" y="1374373"/>
              <a:ext cx="5536086" cy="3017351"/>
              <a:chOff x="2495260" y="1374373"/>
              <a:chExt cx="5536086" cy="3017351"/>
            </a:xfrm>
          </p:grpSpPr>
          <p:grpSp>
            <p:nvGrpSpPr>
              <p:cNvPr id="25" name="组合 24"/>
              <p:cNvGrpSpPr/>
              <p:nvPr/>
            </p:nvGrpSpPr>
            <p:grpSpPr>
              <a:xfrm>
                <a:off x="2514599" y="1374373"/>
                <a:ext cx="5362523" cy="3017351"/>
                <a:chOff x="770782" y="1254449"/>
                <a:chExt cx="5362523" cy="3017351"/>
              </a:xfrm>
            </p:grpSpPr>
            <p:pic>
              <p:nvPicPr>
                <p:cNvPr id="26" name="图片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782" y="1254449"/>
                  <a:ext cx="5325218" cy="2734057"/>
                </a:xfrm>
                <a:prstGeom prst="rect">
                  <a:avLst/>
                </a:prstGeom>
              </p:spPr>
            </p:pic>
            <p:sp>
              <p:nvSpPr>
                <p:cNvPr id="28" name="矩形 27"/>
                <p:cNvSpPr/>
                <p:nvPr/>
              </p:nvSpPr>
              <p:spPr>
                <a:xfrm>
                  <a:off x="3958774" y="2467588"/>
                  <a:ext cx="2174531" cy="307777"/>
                </a:xfrm>
                <a:prstGeom prst="rect">
                  <a:avLst/>
                </a:prstGeom>
              </p:spPr>
              <p:txBody>
                <a:bodyPr wrap="square">
                  <a:spAutoFit/>
                </a:bodyPr>
                <a:lstStyle/>
                <a:p>
                  <a:r>
                    <a:rPr lang="zh-CN" altLang="en-US" sz="1400" dirty="0"/>
                    <a:t>对多个词向量的叠加平均</a:t>
                  </a:r>
                  <a:endParaRPr lang="en-US" altLang="zh-CN" sz="1400" dirty="0"/>
                </a:p>
              </p:txBody>
            </p:sp>
            <p:sp>
              <p:nvSpPr>
                <p:cNvPr id="29" name="矩形 28"/>
                <p:cNvSpPr/>
                <p:nvPr/>
              </p:nvSpPr>
              <p:spPr>
                <a:xfrm>
                  <a:off x="2220566" y="3964023"/>
                  <a:ext cx="3078087" cy="307777"/>
                </a:xfrm>
                <a:prstGeom prst="rect">
                  <a:avLst/>
                </a:prstGeom>
              </p:spPr>
              <p:txBody>
                <a:bodyPr wrap="square">
                  <a:spAutoFit/>
                </a:bodyPr>
                <a:lstStyle/>
                <a:p>
                  <a:r>
                    <a:rPr lang="zh-CN" altLang="en-US" sz="1400" dirty="0"/>
                    <a:t>输入层：多个经向量表示的单词</a:t>
                  </a:r>
                  <a:endParaRPr lang="en-US" altLang="zh-CN" sz="1400" dirty="0"/>
                </a:p>
              </p:txBody>
            </p:sp>
          </p:grpSp>
          <mc:AlternateContent xmlns:mc="http://schemas.openxmlformats.org/markup-compatibility/2006" xmlns:a14="http://schemas.microsoft.com/office/drawing/2010/main">
            <mc:Choice Requires="a14">
              <p:sp>
                <p:nvSpPr>
                  <p:cNvPr id="33" name="文本框 32"/>
                  <p:cNvSpPr txBox="1"/>
                  <p:nvPr/>
                </p:nvSpPr>
                <p:spPr>
                  <a:xfrm>
                    <a:off x="2495260" y="3250433"/>
                    <a:ext cx="691979" cy="30777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𝑊</m:t>
                              </m:r>
                            </m:e>
                            <m:sub>
                              <m:r>
                                <a:rPr lang="en-US" altLang="zh-CN" sz="1400" b="0" i="1" smtClean="0">
                                  <a:latin typeface="Cambria Math" panose="02040503050406030204" pitchFamily="18" charset="0"/>
                                </a:rPr>
                                <m:t>𝑉</m:t>
                              </m:r>
                              <m:r>
                                <a:rPr lang="en-US" altLang="zh-CN" sz="1400" b="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rPr>
                                <m:t>𝑁</m:t>
                              </m:r>
                            </m:sub>
                          </m:sSub>
                        </m:oMath>
                      </m:oMathPara>
                    </a14:m>
                    <a:endParaRPr lang="zh-CN" altLang="en-US" sz="1400" i="1" dirty="0"/>
                  </a:p>
                </p:txBody>
              </p:sp>
            </mc:Choice>
            <mc:Fallback xmlns="">
              <p:sp>
                <p:nvSpPr>
                  <p:cNvPr id="33" name="文本框 32"/>
                  <p:cNvSpPr txBox="1">
                    <a:spLocks noRot="1" noChangeAspect="1" noMove="1" noResize="1" noEditPoints="1" noAdjustHandles="1" noChangeArrowheads="1" noChangeShapeType="1" noTextEdit="1"/>
                  </p:cNvSpPr>
                  <p:nvPr/>
                </p:nvSpPr>
                <p:spPr>
                  <a:xfrm>
                    <a:off x="2495260" y="3250433"/>
                    <a:ext cx="691979" cy="307777"/>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4" name="文本框 33"/>
                  <p:cNvSpPr txBox="1"/>
                  <p:nvPr/>
                </p:nvSpPr>
                <p:spPr>
                  <a:xfrm>
                    <a:off x="3583185" y="3250434"/>
                    <a:ext cx="691979" cy="30777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𝑊</m:t>
                              </m:r>
                            </m:e>
                            <m:sub>
                              <m:r>
                                <a:rPr lang="en-US" altLang="zh-CN" sz="1400" b="0" i="1" smtClean="0">
                                  <a:latin typeface="Cambria Math" panose="02040503050406030204" pitchFamily="18" charset="0"/>
                                </a:rPr>
                                <m:t>𝑉</m:t>
                              </m:r>
                              <m:r>
                                <a:rPr lang="en-US" altLang="zh-CN" sz="1400" b="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rPr>
                                <m:t>𝑁</m:t>
                              </m:r>
                            </m:sub>
                          </m:sSub>
                        </m:oMath>
                      </m:oMathPara>
                    </a14:m>
                    <a:endParaRPr lang="zh-CN" altLang="en-US" sz="1400" i="1" dirty="0"/>
                  </a:p>
                </p:txBody>
              </p:sp>
            </mc:Choice>
            <mc:Fallback xmlns="">
              <p:sp>
                <p:nvSpPr>
                  <p:cNvPr id="34" name="文本框 33"/>
                  <p:cNvSpPr txBox="1">
                    <a:spLocks noRot="1" noChangeAspect="1" noMove="1" noResize="1" noEditPoints="1" noAdjustHandles="1" noChangeArrowheads="1" noChangeShapeType="1" noTextEdit="1"/>
                  </p:cNvSpPr>
                  <p:nvPr/>
                </p:nvSpPr>
                <p:spPr>
                  <a:xfrm>
                    <a:off x="3583185" y="3250434"/>
                    <a:ext cx="691979" cy="307777"/>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5" name="文本框 34"/>
                  <p:cNvSpPr txBox="1"/>
                  <p:nvPr/>
                </p:nvSpPr>
                <p:spPr>
                  <a:xfrm>
                    <a:off x="6227258" y="3251830"/>
                    <a:ext cx="691979" cy="30777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𝑊</m:t>
                              </m:r>
                            </m:e>
                            <m:sub>
                              <m:r>
                                <a:rPr lang="en-US" altLang="zh-CN" sz="1400" b="0" i="1" smtClean="0">
                                  <a:latin typeface="Cambria Math" panose="02040503050406030204" pitchFamily="18" charset="0"/>
                                </a:rPr>
                                <m:t>𝑉</m:t>
                              </m:r>
                              <m:r>
                                <a:rPr lang="en-US" altLang="zh-CN" sz="1400" b="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rPr>
                                <m:t>𝑁</m:t>
                              </m:r>
                            </m:sub>
                          </m:sSub>
                        </m:oMath>
                      </m:oMathPara>
                    </a14:m>
                    <a:endParaRPr lang="zh-CN" altLang="en-US" sz="1400" i="1" dirty="0"/>
                  </a:p>
                </p:txBody>
              </p:sp>
            </mc:Choice>
            <mc:Fallback xmlns="">
              <p:sp>
                <p:nvSpPr>
                  <p:cNvPr id="35" name="文本框 34"/>
                  <p:cNvSpPr txBox="1">
                    <a:spLocks noRot="1" noChangeAspect="1" noMove="1" noResize="1" noEditPoints="1" noAdjustHandles="1" noChangeArrowheads="1" noChangeShapeType="1" noTextEdit="1"/>
                  </p:cNvSpPr>
                  <p:nvPr/>
                </p:nvSpPr>
                <p:spPr>
                  <a:xfrm>
                    <a:off x="6227258" y="3251830"/>
                    <a:ext cx="691979" cy="307777"/>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6" name="文本框 35"/>
                  <p:cNvSpPr txBox="1"/>
                  <p:nvPr/>
                </p:nvSpPr>
                <p:spPr>
                  <a:xfrm>
                    <a:off x="7339367" y="3251830"/>
                    <a:ext cx="691979" cy="30777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𝑊</m:t>
                              </m:r>
                            </m:e>
                            <m:sub>
                              <m:r>
                                <a:rPr lang="en-US" altLang="zh-CN" sz="1400" b="0" i="1" smtClean="0">
                                  <a:latin typeface="Cambria Math" panose="02040503050406030204" pitchFamily="18" charset="0"/>
                                </a:rPr>
                                <m:t>𝑉</m:t>
                              </m:r>
                              <m:r>
                                <a:rPr lang="en-US" altLang="zh-CN" sz="1400" b="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rPr>
                                <m:t>𝑁</m:t>
                              </m:r>
                            </m:sub>
                          </m:sSub>
                        </m:oMath>
                      </m:oMathPara>
                    </a14:m>
                    <a:endParaRPr lang="zh-CN" altLang="en-US" sz="1400" i="1" dirty="0"/>
                  </a:p>
                </p:txBody>
              </p:sp>
            </mc:Choice>
            <mc:Fallback xmlns="">
              <p:sp>
                <p:nvSpPr>
                  <p:cNvPr id="36" name="文本框 35"/>
                  <p:cNvSpPr txBox="1">
                    <a:spLocks noRot="1" noChangeAspect="1" noMove="1" noResize="1" noEditPoints="1" noAdjustHandles="1" noChangeArrowheads="1" noChangeShapeType="1" noTextEdit="1"/>
                  </p:cNvSpPr>
                  <p:nvPr/>
                </p:nvSpPr>
                <p:spPr>
                  <a:xfrm>
                    <a:off x="7339367" y="3251830"/>
                    <a:ext cx="691979" cy="307777"/>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7" name="文本框 36"/>
                  <p:cNvSpPr txBox="1"/>
                  <p:nvPr/>
                </p:nvSpPr>
                <p:spPr>
                  <a:xfrm>
                    <a:off x="5177208" y="2018568"/>
                    <a:ext cx="691979" cy="30777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Sup>
                            <m:sSubSupPr>
                              <m:ctrlPr>
                                <a:rPr lang="en-US" altLang="zh-CN" sz="1400" i="1" smtClean="0">
                                  <a:latin typeface="Cambria Math" panose="02040503050406030204" pitchFamily="18" charset="0"/>
                                </a:rPr>
                              </m:ctrlPr>
                            </m:sSubSupPr>
                            <m:e>
                              <m:r>
                                <a:rPr lang="en-US" altLang="zh-CN" sz="1400" b="0" i="1" smtClean="0">
                                  <a:latin typeface="Cambria Math" panose="02040503050406030204" pitchFamily="18" charset="0"/>
                                </a:rPr>
                                <m:t>𝑊</m:t>
                              </m:r>
                            </m:e>
                            <m:sub>
                              <m:r>
                                <a:rPr lang="en-US" altLang="zh-CN" sz="1400" i="1">
                                  <a:latin typeface="Cambria Math" panose="02040503050406030204" pitchFamily="18" charset="0"/>
                                </a:rPr>
                                <m:t>𝑉</m:t>
                              </m:r>
                              <m:r>
                                <a:rPr lang="en-US" altLang="zh-CN" sz="1400" i="1">
                                  <a:latin typeface="Cambria Math" panose="02040503050406030204" pitchFamily="18" charset="0"/>
                                  <a:ea typeface="Cambria Math" panose="02040503050406030204" pitchFamily="18" charset="0"/>
                                </a:rPr>
                                <m:t>×</m:t>
                              </m:r>
                              <m:r>
                                <a:rPr lang="en-US" altLang="zh-CN" sz="1400" i="1">
                                  <a:latin typeface="Cambria Math" panose="02040503050406030204" pitchFamily="18" charset="0"/>
                                </a:rPr>
                                <m:t>𝑁</m:t>
                              </m:r>
                            </m:sub>
                            <m:sup>
                              <m:r>
                                <a:rPr lang="en-US" altLang="zh-CN" sz="1400" b="0" i="1" smtClean="0">
                                  <a:latin typeface="Cambria Math" panose="02040503050406030204" pitchFamily="18" charset="0"/>
                                </a:rPr>
                                <m:t>′</m:t>
                              </m:r>
                            </m:sup>
                          </m:sSubSup>
                        </m:oMath>
                      </m:oMathPara>
                    </a14:m>
                    <a:endParaRPr lang="zh-CN" altLang="en-US" sz="1400" i="1" dirty="0"/>
                  </a:p>
                </p:txBody>
              </p:sp>
            </mc:Choice>
            <mc:Fallback xmlns="">
              <p:sp>
                <p:nvSpPr>
                  <p:cNvPr id="37" name="文本框 36"/>
                  <p:cNvSpPr txBox="1">
                    <a:spLocks noRot="1" noChangeAspect="1" noMove="1" noResize="1" noEditPoints="1" noAdjustHandles="1" noChangeArrowheads="1" noChangeShapeType="1" noTextEdit="1"/>
                  </p:cNvSpPr>
                  <p:nvPr/>
                </p:nvSpPr>
                <p:spPr>
                  <a:xfrm>
                    <a:off x="5177208" y="2018568"/>
                    <a:ext cx="691979" cy="307777"/>
                  </a:xfrm>
                  <a:prstGeom prst="rect">
                    <a:avLst/>
                  </a:prstGeom>
                  <a:blipFill>
                    <a:blip r:embed="rId8"/>
                    <a:stretch>
                      <a:fillRect/>
                    </a:stretch>
                  </a:blipFill>
                </p:spPr>
                <p:txBody>
                  <a:bodyPr/>
                  <a:lstStyle/>
                  <a:p>
                    <a:r>
                      <a:rPr lang="zh-CN" altLang="en-US">
                        <a:noFill/>
                      </a:rPr>
                      <a:t> </a:t>
                    </a:r>
                  </a:p>
                </p:txBody>
              </p:sp>
            </mc:Fallback>
          </mc:AlternateContent>
        </p:grpSp>
        <p:sp>
          <p:nvSpPr>
            <p:cNvPr id="30" name="矩形 29"/>
            <p:cNvSpPr/>
            <p:nvPr/>
          </p:nvSpPr>
          <p:spPr>
            <a:xfrm>
              <a:off x="2867551" y="1513134"/>
              <a:ext cx="760975" cy="307777"/>
            </a:xfrm>
            <a:prstGeom prst="rect">
              <a:avLst/>
            </a:prstGeom>
          </p:spPr>
          <p:txBody>
            <a:bodyPr wrap="square">
              <a:spAutoFit/>
            </a:bodyPr>
            <a:lstStyle/>
            <a:p>
              <a:r>
                <a:rPr lang="zh-CN" altLang="en-US" sz="1400" dirty="0"/>
                <a:t>输出层</a:t>
              </a:r>
              <a:endParaRPr lang="en-US" altLang="zh-CN" sz="1400" dirty="0"/>
            </a:p>
          </p:txBody>
        </p:sp>
        <p:sp>
          <p:nvSpPr>
            <p:cNvPr id="31" name="矩形 30"/>
            <p:cNvSpPr/>
            <p:nvPr/>
          </p:nvSpPr>
          <p:spPr>
            <a:xfrm>
              <a:off x="6334710" y="1541270"/>
              <a:ext cx="1505107" cy="307777"/>
            </a:xfrm>
            <a:prstGeom prst="rect">
              <a:avLst/>
            </a:prstGeom>
          </p:spPr>
          <p:txBody>
            <a:bodyPr wrap="square">
              <a:spAutoFit/>
            </a:bodyPr>
            <a:lstStyle/>
            <a:p>
              <a:r>
                <a:rPr lang="zh-CN" altLang="en-US" sz="1400" dirty="0"/>
                <a:t>一个特定的目标</a:t>
              </a:r>
              <a:endParaRPr lang="en-US" altLang="zh-CN" sz="1400" dirty="0"/>
            </a:p>
          </p:txBody>
        </p:sp>
        <p:sp>
          <p:nvSpPr>
            <p:cNvPr id="32" name="矩形 31"/>
            <p:cNvSpPr/>
            <p:nvPr/>
          </p:nvSpPr>
          <p:spPr>
            <a:xfrm>
              <a:off x="2867551" y="2587512"/>
              <a:ext cx="740835" cy="307777"/>
            </a:xfrm>
            <a:prstGeom prst="rect">
              <a:avLst/>
            </a:prstGeom>
          </p:spPr>
          <p:txBody>
            <a:bodyPr wrap="square">
              <a:spAutoFit/>
            </a:bodyPr>
            <a:lstStyle/>
            <a:p>
              <a:r>
                <a:rPr lang="zh-CN" altLang="en-US" sz="1400" dirty="0"/>
                <a:t>隐含层</a:t>
              </a:r>
              <a:endParaRPr lang="en-US" altLang="zh-CN" sz="1400" dirty="0"/>
            </a:p>
          </p:txBody>
        </p:sp>
      </p:grpSp>
      <p:sp>
        <p:nvSpPr>
          <p:cNvPr id="40" name="矩形 39"/>
          <p:cNvSpPr/>
          <p:nvPr/>
        </p:nvSpPr>
        <p:spPr>
          <a:xfrm>
            <a:off x="6997647" y="1452638"/>
            <a:ext cx="4358212" cy="4198393"/>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latin typeface="+mj-ea"/>
                <a:ea typeface="+mj-ea"/>
              </a:rPr>
              <a:t>输入向量通过 </a:t>
            </a:r>
            <a:r>
              <a:rPr lang="en-US" altLang="zh-CN" dirty="0">
                <a:latin typeface="+mj-ea"/>
                <a:ea typeface="+mj-ea"/>
              </a:rPr>
              <a:t>V*N </a:t>
            </a:r>
            <a:r>
              <a:rPr lang="zh-CN" altLang="en-US" dirty="0">
                <a:latin typeface="+mj-ea"/>
                <a:ea typeface="+mj-ea"/>
              </a:rPr>
              <a:t>维的权重矩阵</a:t>
            </a:r>
            <a:r>
              <a:rPr lang="en-US" altLang="zh-CN" dirty="0">
                <a:latin typeface="+mj-ea"/>
                <a:ea typeface="+mj-ea"/>
              </a:rPr>
              <a:t>W</a:t>
            </a:r>
            <a:r>
              <a:rPr lang="zh-CN" altLang="en-US" dirty="0">
                <a:latin typeface="+mj-ea"/>
                <a:ea typeface="+mj-ea"/>
              </a:rPr>
              <a:t>连接到隐含层；隐含层通过 </a:t>
            </a:r>
            <a:r>
              <a:rPr lang="en-US" altLang="zh-CN" dirty="0">
                <a:latin typeface="+mj-ea"/>
                <a:ea typeface="+mj-ea"/>
              </a:rPr>
              <a:t>N*V </a:t>
            </a:r>
            <a:r>
              <a:rPr lang="zh-CN" altLang="en-US" dirty="0">
                <a:latin typeface="+mj-ea"/>
                <a:ea typeface="+mj-ea"/>
              </a:rPr>
              <a:t>维的权重矩阵 </a:t>
            </a:r>
            <a:r>
              <a:rPr lang="en-US" altLang="zh-CN" dirty="0">
                <a:latin typeface="+mj-ea"/>
                <a:ea typeface="+mj-ea"/>
              </a:rPr>
              <a:t>W' </a:t>
            </a:r>
            <a:r>
              <a:rPr lang="zh-CN" altLang="en-US" dirty="0">
                <a:latin typeface="+mj-ea"/>
                <a:ea typeface="+mj-ea"/>
              </a:rPr>
              <a:t>连接到输出层。</a:t>
            </a:r>
            <a:endParaRPr lang="en-US" altLang="zh-CN" dirty="0">
              <a:latin typeface="+mj-ea"/>
              <a:ea typeface="+mj-ea"/>
            </a:endParaRPr>
          </a:p>
          <a:p>
            <a:pPr marL="285750" indent="-285750">
              <a:lnSpc>
                <a:spcPct val="150000"/>
              </a:lnSpc>
              <a:buFont typeface="Wingdings" panose="05000000000000000000" pitchFamily="2" charset="2"/>
              <a:buChar char="Ø"/>
            </a:pPr>
            <a:r>
              <a:rPr lang="zh-CN" altLang="en-US" dirty="0">
                <a:latin typeface="+mj-ea"/>
                <a:ea typeface="+mj-ea"/>
              </a:rPr>
              <a:t>因为词库</a:t>
            </a:r>
            <a:r>
              <a:rPr lang="en-US" altLang="zh-CN" dirty="0">
                <a:latin typeface="+mj-ea"/>
                <a:ea typeface="+mj-ea"/>
              </a:rPr>
              <a:t>V</a:t>
            </a:r>
            <a:r>
              <a:rPr lang="zh-CN" altLang="en-US" dirty="0">
                <a:latin typeface="+mj-ea"/>
                <a:ea typeface="+mj-ea"/>
              </a:rPr>
              <a:t>往往非常大，使用标准的</a:t>
            </a:r>
            <a:r>
              <a:rPr lang="en-US" altLang="zh-CN" dirty="0" err="1">
                <a:latin typeface="+mj-ea"/>
                <a:ea typeface="+mj-ea"/>
              </a:rPr>
              <a:t>softmax</a:t>
            </a:r>
            <a:r>
              <a:rPr lang="zh-CN" altLang="en-US" dirty="0">
                <a:latin typeface="+mj-ea"/>
                <a:ea typeface="+mj-ea"/>
              </a:rPr>
              <a:t>计算相当耗时，于是输出层采用的是分层</a:t>
            </a:r>
            <a:r>
              <a:rPr lang="en-US" altLang="zh-CN" dirty="0" err="1">
                <a:latin typeface="+mj-ea"/>
                <a:ea typeface="+mj-ea"/>
              </a:rPr>
              <a:t>Softmax</a:t>
            </a:r>
            <a:r>
              <a:rPr lang="zh-CN" altLang="en-US" dirty="0">
                <a:latin typeface="+mj-ea"/>
                <a:ea typeface="+mj-ea"/>
              </a:rPr>
              <a:t>。</a:t>
            </a:r>
            <a:endParaRPr lang="en-US" altLang="zh-CN" dirty="0">
              <a:latin typeface="+mj-ea"/>
              <a:ea typeface="+mj-ea"/>
            </a:endParaRPr>
          </a:p>
          <a:p>
            <a:pPr>
              <a:lnSpc>
                <a:spcPct val="150000"/>
              </a:lnSpc>
            </a:pPr>
            <a:endParaRPr lang="en-US" altLang="zh-CN" dirty="0">
              <a:latin typeface="+mj-ea"/>
              <a:ea typeface="+mj-ea"/>
            </a:endParaRPr>
          </a:p>
          <a:p>
            <a:pPr marL="285750" indent="-285750">
              <a:lnSpc>
                <a:spcPct val="150000"/>
              </a:lnSpc>
              <a:buFont typeface="Wingdings" panose="05000000000000000000" pitchFamily="2" charset="2"/>
              <a:buChar char="Ø"/>
            </a:pPr>
            <a:r>
              <a:rPr lang="en-US" altLang="zh-CN" dirty="0">
                <a:latin typeface="+mj-ea"/>
                <a:ea typeface="+mj-ea"/>
              </a:rPr>
              <a:t>FastText</a:t>
            </a:r>
            <a:r>
              <a:rPr lang="zh-CN" altLang="en-US" dirty="0">
                <a:latin typeface="+mj-ea"/>
                <a:ea typeface="+mj-ea"/>
              </a:rPr>
              <a:t>的输入是多个单词及其</a:t>
            </a:r>
            <a:r>
              <a:rPr lang="en-US" altLang="zh-CN" dirty="0">
                <a:latin typeface="+mj-ea"/>
                <a:ea typeface="+mj-ea"/>
              </a:rPr>
              <a:t>n-gram</a:t>
            </a:r>
            <a:r>
              <a:rPr lang="zh-CN" altLang="en-US" dirty="0">
                <a:latin typeface="+mj-ea"/>
                <a:ea typeface="+mj-ea"/>
              </a:rPr>
              <a:t>特征，这些特征用来表示单个文档，输出是文档对应的类标。</a:t>
            </a:r>
          </a:p>
        </p:txBody>
      </p:sp>
    </p:spTree>
    <p:extLst>
      <p:ext uri="{BB962C8B-B14F-4D97-AF65-F5344CB8AC3E}">
        <p14:creationId xmlns:p14="http://schemas.microsoft.com/office/powerpoint/2010/main" val="681420707"/>
      </p:ext>
    </p:extLst>
  </p:cSld>
  <p:clrMapOvr>
    <a:masterClrMapping/>
  </p:clrMapOvr>
  <p:transition spd="slow">
    <p:split orient="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文本特征提取：</a:t>
            </a:r>
            <a:r>
              <a:rPr lang="en-US" altLang="zh-CN" dirty="0"/>
              <a:t>N-gram</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17</a:t>
            </a:fld>
            <a:endParaRPr lang="zh-CN" altLang="en-US" dirty="0"/>
          </a:p>
        </p:txBody>
      </p:sp>
      <p:grpSp>
        <p:nvGrpSpPr>
          <p:cNvPr id="36" name="组合 35"/>
          <p:cNvGrpSpPr/>
          <p:nvPr/>
        </p:nvGrpSpPr>
        <p:grpSpPr>
          <a:xfrm>
            <a:off x="1565263" y="1555026"/>
            <a:ext cx="9061474" cy="1486872"/>
            <a:chOff x="1676548" y="1555026"/>
            <a:chExt cx="9061474" cy="1486872"/>
          </a:xfrm>
        </p:grpSpPr>
        <p:grpSp>
          <p:nvGrpSpPr>
            <p:cNvPr id="15" name="i$ḻíḋè">
              <a:extLst>
                <a:ext uri="{FF2B5EF4-FFF2-40B4-BE49-F238E27FC236}">
                  <a16:creationId xmlns:a16="http://schemas.microsoft.com/office/drawing/2014/main" id="{7C912425-2202-4128-954B-C1246E8638D2}"/>
                </a:ext>
              </a:extLst>
            </p:cNvPr>
            <p:cNvGrpSpPr>
              <a:grpSpLocks noChangeAspect="1"/>
            </p:cNvGrpSpPr>
            <p:nvPr/>
          </p:nvGrpSpPr>
          <p:grpSpPr>
            <a:xfrm>
              <a:off x="1676548" y="1578462"/>
              <a:ext cx="1396886" cy="1440000"/>
              <a:chOff x="736745" y="1356666"/>
              <a:chExt cx="1933578" cy="1993257"/>
            </a:xfrm>
          </p:grpSpPr>
          <p:sp>
            <p:nvSpPr>
              <p:cNvPr id="19" name="işlîdè">
                <a:extLst>
                  <a:ext uri="{FF2B5EF4-FFF2-40B4-BE49-F238E27FC236}">
                    <a16:creationId xmlns:a16="http://schemas.microsoft.com/office/drawing/2014/main" id="{76DA8A3A-2BED-44F8-A45D-535C32D782BE}"/>
                  </a:ext>
                </a:extLst>
              </p:cNvPr>
              <p:cNvSpPr/>
              <p:nvPr/>
            </p:nvSpPr>
            <p:spPr>
              <a:xfrm>
                <a:off x="736745" y="1416345"/>
                <a:ext cx="1933578" cy="19335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25400" cap="flat" cmpd="sng" algn="ctr">
                <a:solidFill>
                  <a:schemeClr val="accent1"/>
                </a:solidFill>
                <a:prstDash val="solid"/>
                <a:miter lim="400000"/>
                <a:headEnd type="none" w="med" len="med"/>
                <a:tailEnd type="none" w="med" len="med"/>
              </a:ln>
              <a:effectLst/>
              <a:extLst>
                <a:ext uri="{909E8E84-426E-40DD-AFC4-6F175D3DCCD1}">
                  <a14:hiddenFill xmlns:a14="http://schemas.microsoft.com/office/drawing/2010/main">
                    <a:solidFill>
                      <a:schemeClr val="bg2">
                        <a:lumMod val="100000"/>
                      </a:schemeClr>
                    </a:solidFill>
                  </a14:hiddenFill>
                </a:ext>
              </a:extLst>
            </p:spPr>
            <p:txBody>
              <a:bodyPr anchor="ctr"/>
              <a:lstStyle/>
              <a:p>
                <a:pPr algn="ctr"/>
                <a:endParaRPr/>
              </a:p>
            </p:txBody>
          </p:sp>
          <p:sp>
            <p:nvSpPr>
              <p:cNvPr id="20" name="íṧlíḑè">
                <a:extLst>
                  <a:ext uri="{FF2B5EF4-FFF2-40B4-BE49-F238E27FC236}">
                    <a16:creationId xmlns:a16="http://schemas.microsoft.com/office/drawing/2014/main" id="{CFC29A73-14DF-4528-B725-A07FC2354D01}"/>
                  </a:ext>
                </a:extLst>
              </p:cNvPr>
              <p:cNvSpPr/>
              <p:nvPr/>
            </p:nvSpPr>
            <p:spPr>
              <a:xfrm>
                <a:off x="805009" y="1493193"/>
                <a:ext cx="1797051" cy="17970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blipFill>
                <a:blip r:embed="rId3"/>
                <a:srcRect/>
                <a:stretch>
                  <a:fillRect l="-25179" t="-1" r="-24825" b="-1"/>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a:solidFill>
                    <a:schemeClr val="lt1"/>
                  </a:solidFill>
                </a:endParaRPr>
              </a:p>
            </p:txBody>
          </p:sp>
          <p:grpSp>
            <p:nvGrpSpPr>
              <p:cNvPr id="21" name="îšļiḋe">
                <a:extLst>
                  <a:ext uri="{FF2B5EF4-FFF2-40B4-BE49-F238E27FC236}">
                    <a16:creationId xmlns:a16="http://schemas.microsoft.com/office/drawing/2014/main" id="{E0960696-D7A4-4754-BE13-3420EF56387A}"/>
                  </a:ext>
                </a:extLst>
              </p:cNvPr>
              <p:cNvGrpSpPr/>
              <p:nvPr/>
            </p:nvGrpSpPr>
            <p:grpSpPr>
              <a:xfrm>
                <a:off x="1936034" y="1356666"/>
                <a:ext cx="675000" cy="675005"/>
                <a:chOff x="7209746" y="4153276"/>
                <a:chExt cx="675000" cy="675005"/>
              </a:xfrm>
            </p:grpSpPr>
            <p:sp>
              <p:nvSpPr>
                <p:cNvPr id="22" name="íśľíḓê">
                  <a:extLst>
                    <a:ext uri="{FF2B5EF4-FFF2-40B4-BE49-F238E27FC236}">
                      <a16:creationId xmlns:a16="http://schemas.microsoft.com/office/drawing/2014/main" id="{8429431F-4E02-49EB-B0DE-8FFF733AEF04}"/>
                    </a:ext>
                  </a:extLst>
                </p:cNvPr>
                <p:cNvSpPr/>
                <p:nvPr/>
              </p:nvSpPr>
              <p:spPr>
                <a:xfrm>
                  <a:off x="7209746" y="4153276"/>
                  <a:ext cx="675000" cy="67500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23" name="íślîdé">
                  <a:extLst>
                    <a:ext uri="{FF2B5EF4-FFF2-40B4-BE49-F238E27FC236}">
                      <a16:creationId xmlns:a16="http://schemas.microsoft.com/office/drawing/2014/main" id="{DD835C9E-334B-47B4-BBBB-098261B1CEE8}"/>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sp>
          <p:nvSpPr>
            <p:cNvPr id="18" name="íşļîḍê">
              <a:extLst>
                <a:ext uri="{FF2B5EF4-FFF2-40B4-BE49-F238E27FC236}">
                  <a16:creationId xmlns:a16="http://schemas.microsoft.com/office/drawing/2014/main" id="{94AA66DB-C105-4232-847F-B30F8613C7EB}"/>
                </a:ext>
              </a:extLst>
            </p:cNvPr>
            <p:cNvSpPr txBox="1"/>
            <p:nvPr/>
          </p:nvSpPr>
          <p:spPr>
            <a:xfrm>
              <a:off x="3343466" y="1555026"/>
              <a:ext cx="7394556" cy="1486872"/>
            </a:xfrm>
            <a:prstGeom prst="rect">
              <a:avLst/>
            </a:prstGeom>
            <a:noFill/>
          </p:spPr>
          <p:txBody>
            <a:bodyPr wrap="square" lIns="90000" tIns="46800" rIns="90000" bIns="46800" rtlCol="0">
              <a:noAutofit/>
            </a:bodyPr>
            <a:lstStyle/>
            <a:p>
              <a:pPr>
                <a:lnSpc>
                  <a:spcPct val="150000"/>
                </a:lnSpc>
              </a:pPr>
              <a:r>
                <a:rPr lang="en-US" altLang="zh-CN" dirty="0"/>
                <a:t>N-gram</a:t>
              </a:r>
              <a:r>
                <a:rPr lang="zh-CN" altLang="en-US" dirty="0"/>
                <a:t>是一种基于语言模型的算法，基本思想是将文本内容按照字节顺序进行</a:t>
              </a:r>
              <a:r>
                <a:rPr lang="zh-CN" altLang="en-US" b="1" dirty="0"/>
                <a:t>大小为</a:t>
              </a:r>
              <a:r>
                <a:rPr lang="en-US" altLang="zh-CN" b="1" dirty="0"/>
                <a:t>N</a:t>
              </a:r>
              <a:r>
                <a:rPr lang="zh-CN" altLang="en-US" b="1" dirty="0"/>
                <a:t>的滑动窗口</a:t>
              </a:r>
              <a:r>
                <a:rPr lang="zh-CN" altLang="en-US" dirty="0"/>
                <a:t>操作，最终形成长度为</a:t>
              </a:r>
              <a:r>
                <a:rPr lang="en-US" altLang="zh-CN" dirty="0"/>
                <a:t>N</a:t>
              </a:r>
              <a:r>
                <a:rPr lang="zh-CN" altLang="en-US" dirty="0"/>
                <a:t>的字节片段序列。</a:t>
              </a:r>
              <a:endParaRPr lang="en-US" altLang="zh-CN" dirty="0"/>
            </a:p>
            <a:p>
              <a:pPr>
                <a:lnSpc>
                  <a:spcPct val="150000"/>
                </a:lnSpc>
              </a:pPr>
              <a:r>
                <a:rPr lang="en-US" altLang="zh-CN" dirty="0"/>
                <a:t>N-gram</a:t>
              </a:r>
              <a:r>
                <a:rPr lang="zh-CN" altLang="en-US" dirty="0"/>
                <a:t>中的</a:t>
              </a:r>
              <a:r>
                <a:rPr lang="en-US" altLang="zh-CN" dirty="0"/>
                <a:t>gram</a:t>
              </a:r>
              <a:r>
                <a:rPr lang="zh-CN" altLang="en-US" dirty="0"/>
                <a:t>根据</a:t>
              </a:r>
              <a:r>
                <a:rPr lang="zh-CN" altLang="en-US" b="1" dirty="0"/>
                <a:t>粒度不同</a:t>
              </a:r>
              <a:r>
                <a:rPr lang="zh-CN" altLang="en-US" dirty="0"/>
                <a:t>，有不同的含义，可以是字粒度，也可以是词粒度的。</a:t>
              </a:r>
            </a:p>
          </p:txBody>
        </p:sp>
      </p:grpSp>
      <p:grpSp>
        <p:nvGrpSpPr>
          <p:cNvPr id="37" name="组合 36"/>
          <p:cNvGrpSpPr/>
          <p:nvPr/>
        </p:nvGrpSpPr>
        <p:grpSpPr>
          <a:xfrm>
            <a:off x="1431512" y="3816103"/>
            <a:ext cx="9328976" cy="1711444"/>
            <a:chOff x="1431512" y="4313824"/>
            <a:chExt cx="9328976" cy="1711444"/>
          </a:xfrm>
        </p:grpSpPr>
        <p:grpSp>
          <p:nvGrpSpPr>
            <p:cNvPr id="3" name="组合 2"/>
            <p:cNvGrpSpPr/>
            <p:nvPr/>
          </p:nvGrpSpPr>
          <p:grpSpPr>
            <a:xfrm>
              <a:off x="1431512" y="4313824"/>
              <a:ext cx="4331677" cy="1711444"/>
              <a:chOff x="1108649" y="4496934"/>
              <a:chExt cx="4331677" cy="1711444"/>
            </a:xfrm>
          </p:grpSpPr>
          <p:grpSp>
            <p:nvGrpSpPr>
              <p:cNvPr id="6" name="îŝļidé">
                <a:extLst>
                  <a:ext uri="{FF2B5EF4-FFF2-40B4-BE49-F238E27FC236}">
                    <a16:creationId xmlns:a16="http://schemas.microsoft.com/office/drawing/2014/main" id="{06175A46-BBA9-4184-8DC4-E5A8703A45C5}"/>
                  </a:ext>
                </a:extLst>
              </p:cNvPr>
              <p:cNvGrpSpPr>
                <a:grpSpLocks noChangeAspect="1"/>
              </p:cNvGrpSpPr>
              <p:nvPr/>
            </p:nvGrpSpPr>
            <p:grpSpPr>
              <a:xfrm>
                <a:off x="1108649" y="4992656"/>
                <a:ext cx="698443" cy="720000"/>
                <a:chOff x="736745" y="1356666"/>
                <a:chExt cx="1933578" cy="1993257"/>
              </a:xfrm>
            </p:grpSpPr>
            <p:sp>
              <p:nvSpPr>
                <p:cNvPr id="29" name="ïṩ1iḓê">
                  <a:extLst>
                    <a:ext uri="{FF2B5EF4-FFF2-40B4-BE49-F238E27FC236}">
                      <a16:creationId xmlns:a16="http://schemas.microsoft.com/office/drawing/2014/main" id="{79225B41-442D-4C4E-8BFF-78457083D7A7}"/>
                    </a:ext>
                  </a:extLst>
                </p:cNvPr>
                <p:cNvSpPr/>
                <p:nvPr/>
              </p:nvSpPr>
              <p:spPr>
                <a:xfrm>
                  <a:off x="736745" y="1416345"/>
                  <a:ext cx="1933578" cy="19335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25400" cap="flat" cmpd="sng" algn="ctr">
                  <a:solidFill>
                    <a:schemeClr val="accent3"/>
                  </a:solidFill>
                  <a:prstDash val="solid"/>
                  <a:miter lim="400000"/>
                  <a:headEnd type="none" w="med" len="med"/>
                  <a:tailEnd type="none" w="med" len="med"/>
                </a:ln>
                <a:effectLst/>
                <a:extLst>
                  <a:ext uri="{909E8E84-426E-40DD-AFC4-6F175D3DCCD1}">
                    <a14:hiddenFill xmlns:a14="http://schemas.microsoft.com/office/drawing/2010/main">
                      <a:solidFill>
                        <a:schemeClr val="bg2">
                          <a:lumMod val="100000"/>
                        </a:schemeClr>
                      </a:solidFill>
                    </a14:hiddenFill>
                  </a:ext>
                </a:extLst>
              </p:spPr>
              <p:txBody>
                <a:bodyPr anchor="ctr"/>
                <a:lstStyle/>
                <a:p>
                  <a:pPr algn="ctr"/>
                  <a:endParaRPr/>
                </a:p>
              </p:txBody>
            </p:sp>
            <p:sp>
              <p:nvSpPr>
                <p:cNvPr id="30" name="ïṡlïďé">
                  <a:extLst>
                    <a:ext uri="{FF2B5EF4-FFF2-40B4-BE49-F238E27FC236}">
                      <a16:creationId xmlns:a16="http://schemas.microsoft.com/office/drawing/2014/main" id="{FCA396D9-B7B0-4690-861F-2281188352F6}"/>
                    </a:ext>
                  </a:extLst>
                </p:cNvPr>
                <p:cNvSpPr/>
                <p:nvPr/>
              </p:nvSpPr>
              <p:spPr>
                <a:xfrm>
                  <a:off x="805009" y="1493193"/>
                  <a:ext cx="1797051" cy="17970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blipFill>
                  <a:blip r:embed="rId4"/>
                  <a:srcRect/>
                  <a:stretch>
                    <a:fillRect l="-25179" t="-1" r="-24825" b="-1"/>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a:solidFill>
                      <a:schemeClr val="lt1"/>
                    </a:solidFill>
                  </a:endParaRPr>
                </a:p>
              </p:txBody>
            </p:sp>
            <p:grpSp>
              <p:nvGrpSpPr>
                <p:cNvPr id="31" name="ïṧḻíḑè">
                  <a:extLst>
                    <a:ext uri="{FF2B5EF4-FFF2-40B4-BE49-F238E27FC236}">
                      <a16:creationId xmlns:a16="http://schemas.microsoft.com/office/drawing/2014/main" id="{30352750-2C9C-416B-BB24-4455E70EFB7C}"/>
                    </a:ext>
                  </a:extLst>
                </p:cNvPr>
                <p:cNvGrpSpPr/>
                <p:nvPr/>
              </p:nvGrpSpPr>
              <p:grpSpPr>
                <a:xfrm>
                  <a:off x="1936034" y="1356666"/>
                  <a:ext cx="675000" cy="675005"/>
                  <a:chOff x="7209746" y="4153276"/>
                  <a:chExt cx="675000" cy="675005"/>
                </a:xfrm>
              </p:grpSpPr>
              <p:sp>
                <p:nvSpPr>
                  <p:cNvPr id="32" name="î$ḻiďê">
                    <a:extLst>
                      <a:ext uri="{FF2B5EF4-FFF2-40B4-BE49-F238E27FC236}">
                        <a16:creationId xmlns:a16="http://schemas.microsoft.com/office/drawing/2014/main" id="{A7514CD2-3857-420A-8886-DF54844A0BC2}"/>
                      </a:ext>
                    </a:extLst>
                  </p:cNvPr>
                  <p:cNvSpPr/>
                  <p:nvPr/>
                </p:nvSpPr>
                <p:spPr>
                  <a:xfrm>
                    <a:off x="7209746" y="4153276"/>
                    <a:ext cx="675000" cy="675005"/>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33" name="ïṥļïḋê">
                    <a:extLst>
                      <a:ext uri="{FF2B5EF4-FFF2-40B4-BE49-F238E27FC236}">
                        <a16:creationId xmlns:a16="http://schemas.microsoft.com/office/drawing/2014/main" id="{B3A717FE-45EE-46FE-AED6-DDD8350626C4}"/>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grpSp>
            <p:nvGrpSpPr>
              <p:cNvPr id="9" name="iŝ1íḑé">
                <a:extLst>
                  <a:ext uri="{FF2B5EF4-FFF2-40B4-BE49-F238E27FC236}">
                    <a16:creationId xmlns:a16="http://schemas.microsoft.com/office/drawing/2014/main" id="{2081F4EE-27CF-4D16-9D8E-4DF2A1E411D3}"/>
                  </a:ext>
                </a:extLst>
              </p:cNvPr>
              <p:cNvGrpSpPr/>
              <p:nvPr/>
            </p:nvGrpSpPr>
            <p:grpSpPr>
              <a:xfrm>
                <a:off x="1963584" y="4496934"/>
                <a:ext cx="3476742" cy="1711444"/>
                <a:chOff x="2766593" y="1520327"/>
                <a:chExt cx="3476742" cy="1711444"/>
              </a:xfrm>
            </p:grpSpPr>
            <p:sp>
              <p:nvSpPr>
                <p:cNvPr id="13" name="îṡḻïďe">
                  <a:extLst>
                    <a:ext uri="{FF2B5EF4-FFF2-40B4-BE49-F238E27FC236}">
                      <a16:creationId xmlns:a16="http://schemas.microsoft.com/office/drawing/2014/main" id="{ED8D29B6-2CD0-4E76-9A77-E3F77B74D168}"/>
                    </a:ext>
                  </a:extLst>
                </p:cNvPr>
                <p:cNvSpPr txBox="1"/>
                <p:nvPr/>
              </p:nvSpPr>
              <p:spPr>
                <a:xfrm>
                  <a:off x="2788009" y="1520327"/>
                  <a:ext cx="3236383" cy="588331"/>
                </a:xfrm>
                <a:prstGeom prst="rect">
                  <a:avLst/>
                </a:prstGeom>
                <a:noFill/>
              </p:spPr>
              <p:txBody>
                <a:bodyPr wrap="none" lIns="90000" tIns="46800" rIns="90000" bIns="46800" rtlCol="0" anchor="ctr" anchorCtr="0">
                  <a:normAutofit/>
                </a:bodyPr>
                <a:lstStyle/>
                <a:p>
                  <a:r>
                    <a:rPr lang="zh-CN" altLang="en-US" sz="1600" b="1" dirty="0">
                      <a:solidFill>
                        <a:schemeClr val="accent2"/>
                      </a:solidFill>
                    </a:rPr>
                    <a:t>字粒度</a:t>
                  </a:r>
                  <a:endParaRPr lang="en-US" altLang="zh-CN" sz="1600" b="1" dirty="0">
                    <a:solidFill>
                      <a:schemeClr val="accent2"/>
                    </a:solidFill>
                  </a:endParaRPr>
                </a:p>
              </p:txBody>
            </p:sp>
            <p:sp>
              <p:nvSpPr>
                <p:cNvPr id="14" name="iṣḷidè">
                  <a:extLst>
                    <a:ext uri="{FF2B5EF4-FFF2-40B4-BE49-F238E27FC236}">
                      <a16:creationId xmlns:a16="http://schemas.microsoft.com/office/drawing/2014/main" id="{145B7924-6AA5-44EC-9617-908E696F9833}"/>
                    </a:ext>
                  </a:extLst>
                </p:cNvPr>
                <p:cNvSpPr txBox="1"/>
                <p:nvPr/>
              </p:nvSpPr>
              <p:spPr>
                <a:xfrm>
                  <a:off x="2766593" y="1943150"/>
                  <a:ext cx="3476742" cy="1288621"/>
                </a:xfrm>
                <a:prstGeom prst="rect">
                  <a:avLst/>
                </a:prstGeom>
                <a:noFill/>
              </p:spPr>
              <p:txBody>
                <a:bodyPr wrap="square" lIns="90000" tIns="46800" rIns="90000" bIns="46800" rtlCol="0">
                  <a:noAutofit/>
                </a:bodyPr>
                <a:lstStyle/>
                <a:p>
                  <a:pPr>
                    <a:lnSpc>
                      <a:spcPct val="150000"/>
                    </a:lnSpc>
                  </a:pPr>
                  <a:r>
                    <a:rPr lang="zh-CN" altLang="en-US" sz="1600" dirty="0">
                      <a:latin typeface="+mj-ea"/>
                      <a:ea typeface="+mj-ea"/>
                    </a:rPr>
                    <a:t>我来到学院参观</a:t>
                  </a:r>
                </a:p>
                <a:p>
                  <a:pPr marL="285750" indent="-285750">
                    <a:lnSpc>
                      <a:spcPct val="150000"/>
                    </a:lnSpc>
                    <a:buFont typeface="Arial" panose="020B0604020202020204" pitchFamily="34" charset="0"/>
                    <a:buChar char="•"/>
                  </a:pPr>
                  <a:r>
                    <a:rPr lang="zh-CN" altLang="en-US" sz="1600" dirty="0">
                      <a:latin typeface="+mj-ea"/>
                      <a:ea typeface="+mj-ea"/>
                    </a:rPr>
                    <a:t>相应的</a:t>
                  </a:r>
                  <a:r>
                    <a:rPr lang="en-US" altLang="zh-CN" sz="1600" dirty="0">
                      <a:latin typeface="+mj-ea"/>
                      <a:ea typeface="+mj-ea"/>
                    </a:rPr>
                    <a:t>bigram</a:t>
                  </a:r>
                  <a:r>
                    <a:rPr lang="zh-CN" altLang="en-US" sz="1600" dirty="0">
                      <a:latin typeface="+mj-ea"/>
                      <a:ea typeface="+mj-ea"/>
                    </a:rPr>
                    <a:t>特征为：</a:t>
                  </a:r>
                  <a:endParaRPr lang="en-US" altLang="zh-CN" sz="1600" dirty="0">
                    <a:latin typeface="+mj-ea"/>
                    <a:ea typeface="+mj-ea"/>
                  </a:endParaRPr>
                </a:p>
                <a:p>
                  <a:pPr>
                    <a:lnSpc>
                      <a:spcPct val="150000"/>
                    </a:lnSpc>
                  </a:pPr>
                  <a:r>
                    <a:rPr lang="zh-CN" altLang="en-US" sz="1600" dirty="0">
                      <a:latin typeface="+mj-ea"/>
                      <a:ea typeface="+mj-ea"/>
                    </a:rPr>
                    <a:t>我来 来到 到学 学院 院参 参观</a:t>
                  </a:r>
                </a:p>
                <a:p>
                  <a:pPr marL="285750" indent="-285750">
                    <a:lnSpc>
                      <a:spcPct val="150000"/>
                    </a:lnSpc>
                    <a:buFont typeface="Arial" panose="020B0604020202020204" pitchFamily="34" charset="0"/>
                    <a:buChar char="•"/>
                  </a:pPr>
                  <a:r>
                    <a:rPr lang="zh-CN" altLang="en-US" sz="1600" dirty="0">
                      <a:latin typeface="+mj-ea"/>
                      <a:ea typeface="+mj-ea"/>
                    </a:rPr>
                    <a:t>相应的</a:t>
                  </a:r>
                  <a:r>
                    <a:rPr lang="en-US" altLang="zh-CN" sz="1600" dirty="0">
                      <a:latin typeface="+mj-ea"/>
                      <a:ea typeface="+mj-ea"/>
                    </a:rPr>
                    <a:t>trigram</a:t>
                  </a:r>
                  <a:r>
                    <a:rPr lang="zh-CN" altLang="en-US" sz="1600" dirty="0">
                      <a:latin typeface="+mj-ea"/>
                      <a:ea typeface="+mj-ea"/>
                    </a:rPr>
                    <a:t>特征为：</a:t>
                  </a:r>
                  <a:endParaRPr lang="en-US" altLang="zh-CN" sz="1600" dirty="0">
                    <a:latin typeface="+mj-ea"/>
                    <a:ea typeface="+mj-ea"/>
                  </a:endParaRPr>
                </a:p>
                <a:p>
                  <a:pPr>
                    <a:lnSpc>
                      <a:spcPct val="150000"/>
                    </a:lnSpc>
                  </a:pPr>
                  <a:r>
                    <a:rPr lang="zh-CN" altLang="en-US" sz="1600" dirty="0">
                      <a:latin typeface="+mj-ea"/>
                      <a:ea typeface="+mj-ea"/>
                    </a:rPr>
                    <a:t>我来到 来到学 到学院 学院参 院参观</a:t>
                  </a:r>
                </a:p>
              </p:txBody>
            </p:sp>
          </p:grpSp>
        </p:grpSp>
        <p:grpSp>
          <p:nvGrpSpPr>
            <p:cNvPr id="34" name="组合 33"/>
            <p:cNvGrpSpPr/>
            <p:nvPr/>
          </p:nvGrpSpPr>
          <p:grpSpPr>
            <a:xfrm>
              <a:off x="6638235" y="4313824"/>
              <a:ext cx="4122253" cy="1699499"/>
              <a:chOff x="7555852" y="4011984"/>
              <a:chExt cx="4122253" cy="1699499"/>
            </a:xfrm>
          </p:grpSpPr>
          <p:grpSp>
            <p:nvGrpSpPr>
              <p:cNvPr id="7" name="iśliḍè">
                <a:extLst>
                  <a:ext uri="{FF2B5EF4-FFF2-40B4-BE49-F238E27FC236}">
                    <a16:creationId xmlns:a16="http://schemas.microsoft.com/office/drawing/2014/main" id="{C9062EA8-F34E-455A-B546-B3E78B070B2D}"/>
                  </a:ext>
                </a:extLst>
              </p:cNvPr>
              <p:cNvGrpSpPr>
                <a:grpSpLocks noChangeAspect="1"/>
              </p:cNvGrpSpPr>
              <p:nvPr/>
            </p:nvGrpSpPr>
            <p:grpSpPr>
              <a:xfrm>
                <a:off x="7555852" y="4501733"/>
                <a:ext cx="698443" cy="720000"/>
                <a:chOff x="736745" y="1356666"/>
                <a:chExt cx="1933578" cy="1993257"/>
              </a:xfrm>
            </p:grpSpPr>
            <p:sp>
              <p:nvSpPr>
                <p:cNvPr id="24" name="îśľîďê">
                  <a:extLst>
                    <a:ext uri="{FF2B5EF4-FFF2-40B4-BE49-F238E27FC236}">
                      <a16:creationId xmlns:a16="http://schemas.microsoft.com/office/drawing/2014/main" id="{14F1D6B0-BEB6-47AC-AD6F-D0DFACDEE9D7}"/>
                    </a:ext>
                  </a:extLst>
                </p:cNvPr>
                <p:cNvSpPr/>
                <p:nvPr/>
              </p:nvSpPr>
              <p:spPr>
                <a:xfrm>
                  <a:off x="736745" y="1416345"/>
                  <a:ext cx="1933578" cy="193357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25400" cap="flat" cmpd="sng" algn="ctr">
                  <a:solidFill>
                    <a:schemeClr val="accent3"/>
                  </a:solidFill>
                  <a:prstDash val="solid"/>
                  <a:miter lim="400000"/>
                  <a:headEnd type="none" w="med" len="med"/>
                  <a:tailEnd type="none" w="med" len="med"/>
                </a:ln>
                <a:effectLst/>
                <a:extLst>
                  <a:ext uri="{909E8E84-426E-40DD-AFC4-6F175D3DCCD1}">
                    <a14:hiddenFill xmlns:a14="http://schemas.microsoft.com/office/drawing/2010/main">
                      <a:solidFill>
                        <a:schemeClr val="bg2">
                          <a:lumMod val="100000"/>
                        </a:schemeClr>
                      </a:solidFill>
                    </a14:hiddenFill>
                  </a:ext>
                </a:extLst>
              </p:spPr>
              <p:txBody>
                <a:bodyPr anchor="ctr"/>
                <a:lstStyle/>
                <a:p>
                  <a:pPr algn="ctr"/>
                  <a:endParaRPr/>
                </a:p>
              </p:txBody>
            </p:sp>
            <p:sp>
              <p:nvSpPr>
                <p:cNvPr id="25" name="işľíďè">
                  <a:extLst>
                    <a:ext uri="{FF2B5EF4-FFF2-40B4-BE49-F238E27FC236}">
                      <a16:creationId xmlns:a16="http://schemas.microsoft.com/office/drawing/2014/main" id="{F0128008-ECF9-4D37-9EE2-55AAC346FAAE}"/>
                    </a:ext>
                  </a:extLst>
                </p:cNvPr>
                <p:cNvSpPr/>
                <p:nvPr/>
              </p:nvSpPr>
              <p:spPr>
                <a:xfrm>
                  <a:off x="805009" y="1493193"/>
                  <a:ext cx="1797051" cy="17970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blipFill>
                  <a:blip r:embed="rId5"/>
                  <a:srcRect/>
                  <a:stretch>
                    <a:fillRect l="-25179" t="-1" r="-24825" b="-1"/>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a:solidFill>
                      <a:schemeClr val="lt1"/>
                    </a:solidFill>
                  </a:endParaRPr>
                </a:p>
              </p:txBody>
            </p:sp>
            <p:grpSp>
              <p:nvGrpSpPr>
                <p:cNvPr id="26" name="ïşľíḋê">
                  <a:extLst>
                    <a:ext uri="{FF2B5EF4-FFF2-40B4-BE49-F238E27FC236}">
                      <a16:creationId xmlns:a16="http://schemas.microsoft.com/office/drawing/2014/main" id="{57453E1A-558F-4157-BD14-E2AEDA2EC620}"/>
                    </a:ext>
                  </a:extLst>
                </p:cNvPr>
                <p:cNvGrpSpPr/>
                <p:nvPr/>
              </p:nvGrpSpPr>
              <p:grpSpPr>
                <a:xfrm>
                  <a:off x="1936034" y="1356666"/>
                  <a:ext cx="675000" cy="675005"/>
                  <a:chOff x="7209746" y="4153276"/>
                  <a:chExt cx="675000" cy="675005"/>
                </a:xfrm>
              </p:grpSpPr>
              <p:sp>
                <p:nvSpPr>
                  <p:cNvPr id="27" name="iśḷíḓê">
                    <a:extLst>
                      <a:ext uri="{FF2B5EF4-FFF2-40B4-BE49-F238E27FC236}">
                        <a16:creationId xmlns:a16="http://schemas.microsoft.com/office/drawing/2014/main" id="{81DE6EC0-1C8D-487B-9193-7A319EB9C4FB}"/>
                      </a:ext>
                    </a:extLst>
                  </p:cNvPr>
                  <p:cNvSpPr/>
                  <p:nvPr/>
                </p:nvSpPr>
                <p:spPr>
                  <a:xfrm>
                    <a:off x="7209746" y="4153276"/>
                    <a:ext cx="675000" cy="675005"/>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28" name="îśľîḓê">
                    <a:extLst>
                      <a:ext uri="{FF2B5EF4-FFF2-40B4-BE49-F238E27FC236}">
                        <a16:creationId xmlns:a16="http://schemas.microsoft.com/office/drawing/2014/main" id="{BB0D259D-1B09-41A2-BE8D-1FAE83D67192}"/>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grpSp>
            <p:nvGrpSpPr>
              <p:cNvPr id="10" name="isľïḓe">
                <a:extLst>
                  <a:ext uri="{FF2B5EF4-FFF2-40B4-BE49-F238E27FC236}">
                    <a16:creationId xmlns:a16="http://schemas.microsoft.com/office/drawing/2014/main" id="{CFE3D588-0039-4331-9981-DAEE19C21B0D}"/>
                  </a:ext>
                </a:extLst>
              </p:cNvPr>
              <p:cNvGrpSpPr/>
              <p:nvPr/>
            </p:nvGrpSpPr>
            <p:grpSpPr>
              <a:xfrm>
                <a:off x="8435445" y="4011984"/>
                <a:ext cx="3242660" cy="1699499"/>
                <a:chOff x="2770164" y="1231264"/>
                <a:chExt cx="3242660" cy="1699499"/>
              </a:xfrm>
            </p:grpSpPr>
            <p:sp>
              <p:nvSpPr>
                <p:cNvPr id="11" name="íṩļîḍè">
                  <a:extLst>
                    <a:ext uri="{FF2B5EF4-FFF2-40B4-BE49-F238E27FC236}">
                      <a16:creationId xmlns:a16="http://schemas.microsoft.com/office/drawing/2014/main" id="{DF14690B-A2B3-4784-A20F-6F9721C8E8C4}"/>
                    </a:ext>
                  </a:extLst>
                </p:cNvPr>
                <p:cNvSpPr txBox="1"/>
                <p:nvPr/>
              </p:nvSpPr>
              <p:spPr>
                <a:xfrm>
                  <a:off x="2776441" y="1231264"/>
                  <a:ext cx="3236383" cy="588331"/>
                </a:xfrm>
                <a:prstGeom prst="rect">
                  <a:avLst/>
                </a:prstGeom>
                <a:noFill/>
              </p:spPr>
              <p:txBody>
                <a:bodyPr wrap="none" lIns="90000" tIns="46800" rIns="90000" bIns="46800" rtlCol="0" anchor="ctr" anchorCtr="0">
                  <a:normAutofit/>
                </a:bodyPr>
                <a:lstStyle/>
                <a:p>
                  <a:r>
                    <a:rPr lang="zh-CN" altLang="en-US" sz="1600" b="1" dirty="0">
                      <a:solidFill>
                        <a:schemeClr val="accent3"/>
                      </a:solidFill>
                    </a:rPr>
                    <a:t>词粒度</a:t>
                  </a:r>
                  <a:endParaRPr lang="en-US" altLang="zh-CN" sz="1600" b="1" dirty="0">
                    <a:solidFill>
                      <a:schemeClr val="accent3"/>
                    </a:solidFill>
                  </a:endParaRPr>
                </a:p>
              </p:txBody>
            </p:sp>
            <p:sp>
              <p:nvSpPr>
                <p:cNvPr id="12" name="îṣḷîḑé">
                  <a:extLst>
                    <a:ext uri="{FF2B5EF4-FFF2-40B4-BE49-F238E27FC236}">
                      <a16:creationId xmlns:a16="http://schemas.microsoft.com/office/drawing/2014/main" id="{BCBD4F45-310B-4D9D-A7E0-B6A01FA87816}"/>
                    </a:ext>
                  </a:extLst>
                </p:cNvPr>
                <p:cNvSpPr txBox="1"/>
                <p:nvPr/>
              </p:nvSpPr>
              <p:spPr>
                <a:xfrm>
                  <a:off x="2770164" y="1647590"/>
                  <a:ext cx="3236382" cy="1283173"/>
                </a:xfrm>
                <a:prstGeom prst="rect">
                  <a:avLst/>
                </a:prstGeom>
                <a:noFill/>
              </p:spPr>
              <p:txBody>
                <a:bodyPr wrap="square" lIns="90000" tIns="46800" rIns="90000" bIns="46800" rtlCol="0">
                  <a:noAutofit/>
                </a:bodyPr>
                <a:lstStyle/>
                <a:p>
                  <a:pPr>
                    <a:lnSpc>
                      <a:spcPct val="150000"/>
                    </a:lnSpc>
                  </a:pPr>
                  <a:r>
                    <a:rPr lang="zh-CN" altLang="en-US" sz="1600" dirty="0">
                      <a:latin typeface="+mn-ea"/>
                    </a:rPr>
                    <a:t>我 来到 学院 参观</a:t>
                  </a:r>
                </a:p>
                <a:p>
                  <a:pPr marL="285750" indent="-285750">
                    <a:lnSpc>
                      <a:spcPct val="150000"/>
                    </a:lnSpc>
                    <a:buFont typeface="Arial" panose="020B0604020202020204" pitchFamily="34" charset="0"/>
                    <a:buChar char="•"/>
                  </a:pPr>
                  <a:r>
                    <a:rPr lang="zh-CN" altLang="en-US" sz="1600" dirty="0">
                      <a:latin typeface="+mn-ea"/>
                    </a:rPr>
                    <a:t>相应的</a:t>
                  </a:r>
                  <a:r>
                    <a:rPr lang="en-US" altLang="zh-CN" sz="1600" dirty="0">
                      <a:latin typeface="+mn-ea"/>
                    </a:rPr>
                    <a:t>bigram</a:t>
                  </a:r>
                  <a:r>
                    <a:rPr lang="zh-CN" altLang="en-US" sz="1600" dirty="0">
                      <a:latin typeface="+mn-ea"/>
                    </a:rPr>
                    <a:t>特征为：</a:t>
                  </a:r>
                  <a:endParaRPr lang="en-US" altLang="zh-CN" sz="1600" dirty="0">
                    <a:latin typeface="+mn-ea"/>
                  </a:endParaRPr>
                </a:p>
                <a:p>
                  <a:pPr>
                    <a:lnSpc>
                      <a:spcPct val="150000"/>
                    </a:lnSpc>
                  </a:pPr>
                  <a:r>
                    <a:rPr lang="zh-CN" altLang="en-US" sz="1600" dirty="0">
                      <a:latin typeface="+mn-ea"/>
                    </a:rPr>
                    <a:t>我</a:t>
                  </a:r>
                  <a:r>
                    <a:rPr lang="en-US" altLang="zh-CN" sz="1600" dirty="0">
                      <a:latin typeface="+mn-ea"/>
                    </a:rPr>
                    <a:t>/</a:t>
                  </a:r>
                  <a:r>
                    <a:rPr lang="zh-CN" altLang="en-US" sz="1600" dirty="0">
                      <a:latin typeface="+mn-ea"/>
                    </a:rPr>
                    <a:t>来到  来到</a:t>
                  </a:r>
                  <a:r>
                    <a:rPr lang="en-US" altLang="zh-CN" sz="1600" dirty="0">
                      <a:latin typeface="+mn-ea"/>
                    </a:rPr>
                    <a:t>/</a:t>
                  </a:r>
                  <a:r>
                    <a:rPr lang="zh-CN" altLang="en-US" sz="1600" dirty="0">
                      <a:latin typeface="+mn-ea"/>
                    </a:rPr>
                    <a:t>学院  学院</a:t>
                  </a:r>
                  <a:r>
                    <a:rPr lang="en-US" altLang="zh-CN" sz="1600" dirty="0">
                      <a:latin typeface="+mn-ea"/>
                    </a:rPr>
                    <a:t>/</a:t>
                  </a:r>
                  <a:r>
                    <a:rPr lang="zh-CN" altLang="en-US" sz="1600" dirty="0">
                      <a:latin typeface="+mn-ea"/>
                    </a:rPr>
                    <a:t>参观</a:t>
                  </a:r>
                </a:p>
                <a:p>
                  <a:pPr marL="285750" indent="-285750">
                    <a:lnSpc>
                      <a:spcPct val="150000"/>
                    </a:lnSpc>
                    <a:buFont typeface="Arial" panose="020B0604020202020204" pitchFamily="34" charset="0"/>
                    <a:buChar char="•"/>
                  </a:pPr>
                  <a:r>
                    <a:rPr lang="zh-CN" altLang="en-US" sz="1600" dirty="0">
                      <a:latin typeface="+mn-ea"/>
                    </a:rPr>
                    <a:t>相应的</a:t>
                  </a:r>
                  <a:r>
                    <a:rPr lang="en-US" altLang="zh-CN" sz="1600" dirty="0">
                      <a:latin typeface="+mn-ea"/>
                    </a:rPr>
                    <a:t>trigram</a:t>
                  </a:r>
                  <a:r>
                    <a:rPr lang="zh-CN" altLang="en-US" sz="1600" dirty="0">
                      <a:latin typeface="+mn-ea"/>
                    </a:rPr>
                    <a:t>特征为：</a:t>
                  </a:r>
                  <a:endParaRPr lang="en-US" altLang="zh-CN" sz="1600" dirty="0">
                    <a:latin typeface="+mn-ea"/>
                  </a:endParaRPr>
                </a:p>
                <a:p>
                  <a:pPr>
                    <a:lnSpc>
                      <a:spcPct val="150000"/>
                    </a:lnSpc>
                  </a:pPr>
                  <a:r>
                    <a:rPr lang="zh-CN" altLang="en-US" sz="1600" dirty="0">
                      <a:latin typeface="+mn-ea"/>
                    </a:rPr>
                    <a:t>我</a:t>
                  </a:r>
                  <a:r>
                    <a:rPr lang="en-US" altLang="zh-CN" sz="1600" dirty="0">
                      <a:latin typeface="+mn-ea"/>
                    </a:rPr>
                    <a:t>/</a:t>
                  </a:r>
                  <a:r>
                    <a:rPr lang="zh-CN" altLang="en-US" sz="1600" dirty="0">
                      <a:latin typeface="+mn-ea"/>
                    </a:rPr>
                    <a:t>来到</a:t>
                  </a:r>
                  <a:r>
                    <a:rPr lang="en-US" altLang="zh-CN" sz="1600" dirty="0">
                      <a:latin typeface="+mn-ea"/>
                    </a:rPr>
                    <a:t>/</a:t>
                  </a:r>
                  <a:r>
                    <a:rPr lang="zh-CN" altLang="en-US" sz="1600" dirty="0">
                      <a:latin typeface="+mn-ea"/>
                    </a:rPr>
                    <a:t>学院  来到</a:t>
                  </a:r>
                  <a:r>
                    <a:rPr lang="en-US" altLang="zh-CN" sz="1600" dirty="0">
                      <a:latin typeface="+mn-ea"/>
                    </a:rPr>
                    <a:t>/</a:t>
                  </a:r>
                  <a:r>
                    <a:rPr lang="zh-CN" altLang="en-US" sz="1600" dirty="0">
                      <a:latin typeface="+mn-ea"/>
                    </a:rPr>
                    <a:t>学院</a:t>
                  </a:r>
                  <a:r>
                    <a:rPr lang="en-US" altLang="zh-CN" sz="1600" dirty="0">
                      <a:latin typeface="+mn-ea"/>
                    </a:rPr>
                    <a:t>/</a:t>
                  </a:r>
                  <a:r>
                    <a:rPr lang="zh-CN" altLang="en-US" sz="1600" dirty="0">
                      <a:latin typeface="+mn-ea"/>
                    </a:rPr>
                    <a:t>参观</a:t>
                  </a:r>
                </a:p>
              </p:txBody>
            </p:sp>
          </p:grpSp>
        </p:grpSp>
      </p:grpSp>
    </p:spTree>
    <p:extLst>
      <p:ext uri="{BB962C8B-B14F-4D97-AF65-F5344CB8AC3E}">
        <p14:creationId xmlns:p14="http://schemas.microsoft.com/office/powerpoint/2010/main" val="1401397039"/>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FFB259-E5D9-4A3F-BC01-899C21B27FF4}"/>
              </a:ext>
            </a:extLst>
          </p:cNvPr>
          <p:cNvSpPr>
            <a:spLocks noGrp="1"/>
          </p:cNvSpPr>
          <p:nvPr>
            <p:ph type="title"/>
          </p:nvPr>
        </p:nvSpPr>
        <p:spPr/>
        <p:txBody>
          <a:bodyPr/>
          <a:lstStyle/>
          <a:p>
            <a:r>
              <a:rPr lang="en-US" altLang="zh-CN" dirty="0"/>
              <a:t>Word2vec</a:t>
            </a:r>
            <a:r>
              <a:rPr lang="zh-CN" altLang="en-US" dirty="0"/>
              <a:t>和</a:t>
            </a:r>
            <a:r>
              <a:rPr lang="en-US" altLang="zh-CN" dirty="0"/>
              <a:t>fastText</a:t>
            </a:r>
            <a:r>
              <a:rPr lang="zh-CN" altLang="en-US" dirty="0"/>
              <a:t>的区别</a:t>
            </a:r>
          </a:p>
        </p:txBody>
      </p:sp>
      <p:sp>
        <p:nvSpPr>
          <p:cNvPr id="3" name="灯片编号占位符 2">
            <a:extLst>
              <a:ext uri="{FF2B5EF4-FFF2-40B4-BE49-F238E27FC236}">
                <a16:creationId xmlns:a16="http://schemas.microsoft.com/office/drawing/2014/main" id="{06A1649F-CA02-450C-B966-F41E78F88C96}"/>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grpSp>
        <p:nvGrpSpPr>
          <p:cNvPr id="37" name="组合 36">
            <a:extLst>
              <a:ext uri="{FF2B5EF4-FFF2-40B4-BE49-F238E27FC236}">
                <a16:creationId xmlns:a16="http://schemas.microsoft.com/office/drawing/2014/main" id="{FF6BD49E-6BD9-473F-AA75-45C96AE00BB2}"/>
              </a:ext>
            </a:extLst>
          </p:cNvPr>
          <p:cNvGrpSpPr/>
          <p:nvPr/>
        </p:nvGrpSpPr>
        <p:grpSpPr>
          <a:xfrm>
            <a:off x="1309396" y="1679758"/>
            <a:ext cx="9240071" cy="1310147"/>
            <a:chOff x="1309396" y="1518891"/>
            <a:chExt cx="9240071" cy="1310147"/>
          </a:xfrm>
        </p:grpSpPr>
        <p:grpSp>
          <p:nvGrpSpPr>
            <p:cNvPr id="5" name="îśľîďê">
              <a:extLst>
                <a:ext uri="{FF2B5EF4-FFF2-40B4-BE49-F238E27FC236}">
                  <a16:creationId xmlns:a16="http://schemas.microsoft.com/office/drawing/2014/main" id="{34C48421-59E7-4B6E-9BA3-ECC1C74AE70C}"/>
                </a:ext>
              </a:extLst>
            </p:cNvPr>
            <p:cNvGrpSpPr/>
            <p:nvPr/>
          </p:nvGrpSpPr>
          <p:grpSpPr>
            <a:xfrm>
              <a:off x="1309396" y="1795532"/>
              <a:ext cx="666274" cy="671027"/>
              <a:chOff x="5931156" y="1399652"/>
              <a:chExt cx="644626" cy="649224"/>
            </a:xfrm>
            <a:effectLst/>
          </p:grpSpPr>
          <p:sp>
            <p:nvSpPr>
              <p:cNvPr id="30" name="iŝlíďé">
                <a:extLst>
                  <a:ext uri="{FF2B5EF4-FFF2-40B4-BE49-F238E27FC236}">
                    <a16:creationId xmlns:a16="http://schemas.microsoft.com/office/drawing/2014/main" id="{9E636386-B718-4E66-BA81-72357CD87DF8}"/>
                  </a:ext>
                </a:extLst>
              </p:cNvPr>
              <p:cNvSpPr/>
              <p:nvPr/>
            </p:nvSpPr>
            <p:spPr>
              <a:xfrm>
                <a:off x="5931156" y="1399652"/>
                <a:ext cx="644626" cy="6492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31" name="îŝľîďé">
                <a:extLst>
                  <a:ext uri="{FF2B5EF4-FFF2-40B4-BE49-F238E27FC236}">
                    <a16:creationId xmlns:a16="http://schemas.microsoft.com/office/drawing/2014/main" id="{7A6E8B97-2859-4107-B2ED-747DB0ABE17E}"/>
                  </a:ext>
                </a:extLst>
              </p:cNvPr>
              <p:cNvSpPr/>
              <p:nvPr/>
            </p:nvSpPr>
            <p:spPr bwMode="auto">
              <a:xfrm>
                <a:off x="6057730" y="1551942"/>
                <a:ext cx="400552" cy="359916"/>
              </a:xfrm>
              <a:custGeom>
                <a:avLst/>
                <a:gdLst/>
                <a:ahLst/>
                <a:cxnLst>
                  <a:cxn ang="0">
                    <a:pos x="23" y="39"/>
                  </a:cxn>
                  <a:cxn ang="0">
                    <a:pos x="21" y="41"/>
                  </a:cxn>
                  <a:cxn ang="0">
                    <a:pos x="20" y="41"/>
                  </a:cxn>
                  <a:cxn ang="0">
                    <a:pos x="19" y="40"/>
                  </a:cxn>
                  <a:cxn ang="0">
                    <a:pos x="0" y="22"/>
                  </a:cxn>
                  <a:cxn ang="0">
                    <a:pos x="0" y="19"/>
                  </a:cxn>
                  <a:cxn ang="0">
                    <a:pos x="19" y="1"/>
                  </a:cxn>
                  <a:cxn ang="0">
                    <a:pos x="21" y="0"/>
                  </a:cxn>
                  <a:cxn ang="0">
                    <a:pos x="23" y="2"/>
                  </a:cxn>
                  <a:cxn ang="0">
                    <a:pos x="23" y="5"/>
                  </a:cxn>
                  <a:cxn ang="0">
                    <a:pos x="8" y="19"/>
                  </a:cxn>
                  <a:cxn ang="0">
                    <a:pos x="8" y="22"/>
                  </a:cxn>
                  <a:cxn ang="0">
                    <a:pos x="23" y="36"/>
                  </a:cxn>
                  <a:cxn ang="0">
                    <a:pos x="23" y="39"/>
                  </a:cxn>
                  <a:cxn ang="0">
                    <a:pos x="58" y="57"/>
                  </a:cxn>
                  <a:cxn ang="0">
                    <a:pos x="57" y="57"/>
                  </a:cxn>
                  <a:cxn ang="0">
                    <a:pos x="57" y="57"/>
                  </a:cxn>
                  <a:cxn ang="0">
                    <a:pos x="56" y="56"/>
                  </a:cxn>
                  <a:cxn ang="0">
                    <a:pos x="52" y="36"/>
                  </a:cxn>
                  <a:cxn ang="0">
                    <a:pos x="36" y="30"/>
                  </a:cxn>
                  <a:cxn ang="0">
                    <a:pos x="36" y="39"/>
                  </a:cxn>
                  <a:cxn ang="0">
                    <a:pos x="35" y="41"/>
                  </a:cxn>
                  <a:cxn ang="0">
                    <a:pos x="34" y="41"/>
                  </a:cxn>
                  <a:cxn ang="0">
                    <a:pos x="32" y="40"/>
                  </a:cxn>
                  <a:cxn ang="0">
                    <a:pos x="14" y="22"/>
                  </a:cxn>
                  <a:cxn ang="0">
                    <a:pos x="14" y="19"/>
                  </a:cxn>
                  <a:cxn ang="0">
                    <a:pos x="32" y="1"/>
                  </a:cxn>
                  <a:cxn ang="0">
                    <a:pos x="35" y="0"/>
                  </a:cxn>
                  <a:cxn ang="0">
                    <a:pos x="36" y="2"/>
                  </a:cxn>
                  <a:cxn ang="0">
                    <a:pos x="36" y="12"/>
                  </a:cxn>
                  <a:cxn ang="0">
                    <a:pos x="58" y="20"/>
                  </a:cxn>
                  <a:cxn ang="0">
                    <a:pos x="64" y="38"/>
                  </a:cxn>
                  <a:cxn ang="0">
                    <a:pos x="58" y="57"/>
                  </a:cxn>
                </a:cxnLst>
                <a:rect l="0" t="0" r="r" b="b"/>
                <a:pathLst>
                  <a:path w="64" h="57">
                    <a:moveTo>
                      <a:pt x="23" y="39"/>
                    </a:moveTo>
                    <a:cubicBezTo>
                      <a:pt x="23" y="40"/>
                      <a:pt x="22" y="41"/>
                      <a:pt x="21" y="41"/>
                    </a:cubicBezTo>
                    <a:cubicBezTo>
                      <a:pt x="21" y="41"/>
                      <a:pt x="21" y="41"/>
                      <a:pt x="20" y="41"/>
                    </a:cubicBezTo>
                    <a:cubicBezTo>
                      <a:pt x="20" y="41"/>
                      <a:pt x="19" y="41"/>
                      <a:pt x="19" y="40"/>
                    </a:cubicBezTo>
                    <a:cubicBezTo>
                      <a:pt x="0" y="22"/>
                      <a:pt x="0" y="22"/>
                      <a:pt x="0" y="22"/>
                    </a:cubicBezTo>
                    <a:cubicBezTo>
                      <a:pt x="0" y="21"/>
                      <a:pt x="0" y="20"/>
                      <a:pt x="0" y="19"/>
                    </a:cubicBezTo>
                    <a:cubicBezTo>
                      <a:pt x="19" y="1"/>
                      <a:pt x="19" y="1"/>
                      <a:pt x="19" y="1"/>
                    </a:cubicBezTo>
                    <a:cubicBezTo>
                      <a:pt x="19" y="0"/>
                      <a:pt x="20" y="0"/>
                      <a:pt x="21" y="0"/>
                    </a:cubicBezTo>
                    <a:cubicBezTo>
                      <a:pt x="22" y="1"/>
                      <a:pt x="23" y="1"/>
                      <a:pt x="23" y="2"/>
                    </a:cubicBezTo>
                    <a:cubicBezTo>
                      <a:pt x="23" y="5"/>
                      <a:pt x="23" y="5"/>
                      <a:pt x="23" y="5"/>
                    </a:cubicBezTo>
                    <a:cubicBezTo>
                      <a:pt x="8" y="19"/>
                      <a:pt x="8" y="19"/>
                      <a:pt x="8" y="19"/>
                    </a:cubicBezTo>
                    <a:cubicBezTo>
                      <a:pt x="8" y="20"/>
                      <a:pt x="8" y="21"/>
                      <a:pt x="8" y="22"/>
                    </a:cubicBezTo>
                    <a:cubicBezTo>
                      <a:pt x="23" y="36"/>
                      <a:pt x="23" y="36"/>
                      <a:pt x="23" y="36"/>
                    </a:cubicBezTo>
                    <a:lnTo>
                      <a:pt x="23" y="39"/>
                    </a:lnTo>
                    <a:close/>
                    <a:moveTo>
                      <a:pt x="58" y="57"/>
                    </a:moveTo>
                    <a:cubicBezTo>
                      <a:pt x="58" y="57"/>
                      <a:pt x="57" y="57"/>
                      <a:pt x="57" y="57"/>
                    </a:cubicBezTo>
                    <a:cubicBezTo>
                      <a:pt x="57" y="57"/>
                      <a:pt x="57" y="57"/>
                      <a:pt x="57" y="57"/>
                    </a:cubicBezTo>
                    <a:cubicBezTo>
                      <a:pt x="56" y="57"/>
                      <a:pt x="56" y="56"/>
                      <a:pt x="56" y="56"/>
                    </a:cubicBezTo>
                    <a:cubicBezTo>
                      <a:pt x="57" y="46"/>
                      <a:pt x="56" y="40"/>
                      <a:pt x="52" y="36"/>
                    </a:cubicBezTo>
                    <a:cubicBezTo>
                      <a:pt x="49" y="32"/>
                      <a:pt x="44" y="31"/>
                      <a:pt x="36" y="30"/>
                    </a:cubicBezTo>
                    <a:cubicBezTo>
                      <a:pt x="36" y="39"/>
                      <a:pt x="36" y="39"/>
                      <a:pt x="36" y="39"/>
                    </a:cubicBezTo>
                    <a:cubicBezTo>
                      <a:pt x="36" y="40"/>
                      <a:pt x="36" y="41"/>
                      <a:pt x="35" y="41"/>
                    </a:cubicBezTo>
                    <a:cubicBezTo>
                      <a:pt x="35" y="41"/>
                      <a:pt x="34" y="41"/>
                      <a:pt x="34" y="41"/>
                    </a:cubicBezTo>
                    <a:cubicBezTo>
                      <a:pt x="33" y="41"/>
                      <a:pt x="33" y="41"/>
                      <a:pt x="32" y="40"/>
                    </a:cubicBezTo>
                    <a:cubicBezTo>
                      <a:pt x="14" y="22"/>
                      <a:pt x="14" y="22"/>
                      <a:pt x="14" y="22"/>
                    </a:cubicBezTo>
                    <a:cubicBezTo>
                      <a:pt x="13" y="21"/>
                      <a:pt x="13" y="20"/>
                      <a:pt x="14" y="19"/>
                    </a:cubicBezTo>
                    <a:cubicBezTo>
                      <a:pt x="32" y="1"/>
                      <a:pt x="32" y="1"/>
                      <a:pt x="32" y="1"/>
                    </a:cubicBezTo>
                    <a:cubicBezTo>
                      <a:pt x="33" y="0"/>
                      <a:pt x="34" y="0"/>
                      <a:pt x="35" y="0"/>
                    </a:cubicBezTo>
                    <a:cubicBezTo>
                      <a:pt x="36" y="1"/>
                      <a:pt x="36" y="1"/>
                      <a:pt x="36" y="2"/>
                    </a:cubicBezTo>
                    <a:cubicBezTo>
                      <a:pt x="36" y="12"/>
                      <a:pt x="36" y="12"/>
                      <a:pt x="36" y="12"/>
                    </a:cubicBezTo>
                    <a:cubicBezTo>
                      <a:pt x="46" y="12"/>
                      <a:pt x="53" y="15"/>
                      <a:pt x="58" y="20"/>
                    </a:cubicBezTo>
                    <a:cubicBezTo>
                      <a:pt x="63" y="25"/>
                      <a:pt x="64" y="33"/>
                      <a:pt x="64" y="38"/>
                    </a:cubicBezTo>
                    <a:cubicBezTo>
                      <a:pt x="64" y="45"/>
                      <a:pt x="58" y="56"/>
                      <a:pt x="58" y="57"/>
                    </a:cubicBezTo>
                    <a:close/>
                  </a:path>
                </a:pathLst>
              </a:custGeom>
              <a:solidFill>
                <a:schemeClr val="bg1"/>
              </a:solidFill>
              <a:ln w="9525">
                <a:noFill/>
                <a:round/>
                <a:headEnd/>
                <a:tailEnd/>
              </a:ln>
            </p:spPr>
            <p:txBody>
              <a:bodyPr lIns="90000" tIns="46800" rIns="90000" bIns="46800" anchor="ctr"/>
              <a:lstStyle/>
              <a:p>
                <a:pPr algn="ctr"/>
                <a:endParaRPr/>
              </a:p>
            </p:txBody>
          </p:sp>
        </p:grpSp>
        <p:grpSp>
          <p:nvGrpSpPr>
            <p:cNvPr id="36" name="组合 35">
              <a:extLst>
                <a:ext uri="{FF2B5EF4-FFF2-40B4-BE49-F238E27FC236}">
                  <a16:creationId xmlns:a16="http://schemas.microsoft.com/office/drawing/2014/main" id="{183E345E-620D-473E-AB2A-437F913A4B68}"/>
                </a:ext>
              </a:extLst>
            </p:cNvPr>
            <p:cNvGrpSpPr/>
            <p:nvPr/>
          </p:nvGrpSpPr>
          <p:grpSpPr>
            <a:xfrm>
              <a:off x="2079381" y="1518891"/>
              <a:ext cx="8470086" cy="1310147"/>
              <a:chOff x="2079381" y="1518891"/>
              <a:chExt cx="8470086" cy="1310147"/>
            </a:xfrm>
          </p:grpSpPr>
          <p:sp>
            <p:nvSpPr>
              <p:cNvPr id="7" name="îşḻíḓè">
                <a:extLst>
                  <a:ext uri="{FF2B5EF4-FFF2-40B4-BE49-F238E27FC236}">
                    <a16:creationId xmlns:a16="http://schemas.microsoft.com/office/drawing/2014/main" id="{3CB03A5B-E9B1-4088-9B94-6477AF864B02}"/>
                  </a:ext>
                </a:extLst>
              </p:cNvPr>
              <p:cNvSpPr/>
              <p:nvPr/>
            </p:nvSpPr>
            <p:spPr bwMode="auto">
              <a:xfrm>
                <a:off x="2079381" y="2017610"/>
                <a:ext cx="8470086" cy="811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dirty="0"/>
                  <a:t>“apple” </a:t>
                </a:r>
                <a:r>
                  <a:rPr lang="zh-CN" altLang="en-US" dirty="0"/>
                  <a:t>和</a:t>
                </a:r>
                <a:r>
                  <a:rPr lang="en-US" altLang="zh-CN" dirty="0"/>
                  <a:t>”apples”</a:t>
                </a:r>
                <a:r>
                  <a:rPr lang="zh-CN" altLang="en-US" dirty="0"/>
                  <a:t>，</a:t>
                </a:r>
                <a:r>
                  <a:rPr lang="en-US" altLang="zh-CN" dirty="0"/>
                  <a:t>”</a:t>
                </a:r>
                <a:r>
                  <a:rPr lang="zh-CN" altLang="en-US" dirty="0"/>
                  <a:t>阿里巴巴</a:t>
                </a:r>
                <a:r>
                  <a:rPr lang="en-US" altLang="zh-CN" dirty="0"/>
                  <a:t>”</a:t>
                </a:r>
                <a:r>
                  <a:rPr lang="zh-CN" altLang="en-US" dirty="0"/>
                  <a:t>和</a:t>
                </a:r>
                <a:r>
                  <a:rPr lang="en-US" altLang="zh-CN" dirty="0"/>
                  <a:t>”</a:t>
                </a:r>
                <a:r>
                  <a:rPr lang="zh-CN" altLang="en-US" dirty="0"/>
                  <a:t>阿里</a:t>
                </a:r>
                <a:r>
                  <a:rPr lang="en-US" altLang="zh-CN" dirty="0"/>
                  <a:t>”</a:t>
                </a:r>
                <a:r>
                  <a:rPr lang="zh-CN" altLang="en-US" dirty="0"/>
                  <a:t>，两个单词都有较多公共字符，即它们的</a:t>
                </a:r>
                <a:r>
                  <a:rPr lang="zh-CN" altLang="en-US" b="1" dirty="0"/>
                  <a:t>内部形态类似</a:t>
                </a:r>
                <a:r>
                  <a:rPr lang="zh-CN" altLang="en-US" dirty="0"/>
                  <a:t>，但是这种单词内部形态信息因为它们被转换成不同的</a:t>
                </a:r>
                <a:r>
                  <a:rPr lang="en-US" altLang="zh-CN" dirty="0"/>
                  <a:t>ID</a:t>
                </a:r>
                <a:r>
                  <a:rPr lang="zh-CN" altLang="en-US" b="1" dirty="0"/>
                  <a:t>丢失</a:t>
                </a:r>
                <a:r>
                  <a:rPr lang="zh-CN" altLang="en-US" dirty="0"/>
                  <a:t>了。</a:t>
                </a:r>
              </a:p>
            </p:txBody>
          </p:sp>
          <p:sp>
            <p:nvSpPr>
              <p:cNvPr id="8" name="ïşḻïḍe">
                <a:extLst>
                  <a:ext uri="{FF2B5EF4-FFF2-40B4-BE49-F238E27FC236}">
                    <a16:creationId xmlns:a16="http://schemas.microsoft.com/office/drawing/2014/main" id="{62D69101-5D49-47A8-9A40-7D31D92814AA}"/>
                  </a:ext>
                </a:extLst>
              </p:cNvPr>
              <p:cNvSpPr txBox="1"/>
              <p:nvPr/>
            </p:nvSpPr>
            <p:spPr bwMode="auto">
              <a:xfrm>
                <a:off x="2079381" y="1518891"/>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en-US" altLang="zh-CN" sz="2400" b="1" dirty="0">
                    <a:latin typeface="+mj-ea"/>
                    <a:ea typeface="+mj-ea"/>
                  </a:rPr>
                  <a:t>Word2vec</a:t>
                </a:r>
                <a:r>
                  <a:rPr lang="zh-CN" altLang="en-US" sz="2400" b="1" dirty="0">
                    <a:latin typeface="+mj-ea"/>
                    <a:ea typeface="+mj-ea"/>
                  </a:rPr>
                  <a:t>：忽略了单词内部的形态特征</a:t>
                </a:r>
              </a:p>
            </p:txBody>
          </p:sp>
        </p:grpSp>
      </p:grpSp>
      <p:grpSp>
        <p:nvGrpSpPr>
          <p:cNvPr id="39" name="组合 38">
            <a:extLst>
              <a:ext uri="{FF2B5EF4-FFF2-40B4-BE49-F238E27FC236}">
                <a16:creationId xmlns:a16="http://schemas.microsoft.com/office/drawing/2014/main" id="{F959B036-A4C9-438B-9E67-44305ABD8ADC}"/>
              </a:ext>
            </a:extLst>
          </p:cNvPr>
          <p:cNvGrpSpPr/>
          <p:nvPr/>
        </p:nvGrpSpPr>
        <p:grpSpPr>
          <a:xfrm>
            <a:off x="1309396" y="3818259"/>
            <a:ext cx="9134303" cy="1834951"/>
            <a:chOff x="1296630" y="3168317"/>
            <a:chExt cx="9134303" cy="1834951"/>
          </a:xfrm>
        </p:grpSpPr>
        <p:grpSp>
          <p:nvGrpSpPr>
            <p:cNvPr id="9" name="íṣ1ïde">
              <a:extLst>
                <a:ext uri="{FF2B5EF4-FFF2-40B4-BE49-F238E27FC236}">
                  <a16:creationId xmlns:a16="http://schemas.microsoft.com/office/drawing/2014/main" id="{B32CCD1C-2115-450C-9EB9-646838F15C09}"/>
                </a:ext>
              </a:extLst>
            </p:cNvPr>
            <p:cNvGrpSpPr/>
            <p:nvPr/>
          </p:nvGrpSpPr>
          <p:grpSpPr>
            <a:xfrm>
              <a:off x="1296630" y="3750279"/>
              <a:ext cx="666274" cy="671027"/>
              <a:chOff x="5950091" y="2237852"/>
              <a:chExt cx="644626" cy="649224"/>
            </a:xfrm>
            <a:effectLst/>
          </p:grpSpPr>
          <p:sp>
            <p:nvSpPr>
              <p:cNvPr id="28" name="iś1ïḑè">
                <a:extLst>
                  <a:ext uri="{FF2B5EF4-FFF2-40B4-BE49-F238E27FC236}">
                    <a16:creationId xmlns:a16="http://schemas.microsoft.com/office/drawing/2014/main" id="{D222720E-F731-4C43-BD4C-B1E65456709E}"/>
                  </a:ext>
                </a:extLst>
              </p:cNvPr>
              <p:cNvSpPr/>
              <p:nvPr/>
            </p:nvSpPr>
            <p:spPr>
              <a:xfrm flipH="1">
                <a:off x="5950091" y="2237852"/>
                <a:ext cx="644626" cy="6492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29" name="îś1ïḍe">
                <a:extLst>
                  <a:ext uri="{FF2B5EF4-FFF2-40B4-BE49-F238E27FC236}">
                    <a16:creationId xmlns:a16="http://schemas.microsoft.com/office/drawing/2014/main" id="{EC4B75CB-951A-4B22-AB1F-8D4BBC70E54B}"/>
                  </a:ext>
                </a:extLst>
              </p:cNvPr>
              <p:cNvSpPr/>
              <p:nvPr/>
            </p:nvSpPr>
            <p:spPr bwMode="auto">
              <a:xfrm>
                <a:off x="6100406" y="2400386"/>
                <a:ext cx="315200" cy="347304"/>
              </a:xfrm>
              <a:custGeom>
                <a:avLst/>
                <a:gdLst/>
                <a:ahLst/>
                <a:cxnLst>
                  <a:cxn ang="0">
                    <a:pos x="40" y="55"/>
                  </a:cxn>
                  <a:cxn ang="0">
                    <a:pos x="32" y="51"/>
                  </a:cxn>
                  <a:cxn ang="0">
                    <a:pos x="4" y="24"/>
                  </a:cxn>
                  <a:cxn ang="0">
                    <a:pos x="0" y="14"/>
                  </a:cxn>
                  <a:cxn ang="0">
                    <a:pos x="13" y="0"/>
                  </a:cxn>
                  <a:cxn ang="0">
                    <a:pos x="23" y="5"/>
                  </a:cxn>
                  <a:cxn ang="0">
                    <a:pos x="45" y="26"/>
                  </a:cxn>
                  <a:cxn ang="0">
                    <a:pos x="45" y="27"/>
                  </a:cxn>
                  <a:cxn ang="0">
                    <a:pos x="42" y="30"/>
                  </a:cxn>
                  <a:cxn ang="0">
                    <a:pos x="42" y="29"/>
                  </a:cxn>
                  <a:cxn ang="0">
                    <a:pos x="20" y="8"/>
                  </a:cxn>
                  <a:cxn ang="0">
                    <a:pos x="13" y="5"/>
                  </a:cxn>
                  <a:cxn ang="0">
                    <a:pos x="4" y="14"/>
                  </a:cxn>
                  <a:cxn ang="0">
                    <a:pos x="7" y="21"/>
                  </a:cxn>
                  <a:cxn ang="0">
                    <a:pos x="35" y="48"/>
                  </a:cxn>
                  <a:cxn ang="0">
                    <a:pos x="40" y="50"/>
                  </a:cxn>
                  <a:cxn ang="0">
                    <a:pos x="45" y="45"/>
                  </a:cxn>
                  <a:cxn ang="0">
                    <a:pos x="43" y="40"/>
                  </a:cxn>
                  <a:cxn ang="0">
                    <a:pos x="22" y="19"/>
                  </a:cxn>
                  <a:cxn ang="0">
                    <a:pos x="20" y="18"/>
                  </a:cxn>
                  <a:cxn ang="0">
                    <a:pos x="18" y="21"/>
                  </a:cxn>
                  <a:cxn ang="0">
                    <a:pos x="19" y="23"/>
                  </a:cxn>
                  <a:cxn ang="0">
                    <a:pos x="33" y="38"/>
                  </a:cxn>
                  <a:cxn ang="0">
                    <a:pos x="34" y="38"/>
                  </a:cxn>
                  <a:cxn ang="0">
                    <a:pos x="31" y="41"/>
                  </a:cxn>
                  <a:cxn ang="0">
                    <a:pos x="30" y="41"/>
                  </a:cxn>
                  <a:cxn ang="0">
                    <a:pos x="16" y="26"/>
                  </a:cxn>
                  <a:cxn ang="0">
                    <a:pos x="13" y="21"/>
                  </a:cxn>
                  <a:cxn ang="0">
                    <a:pos x="20" y="14"/>
                  </a:cxn>
                  <a:cxn ang="0">
                    <a:pos x="26" y="16"/>
                  </a:cxn>
                  <a:cxn ang="0">
                    <a:pos x="46" y="37"/>
                  </a:cxn>
                  <a:cxn ang="0">
                    <a:pos x="50" y="45"/>
                  </a:cxn>
                  <a:cxn ang="0">
                    <a:pos x="40" y="55"/>
                  </a:cxn>
                </a:cxnLst>
                <a:rect l="0" t="0" r="r" b="b"/>
                <a:pathLst>
                  <a:path w="50" h="55">
                    <a:moveTo>
                      <a:pt x="40" y="55"/>
                    </a:moveTo>
                    <a:cubicBezTo>
                      <a:pt x="37" y="55"/>
                      <a:pt x="34" y="54"/>
                      <a:pt x="32" y="51"/>
                    </a:cubicBezTo>
                    <a:cubicBezTo>
                      <a:pt x="4" y="24"/>
                      <a:pt x="4" y="24"/>
                      <a:pt x="4" y="24"/>
                    </a:cubicBezTo>
                    <a:cubicBezTo>
                      <a:pt x="1" y="21"/>
                      <a:pt x="0" y="18"/>
                      <a:pt x="0" y="14"/>
                    </a:cubicBezTo>
                    <a:cubicBezTo>
                      <a:pt x="0" y="7"/>
                      <a:pt x="6" y="0"/>
                      <a:pt x="13" y="0"/>
                    </a:cubicBezTo>
                    <a:cubicBezTo>
                      <a:pt x="17" y="0"/>
                      <a:pt x="21" y="2"/>
                      <a:pt x="23" y="5"/>
                    </a:cubicBezTo>
                    <a:cubicBezTo>
                      <a:pt x="45" y="26"/>
                      <a:pt x="45" y="26"/>
                      <a:pt x="45" y="26"/>
                    </a:cubicBezTo>
                    <a:cubicBezTo>
                      <a:pt x="45" y="26"/>
                      <a:pt x="45" y="27"/>
                      <a:pt x="45" y="27"/>
                    </a:cubicBezTo>
                    <a:cubicBezTo>
                      <a:pt x="45" y="28"/>
                      <a:pt x="43" y="30"/>
                      <a:pt x="42" y="30"/>
                    </a:cubicBezTo>
                    <a:cubicBezTo>
                      <a:pt x="42" y="30"/>
                      <a:pt x="42" y="30"/>
                      <a:pt x="42" y="29"/>
                    </a:cubicBezTo>
                    <a:cubicBezTo>
                      <a:pt x="20" y="8"/>
                      <a:pt x="20" y="8"/>
                      <a:pt x="20" y="8"/>
                    </a:cubicBezTo>
                    <a:cubicBezTo>
                      <a:pt x="18" y="6"/>
                      <a:pt x="16" y="5"/>
                      <a:pt x="13" y="5"/>
                    </a:cubicBezTo>
                    <a:cubicBezTo>
                      <a:pt x="8" y="5"/>
                      <a:pt x="4" y="9"/>
                      <a:pt x="4" y="14"/>
                    </a:cubicBezTo>
                    <a:cubicBezTo>
                      <a:pt x="4" y="16"/>
                      <a:pt x="5" y="19"/>
                      <a:pt x="7" y="21"/>
                    </a:cubicBezTo>
                    <a:cubicBezTo>
                      <a:pt x="35" y="48"/>
                      <a:pt x="35" y="48"/>
                      <a:pt x="35" y="48"/>
                    </a:cubicBezTo>
                    <a:cubicBezTo>
                      <a:pt x="36" y="50"/>
                      <a:pt x="38" y="50"/>
                      <a:pt x="40" y="50"/>
                    </a:cubicBezTo>
                    <a:cubicBezTo>
                      <a:pt x="43" y="50"/>
                      <a:pt x="45" y="48"/>
                      <a:pt x="45" y="45"/>
                    </a:cubicBezTo>
                    <a:cubicBezTo>
                      <a:pt x="45" y="43"/>
                      <a:pt x="44" y="41"/>
                      <a:pt x="43" y="40"/>
                    </a:cubicBezTo>
                    <a:cubicBezTo>
                      <a:pt x="22" y="19"/>
                      <a:pt x="22" y="19"/>
                      <a:pt x="22" y="19"/>
                    </a:cubicBezTo>
                    <a:cubicBezTo>
                      <a:pt x="22" y="19"/>
                      <a:pt x="21" y="18"/>
                      <a:pt x="20" y="18"/>
                    </a:cubicBezTo>
                    <a:cubicBezTo>
                      <a:pt x="19" y="18"/>
                      <a:pt x="18" y="19"/>
                      <a:pt x="18" y="21"/>
                    </a:cubicBezTo>
                    <a:cubicBezTo>
                      <a:pt x="18" y="22"/>
                      <a:pt x="18" y="22"/>
                      <a:pt x="19" y="23"/>
                    </a:cubicBezTo>
                    <a:cubicBezTo>
                      <a:pt x="33" y="38"/>
                      <a:pt x="33" y="38"/>
                      <a:pt x="33" y="38"/>
                    </a:cubicBezTo>
                    <a:cubicBezTo>
                      <a:pt x="34" y="38"/>
                      <a:pt x="34" y="38"/>
                      <a:pt x="34" y="38"/>
                    </a:cubicBezTo>
                    <a:cubicBezTo>
                      <a:pt x="34" y="39"/>
                      <a:pt x="32" y="41"/>
                      <a:pt x="31" y="41"/>
                    </a:cubicBezTo>
                    <a:cubicBezTo>
                      <a:pt x="31" y="41"/>
                      <a:pt x="30" y="41"/>
                      <a:pt x="30" y="41"/>
                    </a:cubicBezTo>
                    <a:cubicBezTo>
                      <a:pt x="16" y="26"/>
                      <a:pt x="16" y="26"/>
                      <a:pt x="16" y="26"/>
                    </a:cubicBezTo>
                    <a:cubicBezTo>
                      <a:pt x="14" y="25"/>
                      <a:pt x="13" y="23"/>
                      <a:pt x="13" y="21"/>
                    </a:cubicBezTo>
                    <a:cubicBezTo>
                      <a:pt x="13" y="17"/>
                      <a:pt x="16" y="14"/>
                      <a:pt x="20" y="14"/>
                    </a:cubicBezTo>
                    <a:cubicBezTo>
                      <a:pt x="22" y="14"/>
                      <a:pt x="24" y="15"/>
                      <a:pt x="26" y="16"/>
                    </a:cubicBezTo>
                    <a:cubicBezTo>
                      <a:pt x="46" y="37"/>
                      <a:pt x="46" y="37"/>
                      <a:pt x="46" y="37"/>
                    </a:cubicBezTo>
                    <a:cubicBezTo>
                      <a:pt x="49" y="39"/>
                      <a:pt x="50" y="42"/>
                      <a:pt x="50" y="45"/>
                    </a:cubicBezTo>
                    <a:cubicBezTo>
                      <a:pt x="50" y="51"/>
                      <a:pt x="46" y="55"/>
                      <a:pt x="40" y="55"/>
                    </a:cubicBezTo>
                    <a:close/>
                  </a:path>
                </a:pathLst>
              </a:custGeom>
              <a:solidFill>
                <a:schemeClr val="bg1"/>
              </a:solidFill>
              <a:ln w="9525">
                <a:noFill/>
                <a:round/>
                <a:headEnd/>
                <a:tailEnd/>
              </a:ln>
            </p:spPr>
            <p:txBody>
              <a:bodyPr lIns="90000" tIns="46800" rIns="90000" bIns="46800" anchor="ctr"/>
              <a:lstStyle/>
              <a:p>
                <a:pPr algn="ctr"/>
                <a:endParaRPr/>
              </a:p>
            </p:txBody>
          </p:sp>
        </p:grpSp>
        <p:grpSp>
          <p:nvGrpSpPr>
            <p:cNvPr id="38" name="组合 37">
              <a:extLst>
                <a:ext uri="{FF2B5EF4-FFF2-40B4-BE49-F238E27FC236}">
                  <a16:creationId xmlns:a16="http://schemas.microsoft.com/office/drawing/2014/main" id="{34B34D5A-E44A-4EA8-B98E-8AF90C648A62}"/>
                </a:ext>
              </a:extLst>
            </p:cNvPr>
            <p:cNvGrpSpPr/>
            <p:nvPr/>
          </p:nvGrpSpPr>
          <p:grpSpPr>
            <a:xfrm>
              <a:off x="2079381" y="3168317"/>
              <a:ext cx="8351552" cy="1834951"/>
              <a:chOff x="2079381" y="3168317"/>
              <a:chExt cx="8351552" cy="1834951"/>
            </a:xfrm>
          </p:grpSpPr>
          <p:sp>
            <p:nvSpPr>
              <p:cNvPr id="11" name="îṡlïḍè">
                <a:extLst>
                  <a:ext uri="{FF2B5EF4-FFF2-40B4-BE49-F238E27FC236}">
                    <a16:creationId xmlns:a16="http://schemas.microsoft.com/office/drawing/2014/main" id="{5702B70C-5C8F-47A4-AAE8-0FFD7791C32B}"/>
                  </a:ext>
                </a:extLst>
              </p:cNvPr>
              <p:cNvSpPr/>
              <p:nvPr/>
            </p:nvSpPr>
            <p:spPr bwMode="auto">
              <a:xfrm>
                <a:off x="2079381" y="3581198"/>
                <a:ext cx="8351552" cy="142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dirty="0"/>
                  <a:t>对于单词“</a:t>
                </a:r>
                <a:r>
                  <a:rPr lang="en-US" altLang="zh-CN" dirty="0"/>
                  <a:t>apple”</a:t>
                </a:r>
                <a:r>
                  <a:rPr lang="zh-CN" altLang="en-US" dirty="0"/>
                  <a:t>，它的</a:t>
                </a:r>
                <a:r>
                  <a:rPr lang="en-US" altLang="zh-CN" dirty="0"/>
                  <a:t>trigram</a:t>
                </a:r>
                <a:r>
                  <a:rPr lang="zh-CN" altLang="en-US" dirty="0"/>
                  <a:t>有“</a:t>
                </a:r>
                <a:r>
                  <a:rPr lang="en-US" altLang="zh-CN" dirty="0"/>
                  <a:t>&lt;ap”, “app”, “ppl”, “</a:t>
                </a:r>
                <a:r>
                  <a:rPr lang="en-US" altLang="zh-CN" dirty="0" err="1"/>
                  <a:t>ple</a:t>
                </a:r>
                <a:r>
                  <a:rPr lang="en-US" altLang="zh-CN" dirty="0"/>
                  <a:t>”, “le&gt;”</a:t>
                </a:r>
                <a:r>
                  <a:rPr lang="zh-CN" altLang="en-US" dirty="0"/>
                  <a:t>，可以用这些</a:t>
                </a:r>
                <a:r>
                  <a:rPr lang="en-US" altLang="zh-CN" dirty="0"/>
                  <a:t>trigram</a:t>
                </a:r>
                <a:r>
                  <a:rPr lang="zh-CN" altLang="en-US" dirty="0"/>
                  <a:t>来表示“</a:t>
                </a:r>
                <a:r>
                  <a:rPr lang="en-US" altLang="zh-CN" dirty="0"/>
                  <a:t>apple”</a:t>
                </a:r>
                <a:r>
                  <a:rPr lang="zh-CN" altLang="en-US" dirty="0"/>
                  <a:t>这个单词，进一步可以用这</a:t>
                </a:r>
                <a:r>
                  <a:rPr lang="en-US" altLang="zh-CN" dirty="0"/>
                  <a:t>5</a:t>
                </a:r>
                <a:r>
                  <a:rPr lang="zh-CN" altLang="en-US" dirty="0"/>
                  <a:t>个</a:t>
                </a:r>
                <a:r>
                  <a:rPr lang="en-US" altLang="zh-CN" dirty="0"/>
                  <a:t>trigram</a:t>
                </a:r>
                <a:r>
                  <a:rPr lang="zh-CN" altLang="en-US" dirty="0"/>
                  <a:t>的</a:t>
                </a:r>
                <a:r>
                  <a:rPr lang="zh-CN" altLang="en-US" b="1" dirty="0"/>
                  <a:t>向量叠加</a:t>
                </a:r>
                <a:r>
                  <a:rPr lang="zh-CN" altLang="en-US" dirty="0"/>
                  <a:t>来表示“</a:t>
                </a:r>
                <a:r>
                  <a:rPr lang="en-US" altLang="zh-CN" dirty="0"/>
                  <a:t>apple”</a:t>
                </a:r>
                <a:r>
                  <a:rPr lang="zh-CN" altLang="en-US" dirty="0"/>
                  <a:t>的词向量。</a:t>
                </a:r>
              </a:p>
              <a:p>
                <a:pPr>
                  <a:lnSpc>
                    <a:spcPct val="150000"/>
                  </a:lnSpc>
                </a:pPr>
                <a:endParaRPr lang="zh-CN" altLang="en-US" dirty="0"/>
              </a:p>
            </p:txBody>
          </p:sp>
          <p:sp>
            <p:nvSpPr>
              <p:cNvPr id="12" name="íŝ1ïḍê">
                <a:extLst>
                  <a:ext uri="{FF2B5EF4-FFF2-40B4-BE49-F238E27FC236}">
                    <a16:creationId xmlns:a16="http://schemas.microsoft.com/office/drawing/2014/main" id="{B0F981EB-45CE-4A53-BCB0-6EB3723188F1}"/>
                  </a:ext>
                </a:extLst>
              </p:cNvPr>
              <p:cNvSpPr txBox="1"/>
              <p:nvPr/>
            </p:nvSpPr>
            <p:spPr bwMode="auto">
              <a:xfrm>
                <a:off x="2079381" y="3168317"/>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en-US" altLang="zh-CN" sz="2400" b="1" dirty="0"/>
                  <a:t>fastText</a:t>
                </a:r>
                <a:r>
                  <a:rPr lang="zh-CN" altLang="en-US" sz="2400" b="1" dirty="0"/>
                  <a:t>：使用了字符级别的</a:t>
                </a:r>
                <a:r>
                  <a:rPr lang="en-US" altLang="zh-CN" sz="2400" b="1" dirty="0"/>
                  <a:t>n-grams</a:t>
                </a:r>
                <a:r>
                  <a:rPr lang="zh-CN" altLang="en-US" sz="2400" b="1" dirty="0"/>
                  <a:t>来表示一个单词</a:t>
                </a:r>
              </a:p>
            </p:txBody>
          </p:sp>
        </p:grpSp>
      </p:grpSp>
      <p:cxnSp>
        <p:nvCxnSpPr>
          <p:cNvPr id="41" name="直接连接符 40">
            <a:extLst>
              <a:ext uri="{FF2B5EF4-FFF2-40B4-BE49-F238E27FC236}">
                <a16:creationId xmlns:a16="http://schemas.microsoft.com/office/drawing/2014/main" id="{3B12484E-9243-409D-86C3-3B4049E9AAFB}"/>
              </a:ext>
            </a:extLst>
          </p:cNvPr>
          <p:cNvCxnSpPr>
            <a:cxnSpLocks/>
          </p:cNvCxnSpPr>
          <p:nvPr/>
        </p:nvCxnSpPr>
        <p:spPr>
          <a:xfrm flipH="1">
            <a:off x="1428535" y="3429000"/>
            <a:ext cx="9120932"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7628163"/>
      </p:ext>
    </p:extLst>
  </p:cSld>
  <p:clrMapOvr>
    <a:masterClrMapping/>
  </p:clrMapOvr>
  <p:transition spd="slow">
    <p:split orient="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FFB259-E5D9-4A3F-BC01-899C21B27FF4}"/>
              </a:ext>
            </a:extLst>
          </p:cNvPr>
          <p:cNvSpPr>
            <a:spLocks noGrp="1"/>
          </p:cNvSpPr>
          <p:nvPr>
            <p:ph type="title"/>
          </p:nvPr>
        </p:nvSpPr>
        <p:spPr/>
        <p:txBody>
          <a:bodyPr/>
          <a:lstStyle/>
          <a:p>
            <a:r>
              <a:rPr lang="en-US" altLang="zh-CN" dirty="0"/>
              <a:t>Word2vec</a:t>
            </a:r>
            <a:r>
              <a:rPr lang="zh-CN" altLang="en-US" dirty="0"/>
              <a:t>和</a:t>
            </a:r>
            <a:r>
              <a:rPr lang="en-US" altLang="zh-CN" dirty="0"/>
              <a:t>fastText</a:t>
            </a:r>
            <a:r>
              <a:rPr lang="zh-CN" altLang="en-US" dirty="0"/>
              <a:t>的区别</a:t>
            </a:r>
          </a:p>
        </p:txBody>
      </p:sp>
      <p:sp>
        <p:nvSpPr>
          <p:cNvPr id="3" name="灯片编号占位符 2">
            <a:extLst>
              <a:ext uri="{FF2B5EF4-FFF2-40B4-BE49-F238E27FC236}">
                <a16:creationId xmlns:a16="http://schemas.microsoft.com/office/drawing/2014/main" id="{06A1649F-CA02-450C-B966-F41E78F88C96}"/>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a:p>
        </p:txBody>
      </p:sp>
      <p:grpSp>
        <p:nvGrpSpPr>
          <p:cNvPr id="34" name="组合 33">
            <a:extLst>
              <a:ext uri="{FF2B5EF4-FFF2-40B4-BE49-F238E27FC236}">
                <a16:creationId xmlns:a16="http://schemas.microsoft.com/office/drawing/2014/main" id="{982287D4-A8F0-43CF-B23C-E5B0940A6BDC}"/>
              </a:ext>
            </a:extLst>
          </p:cNvPr>
          <p:cNvGrpSpPr/>
          <p:nvPr/>
        </p:nvGrpSpPr>
        <p:grpSpPr>
          <a:xfrm>
            <a:off x="1469582" y="2494131"/>
            <a:ext cx="9252837" cy="1869739"/>
            <a:chOff x="1296630" y="3776085"/>
            <a:chExt cx="9252837" cy="1869739"/>
          </a:xfrm>
        </p:grpSpPr>
        <p:grpSp>
          <p:nvGrpSpPr>
            <p:cNvPr id="13" name="îşḻiḑe">
              <a:extLst>
                <a:ext uri="{FF2B5EF4-FFF2-40B4-BE49-F238E27FC236}">
                  <a16:creationId xmlns:a16="http://schemas.microsoft.com/office/drawing/2014/main" id="{67897F8B-C71F-4D8C-B251-1B2B57D8B9C5}"/>
                </a:ext>
              </a:extLst>
            </p:cNvPr>
            <p:cNvGrpSpPr/>
            <p:nvPr/>
          </p:nvGrpSpPr>
          <p:grpSpPr>
            <a:xfrm>
              <a:off x="1296630" y="3834681"/>
              <a:ext cx="666274" cy="671027"/>
              <a:chOff x="5931156" y="3059486"/>
              <a:chExt cx="644626" cy="649224"/>
            </a:xfrm>
            <a:effectLst/>
          </p:grpSpPr>
          <p:sp>
            <p:nvSpPr>
              <p:cNvPr id="26" name="îṣlíḋé">
                <a:extLst>
                  <a:ext uri="{FF2B5EF4-FFF2-40B4-BE49-F238E27FC236}">
                    <a16:creationId xmlns:a16="http://schemas.microsoft.com/office/drawing/2014/main" id="{1F559E94-6C5A-4E5C-A02A-9A78F4AFC4D9}"/>
                  </a:ext>
                </a:extLst>
              </p:cNvPr>
              <p:cNvSpPr/>
              <p:nvPr/>
            </p:nvSpPr>
            <p:spPr>
              <a:xfrm>
                <a:off x="5931156" y="3059486"/>
                <a:ext cx="644626" cy="6492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27" name="ísľîďé">
                <a:extLst>
                  <a:ext uri="{FF2B5EF4-FFF2-40B4-BE49-F238E27FC236}">
                    <a16:creationId xmlns:a16="http://schemas.microsoft.com/office/drawing/2014/main" id="{C5EFF36E-A681-458A-92AA-1972F3D68ED2}"/>
                  </a:ext>
                </a:extLst>
              </p:cNvPr>
              <p:cNvSpPr/>
              <p:nvPr/>
            </p:nvSpPr>
            <p:spPr bwMode="auto">
              <a:xfrm>
                <a:off x="6058775" y="3227031"/>
                <a:ext cx="398463" cy="345165"/>
              </a:xfrm>
              <a:custGeom>
                <a:avLst/>
                <a:gdLst/>
                <a:ahLst/>
                <a:cxnLst>
                  <a:cxn ang="0">
                    <a:pos x="67" y="63"/>
                  </a:cxn>
                  <a:cxn ang="0">
                    <a:pos x="0" y="57"/>
                  </a:cxn>
                  <a:cxn ang="0">
                    <a:pos x="7" y="0"/>
                  </a:cxn>
                  <a:cxn ang="0">
                    <a:pos x="73" y="6"/>
                  </a:cxn>
                  <a:cxn ang="0">
                    <a:pos x="15" y="7"/>
                  </a:cxn>
                  <a:cxn ang="0">
                    <a:pos x="8" y="4"/>
                  </a:cxn>
                  <a:cxn ang="0">
                    <a:pos x="5" y="12"/>
                  </a:cxn>
                  <a:cxn ang="0">
                    <a:pos x="13" y="14"/>
                  </a:cxn>
                  <a:cxn ang="0">
                    <a:pos x="15" y="7"/>
                  </a:cxn>
                  <a:cxn ang="0">
                    <a:pos x="13" y="19"/>
                  </a:cxn>
                  <a:cxn ang="0">
                    <a:pos x="5" y="21"/>
                  </a:cxn>
                  <a:cxn ang="0">
                    <a:pos x="8" y="29"/>
                  </a:cxn>
                  <a:cxn ang="0">
                    <a:pos x="15" y="26"/>
                  </a:cxn>
                  <a:cxn ang="0">
                    <a:pos x="15" y="36"/>
                  </a:cxn>
                  <a:cxn ang="0">
                    <a:pos x="8" y="34"/>
                  </a:cxn>
                  <a:cxn ang="0">
                    <a:pos x="5" y="41"/>
                  </a:cxn>
                  <a:cxn ang="0">
                    <a:pos x="13" y="43"/>
                  </a:cxn>
                  <a:cxn ang="0">
                    <a:pos x="15" y="36"/>
                  </a:cxn>
                  <a:cxn ang="0">
                    <a:pos x="13" y="48"/>
                  </a:cxn>
                  <a:cxn ang="0">
                    <a:pos x="5" y="51"/>
                  </a:cxn>
                  <a:cxn ang="0">
                    <a:pos x="8" y="58"/>
                  </a:cxn>
                  <a:cxn ang="0">
                    <a:pos x="15" y="55"/>
                  </a:cxn>
                  <a:cxn ang="0">
                    <a:pos x="54" y="7"/>
                  </a:cxn>
                  <a:cxn ang="0">
                    <a:pos x="22" y="4"/>
                  </a:cxn>
                  <a:cxn ang="0">
                    <a:pos x="20" y="26"/>
                  </a:cxn>
                  <a:cxn ang="0">
                    <a:pos x="51" y="29"/>
                  </a:cxn>
                  <a:cxn ang="0">
                    <a:pos x="54" y="7"/>
                  </a:cxn>
                  <a:cxn ang="0">
                    <a:pos x="51" y="34"/>
                  </a:cxn>
                  <a:cxn ang="0">
                    <a:pos x="20" y="36"/>
                  </a:cxn>
                  <a:cxn ang="0">
                    <a:pos x="22" y="58"/>
                  </a:cxn>
                  <a:cxn ang="0">
                    <a:pos x="54" y="55"/>
                  </a:cxn>
                  <a:cxn ang="0">
                    <a:pos x="68" y="7"/>
                  </a:cxn>
                  <a:cxn ang="0">
                    <a:pos x="61" y="4"/>
                  </a:cxn>
                  <a:cxn ang="0">
                    <a:pos x="59" y="12"/>
                  </a:cxn>
                  <a:cxn ang="0">
                    <a:pos x="66" y="14"/>
                  </a:cxn>
                  <a:cxn ang="0">
                    <a:pos x="68" y="7"/>
                  </a:cxn>
                  <a:cxn ang="0">
                    <a:pos x="66" y="19"/>
                  </a:cxn>
                  <a:cxn ang="0">
                    <a:pos x="59" y="21"/>
                  </a:cxn>
                  <a:cxn ang="0">
                    <a:pos x="61" y="29"/>
                  </a:cxn>
                  <a:cxn ang="0">
                    <a:pos x="68" y="26"/>
                  </a:cxn>
                  <a:cxn ang="0">
                    <a:pos x="68" y="36"/>
                  </a:cxn>
                  <a:cxn ang="0">
                    <a:pos x="61" y="34"/>
                  </a:cxn>
                  <a:cxn ang="0">
                    <a:pos x="59" y="41"/>
                  </a:cxn>
                  <a:cxn ang="0">
                    <a:pos x="66" y="43"/>
                  </a:cxn>
                  <a:cxn ang="0">
                    <a:pos x="68" y="36"/>
                  </a:cxn>
                  <a:cxn ang="0">
                    <a:pos x="66" y="48"/>
                  </a:cxn>
                  <a:cxn ang="0">
                    <a:pos x="59" y="51"/>
                  </a:cxn>
                  <a:cxn ang="0">
                    <a:pos x="61" y="58"/>
                  </a:cxn>
                  <a:cxn ang="0">
                    <a:pos x="68" y="55"/>
                  </a:cxn>
                </a:cxnLst>
                <a:rect l="0" t="0" r="r" b="b"/>
                <a:pathLst>
                  <a:path w="73" h="63">
                    <a:moveTo>
                      <a:pt x="73" y="57"/>
                    </a:moveTo>
                    <a:cubicBezTo>
                      <a:pt x="73" y="60"/>
                      <a:pt x="71" y="63"/>
                      <a:pt x="67" y="63"/>
                    </a:cubicBezTo>
                    <a:cubicBezTo>
                      <a:pt x="7" y="63"/>
                      <a:pt x="7" y="63"/>
                      <a:pt x="7" y="63"/>
                    </a:cubicBezTo>
                    <a:cubicBezTo>
                      <a:pt x="3" y="63"/>
                      <a:pt x="0" y="60"/>
                      <a:pt x="0" y="57"/>
                    </a:cubicBezTo>
                    <a:cubicBezTo>
                      <a:pt x="0" y="6"/>
                      <a:pt x="0" y="6"/>
                      <a:pt x="0" y="6"/>
                    </a:cubicBezTo>
                    <a:cubicBezTo>
                      <a:pt x="0" y="2"/>
                      <a:pt x="3" y="0"/>
                      <a:pt x="7" y="0"/>
                    </a:cubicBezTo>
                    <a:cubicBezTo>
                      <a:pt x="67" y="0"/>
                      <a:pt x="67" y="0"/>
                      <a:pt x="67" y="0"/>
                    </a:cubicBezTo>
                    <a:cubicBezTo>
                      <a:pt x="71" y="0"/>
                      <a:pt x="73" y="2"/>
                      <a:pt x="73" y="6"/>
                    </a:cubicBezTo>
                    <a:lnTo>
                      <a:pt x="73" y="57"/>
                    </a:lnTo>
                    <a:close/>
                    <a:moveTo>
                      <a:pt x="15" y="7"/>
                    </a:moveTo>
                    <a:cubicBezTo>
                      <a:pt x="15" y="6"/>
                      <a:pt x="14" y="4"/>
                      <a:pt x="13" y="4"/>
                    </a:cubicBezTo>
                    <a:cubicBezTo>
                      <a:pt x="8" y="4"/>
                      <a:pt x="8" y="4"/>
                      <a:pt x="8" y="4"/>
                    </a:cubicBezTo>
                    <a:cubicBezTo>
                      <a:pt x="6" y="4"/>
                      <a:pt x="5" y="6"/>
                      <a:pt x="5" y="7"/>
                    </a:cubicBezTo>
                    <a:cubicBezTo>
                      <a:pt x="5" y="12"/>
                      <a:pt x="5" y="12"/>
                      <a:pt x="5" y="12"/>
                    </a:cubicBezTo>
                    <a:cubicBezTo>
                      <a:pt x="5" y="13"/>
                      <a:pt x="6" y="14"/>
                      <a:pt x="8" y="14"/>
                    </a:cubicBezTo>
                    <a:cubicBezTo>
                      <a:pt x="13" y="14"/>
                      <a:pt x="13" y="14"/>
                      <a:pt x="13" y="14"/>
                    </a:cubicBezTo>
                    <a:cubicBezTo>
                      <a:pt x="14" y="14"/>
                      <a:pt x="15" y="13"/>
                      <a:pt x="15" y="12"/>
                    </a:cubicBezTo>
                    <a:lnTo>
                      <a:pt x="15" y="7"/>
                    </a:lnTo>
                    <a:close/>
                    <a:moveTo>
                      <a:pt x="15" y="21"/>
                    </a:moveTo>
                    <a:cubicBezTo>
                      <a:pt x="15" y="20"/>
                      <a:pt x="14" y="19"/>
                      <a:pt x="13" y="19"/>
                    </a:cubicBezTo>
                    <a:cubicBezTo>
                      <a:pt x="8" y="19"/>
                      <a:pt x="8" y="19"/>
                      <a:pt x="8" y="19"/>
                    </a:cubicBezTo>
                    <a:cubicBezTo>
                      <a:pt x="6" y="19"/>
                      <a:pt x="5" y="20"/>
                      <a:pt x="5" y="21"/>
                    </a:cubicBezTo>
                    <a:cubicBezTo>
                      <a:pt x="5" y="26"/>
                      <a:pt x="5" y="26"/>
                      <a:pt x="5" y="26"/>
                    </a:cubicBezTo>
                    <a:cubicBezTo>
                      <a:pt x="5" y="28"/>
                      <a:pt x="6" y="29"/>
                      <a:pt x="8" y="29"/>
                    </a:cubicBezTo>
                    <a:cubicBezTo>
                      <a:pt x="13" y="29"/>
                      <a:pt x="13" y="29"/>
                      <a:pt x="13" y="29"/>
                    </a:cubicBezTo>
                    <a:cubicBezTo>
                      <a:pt x="14" y="29"/>
                      <a:pt x="15" y="28"/>
                      <a:pt x="15" y="26"/>
                    </a:cubicBezTo>
                    <a:lnTo>
                      <a:pt x="15" y="21"/>
                    </a:lnTo>
                    <a:close/>
                    <a:moveTo>
                      <a:pt x="15" y="36"/>
                    </a:moveTo>
                    <a:cubicBezTo>
                      <a:pt x="15" y="35"/>
                      <a:pt x="14" y="34"/>
                      <a:pt x="13" y="34"/>
                    </a:cubicBezTo>
                    <a:cubicBezTo>
                      <a:pt x="8" y="34"/>
                      <a:pt x="8" y="34"/>
                      <a:pt x="8" y="34"/>
                    </a:cubicBezTo>
                    <a:cubicBezTo>
                      <a:pt x="6" y="34"/>
                      <a:pt x="5" y="35"/>
                      <a:pt x="5" y="36"/>
                    </a:cubicBezTo>
                    <a:cubicBezTo>
                      <a:pt x="5" y="41"/>
                      <a:pt x="5" y="41"/>
                      <a:pt x="5" y="41"/>
                    </a:cubicBezTo>
                    <a:cubicBezTo>
                      <a:pt x="5" y="42"/>
                      <a:pt x="6" y="43"/>
                      <a:pt x="8" y="43"/>
                    </a:cubicBezTo>
                    <a:cubicBezTo>
                      <a:pt x="13" y="43"/>
                      <a:pt x="13" y="43"/>
                      <a:pt x="13" y="43"/>
                    </a:cubicBezTo>
                    <a:cubicBezTo>
                      <a:pt x="14" y="43"/>
                      <a:pt x="15" y="42"/>
                      <a:pt x="15" y="41"/>
                    </a:cubicBezTo>
                    <a:lnTo>
                      <a:pt x="15" y="36"/>
                    </a:lnTo>
                    <a:close/>
                    <a:moveTo>
                      <a:pt x="15" y="51"/>
                    </a:moveTo>
                    <a:cubicBezTo>
                      <a:pt x="15" y="49"/>
                      <a:pt x="14" y="48"/>
                      <a:pt x="13" y="48"/>
                    </a:cubicBezTo>
                    <a:cubicBezTo>
                      <a:pt x="8" y="48"/>
                      <a:pt x="8" y="48"/>
                      <a:pt x="8" y="48"/>
                    </a:cubicBezTo>
                    <a:cubicBezTo>
                      <a:pt x="6" y="48"/>
                      <a:pt x="5" y="49"/>
                      <a:pt x="5" y="51"/>
                    </a:cubicBezTo>
                    <a:cubicBezTo>
                      <a:pt x="5" y="55"/>
                      <a:pt x="5" y="55"/>
                      <a:pt x="5" y="55"/>
                    </a:cubicBezTo>
                    <a:cubicBezTo>
                      <a:pt x="5" y="57"/>
                      <a:pt x="6" y="58"/>
                      <a:pt x="8" y="58"/>
                    </a:cubicBezTo>
                    <a:cubicBezTo>
                      <a:pt x="13" y="58"/>
                      <a:pt x="13" y="58"/>
                      <a:pt x="13" y="58"/>
                    </a:cubicBezTo>
                    <a:cubicBezTo>
                      <a:pt x="14" y="58"/>
                      <a:pt x="15" y="57"/>
                      <a:pt x="15" y="55"/>
                    </a:cubicBezTo>
                    <a:lnTo>
                      <a:pt x="15" y="51"/>
                    </a:lnTo>
                    <a:close/>
                    <a:moveTo>
                      <a:pt x="54" y="7"/>
                    </a:moveTo>
                    <a:cubicBezTo>
                      <a:pt x="54" y="6"/>
                      <a:pt x="53" y="4"/>
                      <a:pt x="51" y="4"/>
                    </a:cubicBezTo>
                    <a:cubicBezTo>
                      <a:pt x="22" y="4"/>
                      <a:pt x="22" y="4"/>
                      <a:pt x="22" y="4"/>
                    </a:cubicBezTo>
                    <a:cubicBezTo>
                      <a:pt x="21" y="4"/>
                      <a:pt x="20" y="6"/>
                      <a:pt x="20" y="7"/>
                    </a:cubicBezTo>
                    <a:cubicBezTo>
                      <a:pt x="20" y="26"/>
                      <a:pt x="20" y="26"/>
                      <a:pt x="20" y="26"/>
                    </a:cubicBezTo>
                    <a:cubicBezTo>
                      <a:pt x="20" y="28"/>
                      <a:pt x="21" y="29"/>
                      <a:pt x="22" y="29"/>
                    </a:cubicBezTo>
                    <a:cubicBezTo>
                      <a:pt x="51" y="29"/>
                      <a:pt x="51" y="29"/>
                      <a:pt x="51" y="29"/>
                    </a:cubicBezTo>
                    <a:cubicBezTo>
                      <a:pt x="53" y="29"/>
                      <a:pt x="54" y="28"/>
                      <a:pt x="54" y="26"/>
                    </a:cubicBezTo>
                    <a:lnTo>
                      <a:pt x="54" y="7"/>
                    </a:lnTo>
                    <a:close/>
                    <a:moveTo>
                      <a:pt x="54" y="36"/>
                    </a:moveTo>
                    <a:cubicBezTo>
                      <a:pt x="54" y="35"/>
                      <a:pt x="53" y="34"/>
                      <a:pt x="51" y="34"/>
                    </a:cubicBezTo>
                    <a:cubicBezTo>
                      <a:pt x="22" y="34"/>
                      <a:pt x="22" y="34"/>
                      <a:pt x="22" y="34"/>
                    </a:cubicBezTo>
                    <a:cubicBezTo>
                      <a:pt x="21" y="34"/>
                      <a:pt x="20" y="35"/>
                      <a:pt x="20" y="36"/>
                    </a:cubicBezTo>
                    <a:cubicBezTo>
                      <a:pt x="20" y="55"/>
                      <a:pt x="20" y="55"/>
                      <a:pt x="20" y="55"/>
                    </a:cubicBezTo>
                    <a:cubicBezTo>
                      <a:pt x="20" y="57"/>
                      <a:pt x="21" y="58"/>
                      <a:pt x="22" y="58"/>
                    </a:cubicBezTo>
                    <a:cubicBezTo>
                      <a:pt x="51" y="58"/>
                      <a:pt x="51" y="58"/>
                      <a:pt x="51" y="58"/>
                    </a:cubicBezTo>
                    <a:cubicBezTo>
                      <a:pt x="53" y="58"/>
                      <a:pt x="54" y="57"/>
                      <a:pt x="54" y="55"/>
                    </a:cubicBezTo>
                    <a:lnTo>
                      <a:pt x="54" y="36"/>
                    </a:lnTo>
                    <a:close/>
                    <a:moveTo>
                      <a:pt x="68" y="7"/>
                    </a:moveTo>
                    <a:cubicBezTo>
                      <a:pt x="68" y="6"/>
                      <a:pt x="67" y="4"/>
                      <a:pt x="66" y="4"/>
                    </a:cubicBezTo>
                    <a:cubicBezTo>
                      <a:pt x="61" y="4"/>
                      <a:pt x="61" y="4"/>
                      <a:pt x="61" y="4"/>
                    </a:cubicBezTo>
                    <a:cubicBezTo>
                      <a:pt x="60" y="4"/>
                      <a:pt x="59" y="6"/>
                      <a:pt x="59" y="7"/>
                    </a:cubicBezTo>
                    <a:cubicBezTo>
                      <a:pt x="59" y="12"/>
                      <a:pt x="59" y="12"/>
                      <a:pt x="59" y="12"/>
                    </a:cubicBezTo>
                    <a:cubicBezTo>
                      <a:pt x="59" y="13"/>
                      <a:pt x="60" y="14"/>
                      <a:pt x="61" y="14"/>
                    </a:cubicBezTo>
                    <a:cubicBezTo>
                      <a:pt x="66" y="14"/>
                      <a:pt x="66" y="14"/>
                      <a:pt x="66" y="14"/>
                    </a:cubicBezTo>
                    <a:cubicBezTo>
                      <a:pt x="67" y="14"/>
                      <a:pt x="68" y="13"/>
                      <a:pt x="68" y="12"/>
                    </a:cubicBezTo>
                    <a:lnTo>
                      <a:pt x="68" y="7"/>
                    </a:lnTo>
                    <a:close/>
                    <a:moveTo>
                      <a:pt x="68" y="21"/>
                    </a:moveTo>
                    <a:cubicBezTo>
                      <a:pt x="68" y="20"/>
                      <a:pt x="67" y="19"/>
                      <a:pt x="66" y="19"/>
                    </a:cubicBezTo>
                    <a:cubicBezTo>
                      <a:pt x="61" y="19"/>
                      <a:pt x="61" y="19"/>
                      <a:pt x="61" y="19"/>
                    </a:cubicBezTo>
                    <a:cubicBezTo>
                      <a:pt x="60" y="19"/>
                      <a:pt x="59" y="20"/>
                      <a:pt x="59" y="21"/>
                    </a:cubicBezTo>
                    <a:cubicBezTo>
                      <a:pt x="59" y="26"/>
                      <a:pt x="59" y="26"/>
                      <a:pt x="59" y="26"/>
                    </a:cubicBezTo>
                    <a:cubicBezTo>
                      <a:pt x="59" y="28"/>
                      <a:pt x="60" y="29"/>
                      <a:pt x="61" y="29"/>
                    </a:cubicBezTo>
                    <a:cubicBezTo>
                      <a:pt x="66" y="29"/>
                      <a:pt x="66" y="29"/>
                      <a:pt x="66" y="29"/>
                    </a:cubicBezTo>
                    <a:cubicBezTo>
                      <a:pt x="67" y="29"/>
                      <a:pt x="68" y="28"/>
                      <a:pt x="68" y="26"/>
                    </a:cubicBezTo>
                    <a:lnTo>
                      <a:pt x="68" y="21"/>
                    </a:lnTo>
                    <a:close/>
                    <a:moveTo>
                      <a:pt x="68" y="36"/>
                    </a:moveTo>
                    <a:cubicBezTo>
                      <a:pt x="68" y="35"/>
                      <a:pt x="67" y="34"/>
                      <a:pt x="66" y="34"/>
                    </a:cubicBezTo>
                    <a:cubicBezTo>
                      <a:pt x="61" y="34"/>
                      <a:pt x="61" y="34"/>
                      <a:pt x="61" y="34"/>
                    </a:cubicBezTo>
                    <a:cubicBezTo>
                      <a:pt x="60" y="34"/>
                      <a:pt x="59" y="35"/>
                      <a:pt x="59" y="36"/>
                    </a:cubicBezTo>
                    <a:cubicBezTo>
                      <a:pt x="59" y="41"/>
                      <a:pt x="59" y="41"/>
                      <a:pt x="59" y="41"/>
                    </a:cubicBezTo>
                    <a:cubicBezTo>
                      <a:pt x="59" y="42"/>
                      <a:pt x="60" y="43"/>
                      <a:pt x="61" y="43"/>
                    </a:cubicBezTo>
                    <a:cubicBezTo>
                      <a:pt x="66" y="43"/>
                      <a:pt x="66" y="43"/>
                      <a:pt x="66" y="43"/>
                    </a:cubicBezTo>
                    <a:cubicBezTo>
                      <a:pt x="67" y="43"/>
                      <a:pt x="68" y="42"/>
                      <a:pt x="68" y="41"/>
                    </a:cubicBezTo>
                    <a:lnTo>
                      <a:pt x="68" y="36"/>
                    </a:lnTo>
                    <a:close/>
                    <a:moveTo>
                      <a:pt x="68" y="51"/>
                    </a:moveTo>
                    <a:cubicBezTo>
                      <a:pt x="68" y="49"/>
                      <a:pt x="67" y="48"/>
                      <a:pt x="66" y="48"/>
                    </a:cubicBezTo>
                    <a:cubicBezTo>
                      <a:pt x="61" y="48"/>
                      <a:pt x="61" y="48"/>
                      <a:pt x="61" y="48"/>
                    </a:cubicBezTo>
                    <a:cubicBezTo>
                      <a:pt x="60" y="48"/>
                      <a:pt x="59" y="49"/>
                      <a:pt x="59" y="51"/>
                    </a:cubicBezTo>
                    <a:cubicBezTo>
                      <a:pt x="59" y="55"/>
                      <a:pt x="59" y="55"/>
                      <a:pt x="59" y="55"/>
                    </a:cubicBezTo>
                    <a:cubicBezTo>
                      <a:pt x="59" y="57"/>
                      <a:pt x="60" y="58"/>
                      <a:pt x="61" y="58"/>
                    </a:cubicBezTo>
                    <a:cubicBezTo>
                      <a:pt x="66" y="58"/>
                      <a:pt x="66" y="58"/>
                      <a:pt x="66" y="58"/>
                    </a:cubicBezTo>
                    <a:cubicBezTo>
                      <a:pt x="67" y="58"/>
                      <a:pt x="68" y="57"/>
                      <a:pt x="68" y="55"/>
                    </a:cubicBezTo>
                    <a:lnTo>
                      <a:pt x="68" y="51"/>
                    </a:lnTo>
                    <a:close/>
                  </a:path>
                </a:pathLst>
              </a:custGeom>
              <a:solidFill>
                <a:schemeClr val="bg1"/>
              </a:solidFill>
              <a:ln w="9525">
                <a:noFill/>
                <a:round/>
                <a:headEnd/>
                <a:tailEnd/>
              </a:ln>
            </p:spPr>
            <p:txBody>
              <a:bodyPr lIns="90000" tIns="46800" rIns="90000" bIns="46800" anchor="ctr"/>
              <a:lstStyle/>
              <a:p>
                <a:pPr algn="ctr"/>
                <a:endParaRPr/>
              </a:p>
            </p:txBody>
          </p:sp>
        </p:grpSp>
        <p:sp>
          <p:nvSpPr>
            <p:cNvPr id="15" name="iŝlïḋe">
              <a:extLst>
                <a:ext uri="{FF2B5EF4-FFF2-40B4-BE49-F238E27FC236}">
                  <a16:creationId xmlns:a16="http://schemas.microsoft.com/office/drawing/2014/main" id="{B13445D8-5290-4E74-9C33-961F1A1E9287}"/>
                </a:ext>
              </a:extLst>
            </p:cNvPr>
            <p:cNvSpPr/>
            <p:nvPr/>
          </p:nvSpPr>
          <p:spPr bwMode="auto">
            <a:xfrm>
              <a:off x="2079381" y="4188965"/>
              <a:ext cx="8470086" cy="1456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dirty="0">
                  <a:latin typeface="+mn-ea"/>
                </a:rPr>
                <a:t>1. </a:t>
              </a:r>
              <a:r>
                <a:rPr lang="zh-CN" altLang="en-US" dirty="0">
                  <a:latin typeface="+mn-ea"/>
                </a:rPr>
                <a:t>对于</a:t>
              </a:r>
              <a:r>
                <a:rPr lang="zh-CN" altLang="en-US" b="1" dirty="0">
                  <a:latin typeface="+mn-ea"/>
                </a:rPr>
                <a:t>低频词</a:t>
              </a:r>
              <a:r>
                <a:rPr lang="zh-CN" altLang="en-US" dirty="0">
                  <a:latin typeface="+mn-ea"/>
                </a:rPr>
                <a:t>生成的词向量效果会更好。因为它们的</a:t>
              </a:r>
              <a:r>
                <a:rPr lang="en-US" altLang="zh-CN" dirty="0">
                  <a:latin typeface="+mn-ea"/>
                </a:rPr>
                <a:t>n-gram</a:t>
              </a:r>
              <a:r>
                <a:rPr lang="zh-CN" altLang="en-US" dirty="0">
                  <a:latin typeface="+mn-ea"/>
                </a:rPr>
                <a:t>可以和其它词共享。</a:t>
              </a:r>
            </a:p>
            <a:p>
              <a:pPr>
                <a:lnSpc>
                  <a:spcPct val="150000"/>
                </a:lnSpc>
              </a:pPr>
              <a:r>
                <a:rPr lang="en-US" altLang="zh-CN" dirty="0">
                  <a:latin typeface="+mn-ea"/>
                </a:rPr>
                <a:t>2. </a:t>
              </a:r>
              <a:r>
                <a:rPr lang="zh-CN" altLang="en-US" dirty="0">
                  <a:latin typeface="+mn-ea"/>
                </a:rPr>
                <a:t>对于训练词库之外的单词，仍然可以构建它们的词向量，我们可以叠加它们的字符级</a:t>
              </a:r>
              <a:r>
                <a:rPr lang="en-US" altLang="zh-CN" dirty="0">
                  <a:latin typeface="+mn-ea"/>
                </a:rPr>
                <a:t>n-gram</a:t>
              </a:r>
              <a:r>
                <a:rPr lang="zh-CN" altLang="en-US" dirty="0">
                  <a:latin typeface="+mn-ea"/>
                </a:rPr>
                <a:t>向量。</a:t>
              </a:r>
            </a:p>
          </p:txBody>
        </p:sp>
        <p:sp>
          <p:nvSpPr>
            <p:cNvPr id="16" name="îṡḷîḍê">
              <a:extLst>
                <a:ext uri="{FF2B5EF4-FFF2-40B4-BE49-F238E27FC236}">
                  <a16:creationId xmlns:a16="http://schemas.microsoft.com/office/drawing/2014/main" id="{384A73E3-68CA-4F5D-B3A1-2182715EE549}"/>
                </a:ext>
              </a:extLst>
            </p:cNvPr>
            <p:cNvSpPr txBox="1"/>
            <p:nvPr/>
          </p:nvSpPr>
          <p:spPr bwMode="auto">
            <a:xfrm>
              <a:off x="2079381" y="3776085"/>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400" b="1" dirty="0"/>
                <a:t>使用</a:t>
              </a:r>
              <a:r>
                <a:rPr lang="en-US" altLang="zh-CN" sz="2400" b="1" dirty="0"/>
                <a:t>N-gram</a:t>
              </a:r>
              <a:r>
                <a:rPr lang="zh-CN" altLang="en-US" sz="2400" b="1" dirty="0"/>
                <a:t>的优点</a:t>
              </a:r>
              <a:endParaRPr lang="en-US" altLang="zh-CN" sz="2400" b="1" dirty="0"/>
            </a:p>
          </p:txBody>
        </p:sp>
      </p:grpSp>
    </p:spTree>
    <p:extLst>
      <p:ext uri="{BB962C8B-B14F-4D97-AF65-F5344CB8AC3E}">
        <p14:creationId xmlns:p14="http://schemas.microsoft.com/office/powerpoint/2010/main" val="3255352549"/>
      </p:ext>
    </p:extLst>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41B0BA9-CA05-40C8-A6CE-A60A1E3E9EFA}"/>
              </a:ext>
            </a:extLst>
          </p:cNvPr>
          <p:cNvCxnSpPr/>
          <p:nvPr/>
        </p:nvCxnSpPr>
        <p:spPr>
          <a:xfrm flipH="1">
            <a:off x="669925" y="2388826"/>
            <a:ext cx="757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A9FFA9DF-9D30-4463-B0E2-A7BE49762711}"/>
              </a:ext>
            </a:extLst>
          </p:cNvPr>
          <p:cNvCxnSpPr>
            <a:cxnSpLocks/>
          </p:cNvCxnSpPr>
          <p:nvPr/>
        </p:nvCxnSpPr>
        <p:spPr>
          <a:xfrm>
            <a:off x="669925" y="2848657"/>
            <a:ext cx="25910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610256" y="1395504"/>
            <a:ext cx="4255221" cy="519214"/>
            <a:chOff x="5610256" y="1395504"/>
            <a:chExt cx="4255221" cy="519214"/>
          </a:xfrm>
        </p:grpSpPr>
        <p:sp>
          <p:nvSpPr>
            <p:cNvPr id="8" name="îś1íḓé">
              <a:extLst>
                <a:ext uri="{FF2B5EF4-FFF2-40B4-BE49-F238E27FC236}">
                  <a16:creationId xmlns:a16="http://schemas.microsoft.com/office/drawing/2014/main" id="{B7658857-FC9E-40E8-95E2-9E4B11B660B0}"/>
                </a:ext>
              </a:extLst>
            </p:cNvPr>
            <p:cNvSpPr txBox="1"/>
            <p:nvPr/>
          </p:nvSpPr>
          <p:spPr>
            <a:xfrm>
              <a:off x="5610256" y="1424279"/>
              <a:ext cx="466794" cy="461665"/>
            </a:xfrm>
            <a:prstGeom prst="rect">
              <a:avLst/>
            </a:prstGeom>
            <a:noFill/>
          </p:spPr>
          <p:txBody>
            <a:bodyPr wrap="none" anchor="ctr">
              <a:noAutofit/>
            </a:bodyPr>
            <a:lstStyle/>
            <a:p>
              <a:pPr algn="ctr"/>
              <a:r>
                <a:rPr lang="en-US" altLang="zh-CN" sz="2800" dirty="0">
                  <a:solidFill>
                    <a:schemeClr val="accent1">
                      <a:lumMod val="100000"/>
                    </a:schemeClr>
                  </a:solidFill>
                  <a:latin typeface="Impact" panose="020B0806030902050204" pitchFamily="34" charset="0"/>
                </a:rPr>
                <a:t>01</a:t>
              </a:r>
            </a:p>
          </p:txBody>
        </p:sp>
        <p:cxnSp>
          <p:nvCxnSpPr>
            <p:cNvPr id="9" name="直接连接符 8">
              <a:extLst>
                <a:ext uri="{FF2B5EF4-FFF2-40B4-BE49-F238E27FC236}">
                  <a16:creationId xmlns:a16="http://schemas.microsoft.com/office/drawing/2014/main" id="{A61F4552-37ED-40BF-BC8C-4E87712EE41E}"/>
                </a:ext>
              </a:extLst>
            </p:cNvPr>
            <p:cNvCxnSpPr/>
            <p:nvPr/>
          </p:nvCxnSpPr>
          <p:spPr>
            <a:xfrm>
              <a:off x="6208722" y="1395504"/>
              <a:ext cx="0" cy="51921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1" name="íśľíḓé">
              <a:extLst>
                <a:ext uri="{FF2B5EF4-FFF2-40B4-BE49-F238E27FC236}">
                  <a16:creationId xmlns:a16="http://schemas.microsoft.com/office/drawing/2014/main" id="{4D5C24C6-4DD0-4193-AD42-019C1134797B}"/>
                </a:ext>
              </a:extLst>
            </p:cNvPr>
            <p:cNvSpPr txBox="1"/>
            <p:nvPr/>
          </p:nvSpPr>
          <p:spPr bwMode="auto">
            <a:xfrm>
              <a:off x="6255210" y="147806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不良信息的概念、分类及危害</a:t>
              </a:r>
              <a:endParaRPr lang="en-US" altLang="zh-CN" b="1" dirty="0"/>
            </a:p>
          </p:txBody>
        </p:sp>
      </p:grpSp>
      <p:grpSp>
        <p:nvGrpSpPr>
          <p:cNvPr id="3" name="组合 2"/>
          <p:cNvGrpSpPr/>
          <p:nvPr/>
        </p:nvGrpSpPr>
        <p:grpSpPr>
          <a:xfrm>
            <a:off x="5610256" y="2599026"/>
            <a:ext cx="4273655" cy="519214"/>
            <a:chOff x="5610256" y="2195230"/>
            <a:chExt cx="4273655" cy="519214"/>
          </a:xfrm>
        </p:grpSpPr>
        <p:sp>
          <p:nvSpPr>
            <p:cNvPr id="12" name="iŝḷiḓè">
              <a:extLst>
                <a:ext uri="{FF2B5EF4-FFF2-40B4-BE49-F238E27FC236}">
                  <a16:creationId xmlns:a16="http://schemas.microsoft.com/office/drawing/2014/main" id="{155B7B1D-E581-4BC5-AC2D-C67488F698D1}"/>
                </a:ext>
              </a:extLst>
            </p:cNvPr>
            <p:cNvSpPr txBox="1"/>
            <p:nvPr/>
          </p:nvSpPr>
          <p:spPr>
            <a:xfrm>
              <a:off x="5610256" y="2224005"/>
              <a:ext cx="503663" cy="461665"/>
            </a:xfrm>
            <a:prstGeom prst="rect">
              <a:avLst/>
            </a:prstGeom>
            <a:noFill/>
          </p:spPr>
          <p:txBody>
            <a:bodyPr wrap="none" anchor="ctr">
              <a:noAutofit/>
            </a:bodyPr>
            <a:lstStyle/>
            <a:p>
              <a:pPr algn="ctr"/>
              <a:r>
                <a:rPr lang="en-US" altLang="zh-CN" sz="2800" dirty="0">
                  <a:solidFill>
                    <a:schemeClr val="accent2">
                      <a:lumMod val="100000"/>
                    </a:schemeClr>
                  </a:solidFill>
                  <a:latin typeface="Impact" panose="020B0806030902050204" pitchFamily="34" charset="0"/>
                </a:rPr>
                <a:t>02</a:t>
              </a:r>
            </a:p>
          </p:txBody>
        </p:sp>
        <p:cxnSp>
          <p:nvCxnSpPr>
            <p:cNvPr id="13" name="直接连接符 12">
              <a:extLst>
                <a:ext uri="{FF2B5EF4-FFF2-40B4-BE49-F238E27FC236}">
                  <a16:creationId xmlns:a16="http://schemas.microsoft.com/office/drawing/2014/main" id="{D67F685F-7A22-497C-8352-5D2DE0E49569}"/>
                </a:ext>
              </a:extLst>
            </p:cNvPr>
            <p:cNvCxnSpPr/>
            <p:nvPr/>
          </p:nvCxnSpPr>
          <p:spPr>
            <a:xfrm>
              <a:off x="6227156" y="2195230"/>
              <a:ext cx="0" cy="519214"/>
            </a:xfrm>
            <a:prstGeom prst="line">
              <a:avLst/>
            </a:prstGeom>
            <a:ln w="28575"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iṥļidê">
              <a:extLst>
                <a:ext uri="{FF2B5EF4-FFF2-40B4-BE49-F238E27FC236}">
                  <a16:creationId xmlns:a16="http://schemas.microsoft.com/office/drawing/2014/main" id="{4D5C24C6-4DD0-4193-AD42-019C1134797B}"/>
                </a:ext>
              </a:extLst>
            </p:cNvPr>
            <p:cNvSpPr txBox="1"/>
            <p:nvPr/>
          </p:nvSpPr>
          <p:spPr bwMode="auto">
            <a:xfrm>
              <a:off x="6273644" y="2277793"/>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传统方法</a:t>
              </a:r>
              <a:endParaRPr lang="en-US" altLang="zh-CN" sz="1800" b="1" dirty="0"/>
            </a:p>
          </p:txBody>
        </p:sp>
      </p:grpSp>
      <p:grpSp>
        <p:nvGrpSpPr>
          <p:cNvPr id="4" name="组合 3"/>
          <p:cNvGrpSpPr/>
          <p:nvPr/>
        </p:nvGrpSpPr>
        <p:grpSpPr>
          <a:xfrm>
            <a:off x="5610256" y="3719795"/>
            <a:ext cx="4278465" cy="519214"/>
            <a:chOff x="5610256" y="2994956"/>
            <a:chExt cx="4278465" cy="519214"/>
          </a:xfrm>
        </p:grpSpPr>
        <p:sp>
          <p:nvSpPr>
            <p:cNvPr id="16" name="iṩľíďè">
              <a:extLst>
                <a:ext uri="{FF2B5EF4-FFF2-40B4-BE49-F238E27FC236}">
                  <a16:creationId xmlns:a16="http://schemas.microsoft.com/office/drawing/2014/main" id="{450E66AA-E0D9-4EB8-B7A1-D871088E8745}"/>
                </a:ext>
              </a:extLst>
            </p:cNvPr>
            <p:cNvSpPr txBox="1"/>
            <p:nvPr/>
          </p:nvSpPr>
          <p:spPr>
            <a:xfrm>
              <a:off x="5610256" y="3023731"/>
              <a:ext cx="513282" cy="461665"/>
            </a:xfrm>
            <a:prstGeom prst="rect">
              <a:avLst/>
            </a:prstGeom>
            <a:noFill/>
          </p:spPr>
          <p:txBody>
            <a:bodyPr wrap="none" anchor="ctr">
              <a:noAutofit/>
            </a:bodyPr>
            <a:lstStyle/>
            <a:p>
              <a:pPr algn="ctr"/>
              <a:r>
                <a:rPr lang="en-US" altLang="zh-CN" sz="2800">
                  <a:solidFill>
                    <a:schemeClr val="accent3">
                      <a:lumMod val="100000"/>
                    </a:schemeClr>
                  </a:solidFill>
                  <a:latin typeface="Impact" panose="020B0806030902050204" pitchFamily="34" charset="0"/>
                </a:rPr>
                <a:t>03</a:t>
              </a:r>
            </a:p>
          </p:txBody>
        </p:sp>
        <p:cxnSp>
          <p:nvCxnSpPr>
            <p:cNvPr id="17" name="直接连接符 16">
              <a:extLst>
                <a:ext uri="{FF2B5EF4-FFF2-40B4-BE49-F238E27FC236}">
                  <a16:creationId xmlns:a16="http://schemas.microsoft.com/office/drawing/2014/main" id="{DE3A0122-6407-4916-8DA7-BDDF5A919AED}"/>
                </a:ext>
              </a:extLst>
            </p:cNvPr>
            <p:cNvCxnSpPr/>
            <p:nvPr/>
          </p:nvCxnSpPr>
          <p:spPr>
            <a:xfrm>
              <a:off x="6231966" y="2994956"/>
              <a:ext cx="0" cy="519214"/>
            </a:xfrm>
            <a:prstGeom prst="line">
              <a:avLst/>
            </a:prstGeom>
            <a:ln w="28575"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 name="ïŝľîḍé">
              <a:extLst>
                <a:ext uri="{FF2B5EF4-FFF2-40B4-BE49-F238E27FC236}">
                  <a16:creationId xmlns:a16="http://schemas.microsoft.com/office/drawing/2014/main" id="{4D5C24C6-4DD0-4193-AD42-019C1134797B}"/>
                </a:ext>
              </a:extLst>
            </p:cNvPr>
            <p:cNvSpPr txBox="1"/>
            <p:nvPr/>
          </p:nvSpPr>
          <p:spPr bwMode="auto">
            <a:xfrm>
              <a:off x="6278454" y="3077519"/>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机器学习</a:t>
              </a:r>
              <a:r>
                <a:rPr lang="en-US" altLang="zh-CN" sz="1800" b="1" dirty="0"/>
                <a:t>&amp;</a:t>
              </a:r>
              <a:r>
                <a:rPr lang="zh-CN" altLang="en-US" sz="1800" b="1" dirty="0"/>
                <a:t>深度学习方法</a:t>
              </a:r>
              <a:endParaRPr lang="en-US" altLang="zh-CN" sz="1800" b="1" dirty="0"/>
            </a:p>
          </p:txBody>
        </p:sp>
      </p:grpSp>
      <p:grpSp>
        <p:nvGrpSpPr>
          <p:cNvPr id="34" name="组合 33"/>
          <p:cNvGrpSpPr/>
          <p:nvPr/>
        </p:nvGrpSpPr>
        <p:grpSpPr>
          <a:xfrm>
            <a:off x="5610256" y="4870447"/>
            <a:ext cx="4273655" cy="519214"/>
            <a:chOff x="5610256" y="3794682"/>
            <a:chExt cx="4273655" cy="519214"/>
          </a:xfrm>
        </p:grpSpPr>
        <p:sp>
          <p:nvSpPr>
            <p:cNvPr id="20" name="íṥļîḋe">
              <a:extLst>
                <a:ext uri="{FF2B5EF4-FFF2-40B4-BE49-F238E27FC236}">
                  <a16:creationId xmlns:a16="http://schemas.microsoft.com/office/drawing/2014/main" id="{E991B7BD-C362-4865-88E6-6BB962DB1188}"/>
                </a:ext>
              </a:extLst>
            </p:cNvPr>
            <p:cNvSpPr txBox="1"/>
            <p:nvPr/>
          </p:nvSpPr>
          <p:spPr>
            <a:xfrm>
              <a:off x="5610256" y="3823457"/>
              <a:ext cx="503663" cy="461665"/>
            </a:xfrm>
            <a:prstGeom prst="rect">
              <a:avLst/>
            </a:prstGeom>
            <a:noFill/>
          </p:spPr>
          <p:txBody>
            <a:bodyPr wrap="none" anchor="ctr">
              <a:noAutofit/>
            </a:bodyPr>
            <a:lstStyle/>
            <a:p>
              <a:pPr algn="ctr"/>
              <a:r>
                <a:rPr lang="en-US" altLang="zh-CN" sz="2800">
                  <a:solidFill>
                    <a:schemeClr val="accent4">
                      <a:lumMod val="100000"/>
                    </a:schemeClr>
                  </a:solidFill>
                  <a:latin typeface="Impact" panose="020B0806030902050204" pitchFamily="34" charset="0"/>
                </a:rPr>
                <a:t>04</a:t>
              </a:r>
            </a:p>
          </p:txBody>
        </p:sp>
        <p:cxnSp>
          <p:nvCxnSpPr>
            <p:cNvPr id="21" name="直接连接符 20">
              <a:extLst>
                <a:ext uri="{FF2B5EF4-FFF2-40B4-BE49-F238E27FC236}">
                  <a16:creationId xmlns:a16="http://schemas.microsoft.com/office/drawing/2014/main" id="{AA1310F8-3989-4645-A330-C6663E5FE8B9}"/>
                </a:ext>
              </a:extLst>
            </p:cNvPr>
            <p:cNvCxnSpPr/>
            <p:nvPr/>
          </p:nvCxnSpPr>
          <p:spPr>
            <a:xfrm>
              <a:off x="6227156" y="3794682"/>
              <a:ext cx="0" cy="519214"/>
            </a:xfrm>
            <a:prstGeom prst="line">
              <a:avLst/>
            </a:prstGeom>
            <a:ln w="28575"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îślídè">
              <a:extLst>
                <a:ext uri="{FF2B5EF4-FFF2-40B4-BE49-F238E27FC236}">
                  <a16:creationId xmlns:a16="http://schemas.microsoft.com/office/drawing/2014/main" id="{4D5C24C6-4DD0-4193-AD42-019C1134797B}"/>
                </a:ext>
              </a:extLst>
            </p:cNvPr>
            <p:cNvSpPr txBox="1"/>
            <p:nvPr/>
          </p:nvSpPr>
          <p:spPr bwMode="auto">
            <a:xfrm>
              <a:off x="6273644" y="3877245"/>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相关应用及产品</a:t>
              </a:r>
              <a:endParaRPr lang="en-US" altLang="zh-CN" sz="1800" b="1" dirty="0"/>
            </a:p>
          </p:txBody>
        </p:sp>
      </p:grpSp>
      <p:sp>
        <p:nvSpPr>
          <p:cNvPr id="32" name="ïṧḷîḋé">
            <a:extLst>
              <a:ext uri="{FF2B5EF4-FFF2-40B4-BE49-F238E27FC236}">
                <a16:creationId xmlns:a16="http://schemas.microsoft.com/office/drawing/2014/main" id="{4D5C24C6-4DD0-4193-AD42-019C1134797B}"/>
              </a:ext>
            </a:extLst>
          </p:cNvPr>
          <p:cNvSpPr txBox="1"/>
          <p:nvPr/>
        </p:nvSpPr>
        <p:spPr bwMode="auto">
          <a:xfrm>
            <a:off x="1349230" y="2224005"/>
            <a:ext cx="1139207" cy="654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4000" b="1" dirty="0">
                <a:solidFill>
                  <a:schemeClr val="tx2"/>
                </a:solidFill>
              </a:rPr>
              <a:t>content</a:t>
            </a:r>
          </a:p>
        </p:txBody>
      </p:sp>
    </p:spTree>
    <p:extLst>
      <p:ext uri="{BB962C8B-B14F-4D97-AF65-F5344CB8AC3E}">
        <p14:creationId xmlns:p14="http://schemas.microsoft.com/office/powerpoint/2010/main" val="1516490355"/>
      </p:ext>
    </p:extLst>
  </p:cSld>
  <p:clrMapOvr>
    <a:masterClrMapping/>
  </p:clrMapOvr>
  <p:transition spd="slow">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分层</a:t>
            </a:r>
            <a:r>
              <a:rPr lang="en-US" altLang="zh-CN" dirty="0" err="1"/>
              <a:t>Softmax</a:t>
            </a:r>
            <a:endParaRPr lang="zh-CN" altLang="en-US" dirty="0"/>
          </a:p>
        </p:txBody>
      </p:sp>
      <p:sp>
        <p:nvSpPr>
          <p:cNvPr id="3" name="灯片编号占位符 2"/>
          <p:cNvSpPr>
            <a:spLocks noGrp="1"/>
          </p:cNvSpPr>
          <p:nvPr>
            <p:ph type="sldNum" sz="quarter" idx="12"/>
          </p:nvPr>
        </p:nvSpPr>
        <p:spPr/>
        <p:txBody>
          <a:bodyPr/>
          <a:lstStyle/>
          <a:p>
            <a:fld id="{5DD3DB80-B894-403A-B48E-6FDC1A72010E}" type="slidenum">
              <a:rPr lang="zh-CN" altLang="en-US" smtClean="0"/>
              <a:pPr/>
              <a:t>20</a:t>
            </a:fld>
            <a:endParaRPr lang="zh-CN" altLang="en-US" dirty="0"/>
          </a:p>
        </p:txBody>
      </p:sp>
      <p:sp>
        <p:nvSpPr>
          <p:cNvPr id="4" name="矩形 3"/>
          <p:cNvSpPr/>
          <p:nvPr/>
        </p:nvSpPr>
        <p:spPr>
          <a:xfrm>
            <a:off x="5227318" y="1294949"/>
            <a:ext cx="6269356" cy="2169825"/>
          </a:xfrm>
          <a:prstGeom prst="rect">
            <a:avLst/>
          </a:prstGeom>
        </p:spPr>
        <p:txBody>
          <a:bodyPr wrap="square">
            <a:spAutoFit/>
          </a:bodyPr>
          <a:lstStyle/>
          <a:p>
            <a:pPr>
              <a:lnSpc>
                <a:spcPct val="150000"/>
              </a:lnSpc>
            </a:pPr>
            <a:r>
              <a:rPr lang="zh-CN" altLang="en-US" dirty="0">
                <a:latin typeface="+mj-ea"/>
                <a:ea typeface="+mj-ea"/>
              </a:rPr>
              <a:t>计算</a:t>
            </a:r>
            <a:r>
              <a:rPr lang="en-US" altLang="zh-CN" dirty="0" err="1">
                <a:latin typeface="+mj-ea"/>
                <a:ea typeface="+mj-ea"/>
              </a:rPr>
              <a:t>Softmax</a:t>
            </a:r>
            <a:r>
              <a:rPr lang="zh-CN" altLang="en-US" dirty="0">
                <a:latin typeface="+mj-ea"/>
                <a:ea typeface="+mj-ea"/>
              </a:rPr>
              <a:t>概率</a:t>
            </a:r>
            <a:r>
              <a:rPr lang="en-US" altLang="zh-CN" dirty="0">
                <a:latin typeface="+mj-ea"/>
                <a:ea typeface="+mj-ea"/>
              </a:rPr>
              <a:t>P(y=j)</a:t>
            </a:r>
            <a:r>
              <a:rPr lang="zh-CN" altLang="en-US" dirty="0">
                <a:latin typeface="+mj-ea"/>
                <a:ea typeface="+mj-ea"/>
              </a:rPr>
              <a:t>：</a:t>
            </a:r>
            <a:endParaRPr lang="en-US" altLang="zh-CN" dirty="0">
              <a:latin typeface="+mj-ea"/>
              <a:ea typeface="+mj-ea"/>
            </a:endParaRPr>
          </a:p>
          <a:p>
            <a:pPr marL="285750" indent="-285750">
              <a:lnSpc>
                <a:spcPct val="150000"/>
              </a:lnSpc>
              <a:buFont typeface="Wingdings" panose="05000000000000000000" pitchFamily="2" charset="2"/>
              <a:buChar char="Ø"/>
            </a:pPr>
            <a:r>
              <a:rPr lang="zh-CN" altLang="en-US" dirty="0">
                <a:latin typeface="+mj-ea"/>
                <a:ea typeface="+mj-ea"/>
              </a:rPr>
              <a:t>标准的</a:t>
            </a:r>
            <a:r>
              <a:rPr lang="en-US" altLang="zh-CN" dirty="0" err="1">
                <a:latin typeface="+mj-ea"/>
                <a:ea typeface="+mj-ea"/>
              </a:rPr>
              <a:t>Softmax</a:t>
            </a:r>
            <a:r>
              <a:rPr lang="zh-CN" altLang="en-US" dirty="0">
                <a:latin typeface="+mj-ea"/>
                <a:ea typeface="+mj-ea"/>
              </a:rPr>
              <a:t>回归中：需要对</a:t>
            </a:r>
            <a:r>
              <a:rPr lang="zh-CN" altLang="en-US" b="1" dirty="0">
                <a:latin typeface="+mj-ea"/>
                <a:ea typeface="+mj-ea"/>
              </a:rPr>
              <a:t>所有</a:t>
            </a:r>
            <a:r>
              <a:rPr lang="zh-CN" altLang="en-US" dirty="0">
                <a:latin typeface="+mj-ea"/>
                <a:ea typeface="+mj-ea"/>
              </a:rPr>
              <a:t>的</a:t>
            </a:r>
            <a:r>
              <a:rPr lang="en-US" altLang="zh-CN" dirty="0">
                <a:latin typeface="+mj-ea"/>
                <a:ea typeface="+mj-ea"/>
              </a:rPr>
              <a:t>K</a:t>
            </a:r>
            <a:r>
              <a:rPr lang="zh-CN" altLang="en-US" dirty="0">
                <a:latin typeface="+mj-ea"/>
                <a:ea typeface="+mj-ea"/>
              </a:rPr>
              <a:t>个概率做归一化</a:t>
            </a:r>
            <a:endParaRPr lang="en-US" altLang="zh-CN" dirty="0">
              <a:latin typeface="+mj-ea"/>
              <a:ea typeface="+mj-ea"/>
            </a:endParaRPr>
          </a:p>
          <a:p>
            <a:pPr marL="285750" indent="-285750">
              <a:lnSpc>
                <a:spcPct val="150000"/>
              </a:lnSpc>
              <a:buFont typeface="Wingdings" panose="05000000000000000000" pitchFamily="2" charset="2"/>
              <a:buChar char="Ø"/>
            </a:pPr>
            <a:r>
              <a:rPr lang="zh-CN" altLang="en-US" dirty="0">
                <a:latin typeface="+mj-ea"/>
                <a:ea typeface="+mj-ea"/>
              </a:rPr>
              <a:t>使用分层</a:t>
            </a:r>
            <a:r>
              <a:rPr lang="en-US" altLang="zh-CN" dirty="0" err="1">
                <a:latin typeface="+mj-ea"/>
                <a:ea typeface="+mj-ea"/>
              </a:rPr>
              <a:t>Softmax</a:t>
            </a:r>
            <a:r>
              <a:rPr lang="zh-CN" altLang="en-US" dirty="0">
                <a:latin typeface="+mj-ea"/>
                <a:ea typeface="+mj-ea"/>
              </a:rPr>
              <a:t>：只需计算</a:t>
            </a:r>
            <a:r>
              <a:rPr lang="zh-CN" altLang="en-US" b="1" dirty="0">
                <a:latin typeface="+mj-ea"/>
                <a:ea typeface="+mj-ea"/>
              </a:rPr>
              <a:t>一条</a:t>
            </a:r>
            <a:r>
              <a:rPr lang="zh-CN" altLang="en-US" dirty="0">
                <a:latin typeface="+mj-ea"/>
                <a:ea typeface="+mj-ea"/>
              </a:rPr>
              <a:t>路径上的所有节点的概率值，无需在意其它的节点。</a:t>
            </a:r>
            <a:endParaRPr lang="en-US" altLang="zh-CN" dirty="0">
              <a:latin typeface="+mj-ea"/>
              <a:ea typeface="+mj-ea"/>
            </a:endParaRPr>
          </a:p>
          <a:p>
            <a:pPr>
              <a:lnSpc>
                <a:spcPct val="150000"/>
              </a:lnSpc>
            </a:pPr>
            <a:r>
              <a:rPr lang="zh-CN" altLang="en-US" sz="2000" dirty="0">
                <a:latin typeface="+mj-ea"/>
                <a:ea typeface="+mj-ea"/>
              </a:rPr>
              <a:t>计算复杂度</a:t>
            </a:r>
            <a:r>
              <a:rPr lang="en-US" altLang="zh-CN" sz="2000" b="1" dirty="0">
                <a:solidFill>
                  <a:srgbClr val="800000"/>
                </a:solidFill>
                <a:latin typeface="+mj-ea"/>
                <a:ea typeface="+mj-ea"/>
              </a:rPr>
              <a:t>|K|</a:t>
            </a:r>
            <a:r>
              <a:rPr lang="en-US" altLang="zh-CN" sz="2000" b="1" dirty="0">
                <a:latin typeface="+mj-ea"/>
                <a:ea typeface="+mj-ea"/>
              </a:rPr>
              <a:t>-&gt;</a:t>
            </a:r>
            <a:r>
              <a:rPr lang="en-US" altLang="zh-CN" sz="2000" b="1" dirty="0" err="1">
                <a:solidFill>
                  <a:srgbClr val="800000"/>
                </a:solidFill>
                <a:latin typeface="+mj-ea"/>
                <a:ea typeface="+mj-ea"/>
              </a:rPr>
              <a:t>log|K</a:t>
            </a:r>
            <a:r>
              <a:rPr lang="en-US" altLang="zh-CN" sz="2000" b="1" dirty="0">
                <a:solidFill>
                  <a:srgbClr val="800000"/>
                </a:solidFill>
                <a:latin typeface="+mj-ea"/>
                <a:ea typeface="+mj-ea"/>
              </a:rPr>
              <a:t>|</a:t>
            </a:r>
            <a:endParaRPr lang="zh-CN" altLang="en-US" sz="2000" b="1" dirty="0">
              <a:solidFill>
                <a:srgbClr val="800000"/>
              </a:solidFill>
              <a:latin typeface="+mj-ea"/>
              <a:ea typeface="+mj-ea"/>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282" y="1369695"/>
            <a:ext cx="3727607" cy="2095079"/>
          </a:xfrm>
          <a:prstGeom prst="rect">
            <a:avLst/>
          </a:prstGeom>
        </p:spPr>
      </p:pic>
      <p:grpSp>
        <p:nvGrpSpPr>
          <p:cNvPr id="8" name="组合 7"/>
          <p:cNvGrpSpPr/>
          <p:nvPr/>
        </p:nvGrpSpPr>
        <p:grpSpPr>
          <a:xfrm>
            <a:off x="4842170" y="1294949"/>
            <a:ext cx="149225" cy="2160000"/>
            <a:chOff x="11362543" y="1009084"/>
            <a:chExt cx="149225" cy="2160000"/>
          </a:xfrm>
        </p:grpSpPr>
        <p:cxnSp>
          <p:nvCxnSpPr>
            <p:cNvPr id="10" name="直接连接符 9">
              <a:extLst>
                <a:ext uri="{FF2B5EF4-FFF2-40B4-BE49-F238E27FC236}">
                  <a16:creationId xmlns:a16="http://schemas.microsoft.com/office/drawing/2014/main" id="{9A33A229-F34C-4649-B3F7-435FA3D57E07}"/>
                </a:ext>
              </a:extLst>
            </p:cNvPr>
            <p:cNvCxnSpPr/>
            <p:nvPr/>
          </p:nvCxnSpPr>
          <p:spPr>
            <a:xfrm>
              <a:off x="11437156" y="1009084"/>
              <a:ext cx="0" cy="216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iś1íḍé">
              <a:extLst>
                <a:ext uri="{FF2B5EF4-FFF2-40B4-BE49-F238E27FC236}">
                  <a16:creationId xmlns:a16="http://schemas.microsoft.com/office/drawing/2014/main" id="{2EDF9F11-D9C3-4209-B6F6-3A0A12C3781F}"/>
                </a:ext>
              </a:extLst>
            </p:cNvPr>
            <p:cNvSpPr/>
            <p:nvPr/>
          </p:nvSpPr>
          <p:spPr bwMode="auto">
            <a:xfrm>
              <a:off x="11362543" y="2014472"/>
              <a:ext cx="149225" cy="149224"/>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grpSp>
        <p:nvGrpSpPr>
          <p:cNvPr id="6" name="组合 5"/>
          <p:cNvGrpSpPr/>
          <p:nvPr/>
        </p:nvGrpSpPr>
        <p:grpSpPr>
          <a:xfrm>
            <a:off x="1229115" y="4290026"/>
            <a:ext cx="9733771" cy="1338828"/>
            <a:chOff x="1066676" y="4047980"/>
            <a:chExt cx="9733771" cy="1338828"/>
          </a:xfrm>
        </p:grpSpPr>
        <p:sp>
          <p:nvSpPr>
            <p:cNvPr id="7" name="矩形 6"/>
            <p:cNvSpPr/>
            <p:nvPr/>
          </p:nvSpPr>
          <p:spPr>
            <a:xfrm>
              <a:off x="2330049" y="4047980"/>
              <a:ext cx="8470398" cy="1338828"/>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latin typeface="+mn-ea"/>
                </a:rPr>
                <a:t>使用分层分类器而不是平面结构，这减少了训练和测试文本分类器的时间复杂度。</a:t>
              </a:r>
              <a:endParaRPr lang="en-US" altLang="zh-CN" dirty="0">
                <a:latin typeface="+mn-ea"/>
              </a:endParaRPr>
            </a:p>
            <a:p>
              <a:pPr marL="285750" indent="-285750">
                <a:lnSpc>
                  <a:spcPct val="150000"/>
                </a:lnSpc>
                <a:buFont typeface="Wingdings" panose="05000000000000000000" pitchFamily="2" charset="2"/>
                <a:buChar char="Ø"/>
              </a:pPr>
              <a:r>
                <a:rPr lang="zh-CN" altLang="en-US" dirty="0">
                  <a:latin typeface="+mn-ea"/>
                </a:rPr>
                <a:t>使用</a:t>
              </a:r>
              <a:r>
                <a:rPr lang="en-US" altLang="zh-CN" dirty="0">
                  <a:latin typeface="+mn-ea"/>
                </a:rPr>
                <a:t>Huffman</a:t>
              </a:r>
              <a:r>
                <a:rPr lang="zh-CN" altLang="en-US" dirty="0">
                  <a:latin typeface="+mn-ea"/>
                </a:rPr>
                <a:t>算法构建树，来利用类</a:t>
              </a:r>
              <a:r>
                <a:rPr lang="zh-CN" altLang="en-US" b="1" dirty="0">
                  <a:latin typeface="+mn-ea"/>
                </a:rPr>
                <a:t>出现频率不平衡</a:t>
              </a:r>
              <a:r>
                <a:rPr lang="zh-CN" altLang="en-US" dirty="0">
                  <a:latin typeface="+mn-ea"/>
                </a:rPr>
                <a:t>的事实：出现越频繁的类在树中的深度越小，从而进一步提高的计算效率。</a:t>
              </a:r>
            </a:p>
          </p:txBody>
        </p:sp>
        <p:grpSp>
          <p:nvGrpSpPr>
            <p:cNvPr id="13" name="组合 12"/>
            <p:cNvGrpSpPr>
              <a:grpSpLocks noChangeAspect="1"/>
            </p:cNvGrpSpPr>
            <p:nvPr/>
          </p:nvGrpSpPr>
          <p:grpSpPr>
            <a:xfrm>
              <a:off x="1066676" y="4177394"/>
              <a:ext cx="1080000" cy="1080000"/>
              <a:chOff x="1503145" y="2187165"/>
              <a:chExt cx="1557409" cy="1557409"/>
            </a:xfrm>
          </p:grpSpPr>
          <p:sp>
            <p:nvSpPr>
              <p:cNvPr id="14" name="îṥḷïďè">
                <a:extLst>
                  <a:ext uri="{FF2B5EF4-FFF2-40B4-BE49-F238E27FC236}">
                    <a16:creationId xmlns:a16="http://schemas.microsoft.com/office/drawing/2014/main" id="{3C8DF541-7FD5-4826-8948-C42CA64AE8CE}"/>
                  </a:ext>
                </a:extLst>
              </p:cNvPr>
              <p:cNvSpPr/>
              <p:nvPr/>
            </p:nvSpPr>
            <p:spPr bwMode="auto">
              <a:xfrm>
                <a:off x="1503145" y="2187165"/>
                <a:ext cx="1557409" cy="1557409"/>
              </a:xfrm>
              <a:prstGeom prst="ellipse">
                <a:avLst/>
              </a:prstGeom>
              <a:solidFill>
                <a:schemeClr val="accent1"/>
              </a:solidFill>
              <a:ln w="76200">
                <a:solidFill>
                  <a:schemeClr val="bg1"/>
                </a:solidFill>
                <a:round/>
                <a:headEnd/>
                <a:tailEnd/>
              </a:ln>
            </p:spPr>
            <p:txBody>
              <a:bodyPr anchor="ctr"/>
              <a:lstStyle/>
              <a:p>
                <a:pPr algn="ctr"/>
                <a:endParaRPr/>
              </a:p>
            </p:txBody>
          </p:sp>
          <p:grpSp>
            <p:nvGrpSpPr>
              <p:cNvPr id="15" name="ïṡľîdê">
                <a:extLst>
                  <a:ext uri="{FF2B5EF4-FFF2-40B4-BE49-F238E27FC236}">
                    <a16:creationId xmlns:a16="http://schemas.microsoft.com/office/drawing/2014/main" id="{73C2CA8C-1C80-4089-859A-498949A98EAD}"/>
                  </a:ext>
                </a:extLst>
              </p:cNvPr>
              <p:cNvGrpSpPr/>
              <p:nvPr/>
            </p:nvGrpSpPr>
            <p:grpSpPr>
              <a:xfrm>
                <a:off x="1789626" y="2729609"/>
                <a:ext cx="994285" cy="578069"/>
                <a:chOff x="4606925" y="2349501"/>
                <a:chExt cx="341313" cy="198438"/>
              </a:xfrm>
              <a:solidFill>
                <a:schemeClr val="bg1"/>
              </a:solidFill>
            </p:grpSpPr>
            <p:sp>
              <p:nvSpPr>
                <p:cNvPr id="16" name="ïṧļîḍé">
                  <a:extLst>
                    <a:ext uri="{FF2B5EF4-FFF2-40B4-BE49-F238E27FC236}">
                      <a16:creationId xmlns:a16="http://schemas.microsoft.com/office/drawing/2014/main" id="{3909D1A7-549A-418E-83BC-0AAAECB1287C}"/>
                    </a:ext>
                  </a:extLst>
                </p:cNvPr>
                <p:cNvSpPr/>
                <p:nvPr/>
              </p:nvSpPr>
              <p:spPr bwMode="auto">
                <a:xfrm>
                  <a:off x="4779963" y="2466976"/>
                  <a:ext cx="1588" cy="1588"/>
                </a:xfrm>
                <a:prstGeom prst="rect">
                  <a:avLst/>
                </a:prstGeom>
                <a:grpFill/>
                <a:ln w="9525">
                  <a:noFill/>
                  <a:miter lim="800000"/>
                  <a:headEnd/>
                  <a:tailEnd/>
                </a:ln>
              </p:spPr>
              <p:txBody>
                <a:bodyPr anchor="ctr"/>
                <a:lstStyle/>
                <a:p>
                  <a:pPr algn="ctr"/>
                  <a:endParaRPr/>
                </a:p>
              </p:txBody>
            </p:sp>
            <p:sp>
              <p:nvSpPr>
                <p:cNvPr id="17" name="íṩ1îḋê">
                  <a:extLst>
                    <a:ext uri="{FF2B5EF4-FFF2-40B4-BE49-F238E27FC236}">
                      <a16:creationId xmlns:a16="http://schemas.microsoft.com/office/drawing/2014/main" id="{4097E2D8-ACD0-4B89-9E05-5AE8F4792585}"/>
                    </a:ext>
                  </a:extLst>
                </p:cNvPr>
                <p:cNvSpPr/>
                <p:nvPr/>
              </p:nvSpPr>
              <p:spPr bwMode="auto">
                <a:xfrm>
                  <a:off x="4754563" y="2511426"/>
                  <a:ext cx="23813" cy="31750"/>
                </a:xfrm>
                <a:custGeom>
                  <a:avLst/>
                  <a:gdLst/>
                  <a:ahLst/>
                  <a:cxnLst>
                    <a:cxn ang="0">
                      <a:pos x="16" y="3"/>
                    </a:cxn>
                    <a:cxn ang="0">
                      <a:pos x="14" y="1"/>
                    </a:cxn>
                    <a:cxn ang="0">
                      <a:pos x="12" y="0"/>
                    </a:cxn>
                    <a:cxn ang="0">
                      <a:pos x="6" y="4"/>
                    </a:cxn>
                    <a:cxn ang="0">
                      <a:pos x="5" y="6"/>
                    </a:cxn>
                    <a:cxn ang="0">
                      <a:pos x="2" y="12"/>
                    </a:cxn>
                    <a:cxn ang="0">
                      <a:pos x="1" y="16"/>
                    </a:cxn>
                    <a:cxn ang="0">
                      <a:pos x="1" y="19"/>
                    </a:cxn>
                    <a:cxn ang="0">
                      <a:pos x="3" y="21"/>
                    </a:cxn>
                    <a:cxn ang="0">
                      <a:pos x="3" y="21"/>
                    </a:cxn>
                    <a:cxn ang="0">
                      <a:pos x="5" y="21"/>
                    </a:cxn>
                    <a:cxn ang="0">
                      <a:pos x="11" y="18"/>
                    </a:cxn>
                    <a:cxn ang="0">
                      <a:pos x="15" y="10"/>
                    </a:cxn>
                    <a:cxn ang="0">
                      <a:pos x="15" y="10"/>
                    </a:cxn>
                    <a:cxn ang="0">
                      <a:pos x="16" y="6"/>
                    </a:cxn>
                    <a:cxn ang="0">
                      <a:pos x="16" y="3"/>
                    </a:cxn>
                  </a:cxnLst>
                  <a:rect l="0" t="0" r="r" b="b"/>
                  <a:pathLst>
                    <a:path w="16" h="21">
                      <a:moveTo>
                        <a:pt x="16" y="3"/>
                      </a:moveTo>
                      <a:cubicBezTo>
                        <a:pt x="15" y="2"/>
                        <a:pt x="15" y="2"/>
                        <a:pt x="14" y="1"/>
                      </a:cubicBezTo>
                      <a:cubicBezTo>
                        <a:pt x="13" y="1"/>
                        <a:pt x="13" y="0"/>
                        <a:pt x="12" y="0"/>
                      </a:cubicBezTo>
                      <a:cubicBezTo>
                        <a:pt x="10" y="0"/>
                        <a:pt x="7" y="2"/>
                        <a:pt x="6" y="4"/>
                      </a:cubicBezTo>
                      <a:cubicBezTo>
                        <a:pt x="5" y="6"/>
                        <a:pt x="5" y="6"/>
                        <a:pt x="5" y="6"/>
                      </a:cubicBezTo>
                      <a:cubicBezTo>
                        <a:pt x="5" y="6"/>
                        <a:pt x="2" y="11"/>
                        <a:pt x="2" y="12"/>
                      </a:cubicBezTo>
                      <a:cubicBezTo>
                        <a:pt x="1" y="13"/>
                        <a:pt x="1" y="14"/>
                        <a:pt x="1" y="16"/>
                      </a:cubicBezTo>
                      <a:cubicBezTo>
                        <a:pt x="0" y="17"/>
                        <a:pt x="1" y="18"/>
                        <a:pt x="1" y="19"/>
                      </a:cubicBezTo>
                      <a:cubicBezTo>
                        <a:pt x="2" y="19"/>
                        <a:pt x="2" y="20"/>
                        <a:pt x="3" y="21"/>
                      </a:cubicBezTo>
                      <a:cubicBezTo>
                        <a:pt x="3" y="21"/>
                        <a:pt x="3" y="21"/>
                        <a:pt x="3" y="21"/>
                      </a:cubicBezTo>
                      <a:cubicBezTo>
                        <a:pt x="4" y="21"/>
                        <a:pt x="4" y="21"/>
                        <a:pt x="5" y="21"/>
                      </a:cubicBezTo>
                      <a:cubicBezTo>
                        <a:pt x="7" y="21"/>
                        <a:pt x="10" y="20"/>
                        <a:pt x="11" y="18"/>
                      </a:cubicBezTo>
                      <a:cubicBezTo>
                        <a:pt x="15" y="10"/>
                        <a:pt x="15" y="10"/>
                        <a:pt x="15" y="10"/>
                      </a:cubicBezTo>
                      <a:cubicBezTo>
                        <a:pt x="15" y="10"/>
                        <a:pt x="15" y="10"/>
                        <a:pt x="15" y="10"/>
                      </a:cubicBezTo>
                      <a:cubicBezTo>
                        <a:pt x="16" y="9"/>
                        <a:pt x="16" y="7"/>
                        <a:pt x="16" y="6"/>
                      </a:cubicBezTo>
                      <a:cubicBezTo>
                        <a:pt x="16" y="5"/>
                        <a:pt x="16" y="4"/>
                        <a:pt x="16" y="3"/>
                      </a:cubicBezTo>
                      <a:close/>
                    </a:path>
                  </a:pathLst>
                </a:custGeom>
                <a:grpFill/>
                <a:ln w="9525">
                  <a:noFill/>
                  <a:round/>
                  <a:headEnd/>
                  <a:tailEnd/>
                </a:ln>
              </p:spPr>
              <p:txBody>
                <a:bodyPr anchor="ctr"/>
                <a:lstStyle/>
                <a:p>
                  <a:pPr algn="ctr"/>
                  <a:endParaRPr/>
                </a:p>
              </p:txBody>
            </p:sp>
            <p:sp>
              <p:nvSpPr>
                <p:cNvPr id="18" name="íśľîḑé">
                  <a:extLst>
                    <a:ext uri="{FF2B5EF4-FFF2-40B4-BE49-F238E27FC236}">
                      <a16:creationId xmlns:a16="http://schemas.microsoft.com/office/drawing/2014/main" id="{B56A6D6F-30E7-43EF-9D22-09AA5DF3334C}"/>
                    </a:ext>
                  </a:extLst>
                </p:cNvPr>
                <p:cNvSpPr/>
                <p:nvPr/>
              </p:nvSpPr>
              <p:spPr bwMode="auto">
                <a:xfrm>
                  <a:off x="4733925" y="2487613"/>
                  <a:ext cx="31750" cy="46038"/>
                </a:xfrm>
                <a:custGeom>
                  <a:avLst/>
                  <a:gdLst/>
                  <a:ahLst/>
                  <a:cxnLst>
                    <a:cxn ang="0">
                      <a:pos x="20" y="10"/>
                    </a:cxn>
                    <a:cxn ang="0">
                      <a:pos x="21" y="10"/>
                    </a:cxn>
                    <a:cxn ang="0">
                      <a:pos x="21" y="7"/>
                    </a:cxn>
                    <a:cxn ang="0">
                      <a:pos x="21" y="3"/>
                    </a:cxn>
                    <a:cxn ang="0">
                      <a:pos x="18" y="0"/>
                    </a:cxn>
                    <a:cxn ang="0">
                      <a:pos x="16" y="0"/>
                    </a:cxn>
                    <a:cxn ang="0">
                      <a:pos x="10" y="3"/>
                    </a:cxn>
                    <a:cxn ang="0">
                      <a:pos x="1" y="21"/>
                    </a:cxn>
                    <a:cxn ang="0">
                      <a:pos x="1" y="27"/>
                    </a:cxn>
                    <a:cxn ang="0">
                      <a:pos x="4" y="29"/>
                    </a:cxn>
                    <a:cxn ang="0">
                      <a:pos x="6" y="30"/>
                    </a:cxn>
                    <a:cxn ang="0">
                      <a:pos x="13" y="27"/>
                    </a:cxn>
                    <a:cxn ang="0">
                      <a:pos x="15" y="21"/>
                    </a:cxn>
                    <a:cxn ang="0">
                      <a:pos x="20" y="10"/>
                    </a:cxn>
                  </a:cxnLst>
                  <a:rect l="0" t="0" r="r" b="b"/>
                  <a:pathLst>
                    <a:path w="22" h="30">
                      <a:moveTo>
                        <a:pt x="20" y="10"/>
                      </a:moveTo>
                      <a:cubicBezTo>
                        <a:pt x="21" y="10"/>
                        <a:pt x="21" y="10"/>
                        <a:pt x="21" y="10"/>
                      </a:cubicBezTo>
                      <a:cubicBezTo>
                        <a:pt x="21" y="9"/>
                        <a:pt x="21" y="8"/>
                        <a:pt x="21" y="7"/>
                      </a:cubicBezTo>
                      <a:cubicBezTo>
                        <a:pt x="22" y="5"/>
                        <a:pt x="21" y="4"/>
                        <a:pt x="21" y="3"/>
                      </a:cubicBezTo>
                      <a:cubicBezTo>
                        <a:pt x="20" y="2"/>
                        <a:pt x="19" y="1"/>
                        <a:pt x="18" y="0"/>
                      </a:cubicBezTo>
                      <a:cubicBezTo>
                        <a:pt x="17" y="0"/>
                        <a:pt x="17" y="0"/>
                        <a:pt x="16" y="0"/>
                      </a:cubicBezTo>
                      <a:cubicBezTo>
                        <a:pt x="14" y="0"/>
                        <a:pt x="11" y="1"/>
                        <a:pt x="10" y="3"/>
                      </a:cubicBezTo>
                      <a:cubicBezTo>
                        <a:pt x="9" y="4"/>
                        <a:pt x="1" y="21"/>
                        <a:pt x="1" y="21"/>
                      </a:cubicBezTo>
                      <a:cubicBezTo>
                        <a:pt x="0" y="24"/>
                        <a:pt x="1" y="25"/>
                        <a:pt x="1" y="27"/>
                      </a:cubicBezTo>
                      <a:cubicBezTo>
                        <a:pt x="2" y="28"/>
                        <a:pt x="3" y="29"/>
                        <a:pt x="4" y="29"/>
                      </a:cubicBezTo>
                      <a:cubicBezTo>
                        <a:pt x="5" y="30"/>
                        <a:pt x="5" y="30"/>
                        <a:pt x="6" y="30"/>
                      </a:cubicBezTo>
                      <a:cubicBezTo>
                        <a:pt x="8" y="30"/>
                        <a:pt x="11" y="29"/>
                        <a:pt x="13" y="27"/>
                      </a:cubicBezTo>
                      <a:cubicBezTo>
                        <a:pt x="15" y="21"/>
                        <a:pt x="15" y="21"/>
                        <a:pt x="15" y="21"/>
                      </a:cubicBezTo>
                      <a:lnTo>
                        <a:pt x="20" y="10"/>
                      </a:lnTo>
                      <a:close/>
                    </a:path>
                  </a:pathLst>
                </a:custGeom>
                <a:grpFill/>
                <a:ln w="9525">
                  <a:noFill/>
                  <a:round/>
                  <a:headEnd/>
                  <a:tailEnd/>
                </a:ln>
              </p:spPr>
              <p:txBody>
                <a:bodyPr anchor="ctr"/>
                <a:lstStyle/>
                <a:p>
                  <a:pPr algn="ctr"/>
                  <a:endParaRPr/>
                </a:p>
              </p:txBody>
            </p:sp>
            <p:sp>
              <p:nvSpPr>
                <p:cNvPr id="19" name="íŝḻiďe">
                  <a:extLst>
                    <a:ext uri="{FF2B5EF4-FFF2-40B4-BE49-F238E27FC236}">
                      <a16:creationId xmlns:a16="http://schemas.microsoft.com/office/drawing/2014/main" id="{E2BF4402-EB87-4CE5-A0EB-CF03BFEC0F82}"/>
                    </a:ext>
                  </a:extLst>
                </p:cNvPr>
                <p:cNvSpPr/>
                <p:nvPr/>
              </p:nvSpPr>
              <p:spPr bwMode="auto">
                <a:xfrm>
                  <a:off x="4697413" y="2471738"/>
                  <a:ext cx="20638" cy="31750"/>
                </a:xfrm>
                <a:custGeom>
                  <a:avLst/>
                  <a:gdLst/>
                  <a:ahLst/>
                  <a:cxnLst>
                    <a:cxn ang="0">
                      <a:pos x="14" y="8"/>
                    </a:cxn>
                    <a:cxn ang="0">
                      <a:pos x="13" y="3"/>
                    </a:cxn>
                    <a:cxn ang="0">
                      <a:pos x="9" y="0"/>
                    </a:cxn>
                    <a:cxn ang="0">
                      <a:pos x="9" y="0"/>
                    </a:cxn>
                    <a:cxn ang="0">
                      <a:pos x="8" y="0"/>
                    </a:cxn>
                    <a:cxn ang="0">
                      <a:pos x="4" y="2"/>
                    </a:cxn>
                    <a:cxn ang="0">
                      <a:pos x="1" y="6"/>
                    </a:cxn>
                    <a:cxn ang="0">
                      <a:pos x="1" y="6"/>
                    </a:cxn>
                    <a:cxn ang="0">
                      <a:pos x="0" y="11"/>
                    </a:cxn>
                    <a:cxn ang="0">
                      <a:pos x="0" y="13"/>
                    </a:cxn>
                    <a:cxn ang="0">
                      <a:pos x="1" y="18"/>
                    </a:cxn>
                    <a:cxn ang="0">
                      <a:pos x="5" y="20"/>
                    </a:cxn>
                    <a:cxn ang="0">
                      <a:pos x="6" y="21"/>
                    </a:cxn>
                    <a:cxn ang="0">
                      <a:pos x="11" y="18"/>
                    </a:cxn>
                    <a:cxn ang="0">
                      <a:pos x="14" y="9"/>
                    </a:cxn>
                    <a:cxn ang="0">
                      <a:pos x="14" y="8"/>
                    </a:cxn>
                  </a:cxnLst>
                  <a:rect l="0" t="0" r="r" b="b"/>
                  <a:pathLst>
                    <a:path w="14" h="21">
                      <a:moveTo>
                        <a:pt x="14" y="8"/>
                      </a:moveTo>
                      <a:cubicBezTo>
                        <a:pt x="14" y="6"/>
                        <a:pt x="14" y="4"/>
                        <a:pt x="13" y="3"/>
                      </a:cubicBezTo>
                      <a:cubicBezTo>
                        <a:pt x="12" y="2"/>
                        <a:pt x="11" y="1"/>
                        <a:pt x="9" y="0"/>
                      </a:cubicBezTo>
                      <a:cubicBezTo>
                        <a:pt x="9" y="0"/>
                        <a:pt x="9" y="0"/>
                        <a:pt x="9" y="0"/>
                      </a:cubicBezTo>
                      <a:cubicBezTo>
                        <a:pt x="9" y="0"/>
                        <a:pt x="9" y="0"/>
                        <a:pt x="8" y="0"/>
                      </a:cubicBezTo>
                      <a:cubicBezTo>
                        <a:pt x="7" y="0"/>
                        <a:pt x="5" y="1"/>
                        <a:pt x="4" y="2"/>
                      </a:cubicBezTo>
                      <a:cubicBezTo>
                        <a:pt x="3" y="3"/>
                        <a:pt x="2" y="4"/>
                        <a:pt x="1" y="6"/>
                      </a:cubicBezTo>
                      <a:cubicBezTo>
                        <a:pt x="1" y="6"/>
                        <a:pt x="1" y="6"/>
                        <a:pt x="1" y="6"/>
                      </a:cubicBezTo>
                      <a:cubicBezTo>
                        <a:pt x="0" y="11"/>
                        <a:pt x="0" y="11"/>
                        <a:pt x="0" y="11"/>
                      </a:cubicBezTo>
                      <a:cubicBezTo>
                        <a:pt x="0" y="12"/>
                        <a:pt x="0" y="13"/>
                        <a:pt x="0" y="13"/>
                      </a:cubicBezTo>
                      <a:cubicBezTo>
                        <a:pt x="0" y="15"/>
                        <a:pt x="0" y="17"/>
                        <a:pt x="1" y="18"/>
                      </a:cubicBezTo>
                      <a:cubicBezTo>
                        <a:pt x="2" y="19"/>
                        <a:pt x="3" y="20"/>
                        <a:pt x="5" y="20"/>
                      </a:cubicBezTo>
                      <a:cubicBezTo>
                        <a:pt x="5" y="20"/>
                        <a:pt x="5" y="21"/>
                        <a:pt x="6" y="21"/>
                      </a:cubicBezTo>
                      <a:cubicBezTo>
                        <a:pt x="7" y="21"/>
                        <a:pt x="10" y="20"/>
                        <a:pt x="11" y="18"/>
                      </a:cubicBezTo>
                      <a:cubicBezTo>
                        <a:pt x="14" y="9"/>
                        <a:pt x="14" y="9"/>
                        <a:pt x="14" y="9"/>
                      </a:cubicBezTo>
                      <a:cubicBezTo>
                        <a:pt x="14" y="9"/>
                        <a:pt x="14" y="8"/>
                        <a:pt x="14" y="8"/>
                      </a:cubicBezTo>
                      <a:close/>
                    </a:path>
                  </a:pathLst>
                </a:custGeom>
                <a:grpFill/>
                <a:ln w="9525">
                  <a:noFill/>
                  <a:round/>
                  <a:headEnd/>
                  <a:tailEnd/>
                </a:ln>
              </p:spPr>
              <p:txBody>
                <a:bodyPr anchor="ctr"/>
                <a:lstStyle/>
                <a:p>
                  <a:pPr algn="ctr"/>
                  <a:endParaRPr/>
                </a:p>
              </p:txBody>
            </p:sp>
            <p:sp>
              <p:nvSpPr>
                <p:cNvPr id="20" name="íšḻîḓè">
                  <a:extLst>
                    <a:ext uri="{FF2B5EF4-FFF2-40B4-BE49-F238E27FC236}">
                      <a16:creationId xmlns:a16="http://schemas.microsoft.com/office/drawing/2014/main" id="{0D5C915A-F52E-48C0-897F-32CE9FC2FE52}"/>
                    </a:ext>
                  </a:extLst>
                </p:cNvPr>
                <p:cNvSpPr/>
                <p:nvPr/>
              </p:nvSpPr>
              <p:spPr bwMode="auto">
                <a:xfrm>
                  <a:off x="4714875" y="2479676"/>
                  <a:ext cx="26988" cy="39688"/>
                </a:xfrm>
                <a:custGeom>
                  <a:avLst/>
                  <a:gdLst/>
                  <a:ahLst/>
                  <a:cxnLst>
                    <a:cxn ang="0">
                      <a:pos x="18" y="7"/>
                    </a:cxn>
                    <a:cxn ang="0">
                      <a:pos x="17" y="3"/>
                    </a:cxn>
                    <a:cxn ang="0">
                      <a:pos x="15" y="1"/>
                    </a:cxn>
                    <a:cxn ang="0">
                      <a:pos x="15" y="1"/>
                    </a:cxn>
                    <a:cxn ang="0">
                      <a:pos x="13" y="0"/>
                    </a:cxn>
                    <a:cxn ang="0">
                      <a:pos x="6" y="5"/>
                    </a:cxn>
                    <a:cxn ang="0">
                      <a:pos x="6" y="5"/>
                    </a:cxn>
                    <a:cxn ang="0">
                      <a:pos x="1" y="16"/>
                    </a:cxn>
                    <a:cxn ang="0">
                      <a:pos x="0" y="20"/>
                    </a:cxn>
                    <a:cxn ang="0">
                      <a:pos x="1" y="24"/>
                    </a:cxn>
                    <a:cxn ang="0">
                      <a:pos x="3" y="26"/>
                    </a:cxn>
                    <a:cxn ang="0">
                      <a:pos x="3" y="26"/>
                    </a:cxn>
                    <a:cxn ang="0">
                      <a:pos x="5" y="26"/>
                    </a:cxn>
                    <a:cxn ang="0">
                      <a:pos x="11" y="23"/>
                    </a:cxn>
                    <a:cxn ang="0">
                      <a:pos x="17" y="11"/>
                    </a:cxn>
                    <a:cxn ang="0">
                      <a:pos x="18" y="7"/>
                    </a:cxn>
                  </a:cxnLst>
                  <a:rect l="0" t="0" r="r" b="b"/>
                  <a:pathLst>
                    <a:path w="18" h="27">
                      <a:moveTo>
                        <a:pt x="18" y="7"/>
                      </a:moveTo>
                      <a:cubicBezTo>
                        <a:pt x="18" y="6"/>
                        <a:pt x="18" y="4"/>
                        <a:pt x="17" y="3"/>
                      </a:cubicBezTo>
                      <a:cubicBezTo>
                        <a:pt x="17" y="2"/>
                        <a:pt x="16" y="1"/>
                        <a:pt x="15" y="1"/>
                      </a:cubicBezTo>
                      <a:cubicBezTo>
                        <a:pt x="15" y="1"/>
                        <a:pt x="15" y="1"/>
                        <a:pt x="15" y="1"/>
                      </a:cubicBezTo>
                      <a:cubicBezTo>
                        <a:pt x="14" y="0"/>
                        <a:pt x="14" y="0"/>
                        <a:pt x="13" y="0"/>
                      </a:cubicBezTo>
                      <a:cubicBezTo>
                        <a:pt x="10" y="0"/>
                        <a:pt x="7" y="2"/>
                        <a:pt x="6" y="5"/>
                      </a:cubicBezTo>
                      <a:cubicBezTo>
                        <a:pt x="6" y="5"/>
                        <a:pt x="6" y="5"/>
                        <a:pt x="6" y="5"/>
                      </a:cubicBezTo>
                      <a:cubicBezTo>
                        <a:pt x="1" y="16"/>
                        <a:pt x="1" y="16"/>
                        <a:pt x="1" y="16"/>
                      </a:cubicBezTo>
                      <a:cubicBezTo>
                        <a:pt x="0" y="17"/>
                        <a:pt x="0" y="19"/>
                        <a:pt x="0" y="20"/>
                      </a:cubicBezTo>
                      <a:cubicBezTo>
                        <a:pt x="0" y="21"/>
                        <a:pt x="0" y="22"/>
                        <a:pt x="1" y="24"/>
                      </a:cubicBezTo>
                      <a:cubicBezTo>
                        <a:pt x="1" y="25"/>
                        <a:pt x="2" y="26"/>
                        <a:pt x="3" y="26"/>
                      </a:cubicBezTo>
                      <a:cubicBezTo>
                        <a:pt x="3" y="26"/>
                        <a:pt x="3" y="26"/>
                        <a:pt x="3" y="26"/>
                      </a:cubicBezTo>
                      <a:cubicBezTo>
                        <a:pt x="4" y="26"/>
                        <a:pt x="4" y="26"/>
                        <a:pt x="5" y="26"/>
                      </a:cubicBezTo>
                      <a:cubicBezTo>
                        <a:pt x="7" y="27"/>
                        <a:pt x="9" y="26"/>
                        <a:pt x="11" y="23"/>
                      </a:cubicBezTo>
                      <a:cubicBezTo>
                        <a:pt x="11" y="23"/>
                        <a:pt x="17" y="11"/>
                        <a:pt x="17" y="11"/>
                      </a:cubicBezTo>
                      <a:cubicBezTo>
                        <a:pt x="18" y="8"/>
                        <a:pt x="18" y="7"/>
                        <a:pt x="18" y="7"/>
                      </a:cubicBezTo>
                      <a:close/>
                    </a:path>
                  </a:pathLst>
                </a:custGeom>
                <a:grpFill/>
                <a:ln w="9525">
                  <a:noFill/>
                  <a:round/>
                  <a:headEnd/>
                  <a:tailEnd/>
                </a:ln>
              </p:spPr>
              <p:txBody>
                <a:bodyPr anchor="ctr"/>
                <a:lstStyle/>
                <a:p>
                  <a:pPr algn="ctr"/>
                  <a:endParaRPr/>
                </a:p>
              </p:txBody>
            </p:sp>
            <p:sp>
              <p:nvSpPr>
                <p:cNvPr id="21" name="išļiḍè">
                  <a:extLst>
                    <a:ext uri="{FF2B5EF4-FFF2-40B4-BE49-F238E27FC236}">
                      <a16:creationId xmlns:a16="http://schemas.microsoft.com/office/drawing/2014/main" id="{11416FA8-71F5-4951-AED8-7C540FA6CE4F}"/>
                    </a:ext>
                  </a:extLst>
                </p:cNvPr>
                <p:cNvSpPr/>
                <p:nvPr/>
              </p:nvSpPr>
              <p:spPr bwMode="auto">
                <a:xfrm>
                  <a:off x="4606925" y="2352676"/>
                  <a:ext cx="76200" cy="122238"/>
                </a:xfrm>
                <a:custGeom>
                  <a:avLst/>
                  <a:gdLst/>
                  <a:ahLst/>
                  <a:cxnLst>
                    <a:cxn ang="0">
                      <a:pos x="26" y="66"/>
                    </a:cxn>
                    <a:cxn ang="0">
                      <a:pos x="50" y="13"/>
                    </a:cxn>
                    <a:cxn ang="0">
                      <a:pos x="29" y="0"/>
                    </a:cxn>
                    <a:cxn ang="0">
                      <a:pos x="1" y="65"/>
                    </a:cxn>
                    <a:cxn ang="0">
                      <a:pos x="25" y="78"/>
                    </a:cxn>
                    <a:cxn ang="0">
                      <a:pos x="36" y="73"/>
                    </a:cxn>
                    <a:cxn ang="0">
                      <a:pos x="33" y="71"/>
                    </a:cxn>
                    <a:cxn ang="0">
                      <a:pos x="26" y="66"/>
                    </a:cxn>
                  </a:cxnLst>
                  <a:rect l="0" t="0" r="r" b="b"/>
                  <a:pathLst>
                    <a:path w="50" h="80">
                      <a:moveTo>
                        <a:pt x="26" y="66"/>
                      </a:moveTo>
                      <a:cubicBezTo>
                        <a:pt x="29" y="27"/>
                        <a:pt x="50" y="13"/>
                        <a:pt x="50" y="13"/>
                      </a:cubicBezTo>
                      <a:cubicBezTo>
                        <a:pt x="29" y="0"/>
                        <a:pt x="29" y="0"/>
                        <a:pt x="29" y="0"/>
                      </a:cubicBezTo>
                      <a:cubicBezTo>
                        <a:pt x="0" y="23"/>
                        <a:pt x="1" y="65"/>
                        <a:pt x="1" y="65"/>
                      </a:cubicBezTo>
                      <a:cubicBezTo>
                        <a:pt x="25" y="78"/>
                        <a:pt x="25" y="78"/>
                        <a:pt x="25" y="78"/>
                      </a:cubicBezTo>
                      <a:cubicBezTo>
                        <a:pt x="29" y="80"/>
                        <a:pt x="36" y="73"/>
                        <a:pt x="36" y="73"/>
                      </a:cubicBezTo>
                      <a:cubicBezTo>
                        <a:pt x="33" y="71"/>
                        <a:pt x="33" y="71"/>
                        <a:pt x="33" y="71"/>
                      </a:cubicBezTo>
                      <a:cubicBezTo>
                        <a:pt x="26" y="79"/>
                        <a:pt x="26" y="71"/>
                        <a:pt x="26" y="66"/>
                      </a:cubicBezTo>
                      <a:close/>
                    </a:path>
                  </a:pathLst>
                </a:custGeom>
                <a:grpFill/>
                <a:ln w="9525">
                  <a:noFill/>
                  <a:round/>
                  <a:headEnd/>
                  <a:tailEnd/>
                </a:ln>
              </p:spPr>
              <p:txBody>
                <a:bodyPr anchor="ctr"/>
                <a:lstStyle/>
                <a:p>
                  <a:pPr algn="ctr"/>
                  <a:endParaRPr/>
                </a:p>
              </p:txBody>
            </p:sp>
            <p:sp>
              <p:nvSpPr>
                <p:cNvPr id="22" name="îSḷíḋè">
                  <a:extLst>
                    <a:ext uri="{FF2B5EF4-FFF2-40B4-BE49-F238E27FC236}">
                      <a16:creationId xmlns:a16="http://schemas.microsoft.com/office/drawing/2014/main" id="{FF7F3037-E865-4B74-B596-A7FB4D62F6EB}"/>
                    </a:ext>
                  </a:extLst>
                </p:cNvPr>
                <p:cNvSpPr/>
                <p:nvPr/>
              </p:nvSpPr>
              <p:spPr bwMode="auto">
                <a:xfrm>
                  <a:off x="4868863" y="2349501"/>
                  <a:ext cx="79375" cy="120650"/>
                </a:xfrm>
                <a:custGeom>
                  <a:avLst/>
                  <a:gdLst/>
                  <a:ahLst/>
                  <a:cxnLst>
                    <a:cxn ang="0">
                      <a:pos x="21" y="0"/>
                    </a:cxn>
                    <a:cxn ang="0">
                      <a:pos x="0" y="14"/>
                    </a:cxn>
                    <a:cxn ang="0">
                      <a:pos x="24" y="64"/>
                    </a:cxn>
                    <a:cxn ang="0">
                      <a:pos x="17" y="70"/>
                    </a:cxn>
                    <a:cxn ang="0">
                      <a:pos x="14" y="72"/>
                    </a:cxn>
                    <a:cxn ang="0">
                      <a:pos x="25" y="76"/>
                    </a:cxn>
                    <a:cxn ang="0">
                      <a:pos x="50" y="63"/>
                    </a:cxn>
                    <a:cxn ang="0">
                      <a:pos x="21" y="0"/>
                    </a:cxn>
                  </a:cxnLst>
                  <a:rect l="0" t="0" r="r" b="b"/>
                  <a:pathLst>
                    <a:path w="52" h="79">
                      <a:moveTo>
                        <a:pt x="21" y="0"/>
                      </a:moveTo>
                      <a:cubicBezTo>
                        <a:pt x="0" y="14"/>
                        <a:pt x="0" y="14"/>
                        <a:pt x="0" y="14"/>
                      </a:cubicBezTo>
                      <a:cubicBezTo>
                        <a:pt x="0" y="14"/>
                        <a:pt x="21" y="26"/>
                        <a:pt x="24" y="64"/>
                      </a:cubicBezTo>
                      <a:cubicBezTo>
                        <a:pt x="23" y="69"/>
                        <a:pt x="23" y="78"/>
                        <a:pt x="17" y="70"/>
                      </a:cubicBezTo>
                      <a:cubicBezTo>
                        <a:pt x="14" y="72"/>
                        <a:pt x="14" y="72"/>
                        <a:pt x="14" y="72"/>
                      </a:cubicBezTo>
                      <a:cubicBezTo>
                        <a:pt x="14" y="72"/>
                        <a:pt x="20" y="79"/>
                        <a:pt x="25" y="76"/>
                      </a:cubicBezTo>
                      <a:cubicBezTo>
                        <a:pt x="50" y="63"/>
                        <a:pt x="50" y="63"/>
                        <a:pt x="50" y="63"/>
                      </a:cubicBezTo>
                      <a:cubicBezTo>
                        <a:pt x="50" y="63"/>
                        <a:pt x="52" y="23"/>
                        <a:pt x="21" y="0"/>
                      </a:cubicBezTo>
                      <a:close/>
                    </a:path>
                  </a:pathLst>
                </a:custGeom>
                <a:grpFill/>
                <a:ln w="9525">
                  <a:noFill/>
                  <a:round/>
                  <a:headEnd/>
                  <a:tailEnd/>
                </a:ln>
              </p:spPr>
              <p:txBody>
                <a:bodyPr anchor="ctr"/>
                <a:lstStyle/>
                <a:p>
                  <a:pPr algn="ctr"/>
                  <a:endParaRPr/>
                </a:p>
              </p:txBody>
            </p:sp>
            <p:sp>
              <p:nvSpPr>
                <p:cNvPr id="23" name="îŝ1íďê">
                  <a:extLst>
                    <a:ext uri="{FF2B5EF4-FFF2-40B4-BE49-F238E27FC236}">
                      <a16:creationId xmlns:a16="http://schemas.microsoft.com/office/drawing/2014/main" id="{5C5EB48A-9025-4741-9D33-9A85B61143DF}"/>
                    </a:ext>
                  </a:extLst>
                </p:cNvPr>
                <p:cNvSpPr/>
                <p:nvPr/>
              </p:nvSpPr>
              <p:spPr bwMode="auto">
                <a:xfrm>
                  <a:off x="4700588" y="2371726"/>
                  <a:ext cx="193675" cy="176213"/>
                </a:xfrm>
                <a:custGeom>
                  <a:avLst/>
                  <a:gdLst/>
                  <a:ahLst/>
                  <a:cxnLst>
                    <a:cxn ang="0">
                      <a:pos x="117" y="61"/>
                    </a:cxn>
                    <a:cxn ang="0">
                      <a:pos x="118" y="58"/>
                    </a:cxn>
                    <a:cxn ang="0">
                      <a:pos x="111" y="8"/>
                    </a:cxn>
                    <a:cxn ang="0">
                      <a:pos x="58" y="0"/>
                    </a:cxn>
                    <a:cxn ang="0">
                      <a:pos x="23" y="5"/>
                    </a:cxn>
                    <a:cxn ang="0">
                      <a:pos x="17" y="8"/>
                    </a:cxn>
                    <a:cxn ang="0">
                      <a:pos x="1" y="24"/>
                    </a:cxn>
                    <a:cxn ang="0">
                      <a:pos x="24" y="28"/>
                    </a:cxn>
                    <a:cxn ang="0">
                      <a:pos x="31" y="22"/>
                    </a:cxn>
                    <a:cxn ang="0">
                      <a:pos x="51" y="23"/>
                    </a:cxn>
                    <a:cxn ang="0">
                      <a:pos x="93" y="51"/>
                    </a:cxn>
                    <a:cxn ang="0">
                      <a:pos x="116" y="69"/>
                    </a:cxn>
                    <a:cxn ang="0">
                      <a:pos x="116" y="72"/>
                    </a:cxn>
                    <a:cxn ang="0">
                      <a:pos x="113" y="76"/>
                    </a:cxn>
                    <a:cxn ang="0">
                      <a:pos x="109" y="76"/>
                    </a:cxn>
                    <a:cxn ang="0">
                      <a:pos x="103" y="72"/>
                    </a:cxn>
                    <a:cxn ang="0">
                      <a:pos x="99" y="70"/>
                    </a:cxn>
                    <a:cxn ang="0">
                      <a:pos x="73" y="59"/>
                    </a:cxn>
                    <a:cxn ang="0">
                      <a:pos x="101" y="78"/>
                    </a:cxn>
                    <a:cxn ang="0">
                      <a:pos x="103" y="83"/>
                    </a:cxn>
                    <a:cxn ang="0">
                      <a:pos x="100" y="88"/>
                    </a:cxn>
                    <a:cxn ang="0">
                      <a:pos x="96" y="88"/>
                    </a:cxn>
                    <a:cxn ang="0">
                      <a:pos x="79" y="79"/>
                    </a:cxn>
                    <a:cxn ang="0">
                      <a:pos x="71" y="74"/>
                    </a:cxn>
                    <a:cxn ang="0">
                      <a:pos x="66" y="75"/>
                    </a:cxn>
                    <a:cxn ang="0">
                      <a:pos x="69" y="80"/>
                    </a:cxn>
                    <a:cxn ang="0">
                      <a:pos x="83" y="88"/>
                    </a:cxn>
                    <a:cxn ang="0">
                      <a:pos x="86" y="92"/>
                    </a:cxn>
                    <a:cxn ang="0">
                      <a:pos x="86" y="98"/>
                    </a:cxn>
                    <a:cxn ang="0">
                      <a:pos x="82" y="100"/>
                    </a:cxn>
                    <a:cxn ang="0">
                      <a:pos x="79" y="99"/>
                    </a:cxn>
                    <a:cxn ang="0">
                      <a:pos x="71" y="95"/>
                    </a:cxn>
                    <a:cxn ang="0">
                      <a:pos x="62" y="91"/>
                    </a:cxn>
                    <a:cxn ang="0">
                      <a:pos x="59" y="96"/>
                    </a:cxn>
                    <a:cxn ang="0">
                      <a:pos x="69" y="101"/>
                    </a:cxn>
                    <a:cxn ang="0">
                      <a:pos x="71" y="106"/>
                    </a:cxn>
                    <a:cxn ang="0">
                      <a:pos x="69" y="110"/>
                    </a:cxn>
                    <a:cxn ang="0">
                      <a:pos x="67" y="110"/>
                    </a:cxn>
                    <a:cxn ang="0">
                      <a:pos x="65" y="110"/>
                    </a:cxn>
                    <a:cxn ang="0">
                      <a:pos x="51" y="110"/>
                    </a:cxn>
                    <a:cxn ang="0">
                      <a:pos x="63" y="116"/>
                    </a:cxn>
                    <a:cxn ang="0">
                      <a:pos x="63" y="116"/>
                    </a:cxn>
                    <a:cxn ang="0">
                      <a:pos x="63" y="116"/>
                    </a:cxn>
                    <a:cxn ang="0">
                      <a:pos x="69" y="117"/>
                    </a:cxn>
                    <a:cxn ang="0">
                      <a:pos x="76" y="112"/>
                    </a:cxn>
                    <a:cxn ang="0">
                      <a:pos x="77" y="106"/>
                    </a:cxn>
                    <a:cxn ang="0">
                      <a:pos x="82" y="106"/>
                    </a:cxn>
                    <a:cxn ang="0">
                      <a:pos x="82" y="106"/>
                    </a:cxn>
                    <a:cxn ang="0">
                      <a:pos x="91" y="102"/>
                    </a:cxn>
                    <a:cxn ang="0">
                      <a:pos x="93" y="94"/>
                    </a:cxn>
                    <a:cxn ang="0">
                      <a:pos x="102" y="94"/>
                    </a:cxn>
                    <a:cxn ang="0">
                      <a:pos x="110" y="83"/>
                    </a:cxn>
                    <a:cxn ang="0">
                      <a:pos x="111" y="83"/>
                    </a:cxn>
                    <a:cxn ang="0">
                      <a:pos x="117" y="81"/>
                    </a:cxn>
                    <a:cxn ang="0">
                      <a:pos x="122" y="74"/>
                    </a:cxn>
                    <a:cxn ang="0">
                      <a:pos x="121" y="65"/>
                    </a:cxn>
                  </a:cxnLst>
                  <a:rect l="0" t="0" r="r" b="b"/>
                  <a:pathLst>
                    <a:path w="129" h="117">
                      <a:moveTo>
                        <a:pt x="118" y="61"/>
                      </a:moveTo>
                      <a:cubicBezTo>
                        <a:pt x="117" y="61"/>
                        <a:pt x="117" y="61"/>
                        <a:pt x="117" y="61"/>
                      </a:cubicBezTo>
                      <a:cubicBezTo>
                        <a:pt x="114" y="59"/>
                        <a:pt x="114" y="59"/>
                        <a:pt x="114" y="59"/>
                      </a:cubicBezTo>
                      <a:cubicBezTo>
                        <a:pt x="116" y="58"/>
                        <a:pt x="118" y="58"/>
                        <a:pt x="118" y="58"/>
                      </a:cubicBezTo>
                      <a:cubicBezTo>
                        <a:pt x="124" y="55"/>
                        <a:pt x="129" y="52"/>
                        <a:pt x="129" y="52"/>
                      </a:cubicBezTo>
                      <a:cubicBezTo>
                        <a:pt x="129" y="25"/>
                        <a:pt x="111" y="8"/>
                        <a:pt x="111" y="8"/>
                      </a:cubicBezTo>
                      <a:cubicBezTo>
                        <a:pt x="111" y="8"/>
                        <a:pt x="104" y="13"/>
                        <a:pt x="98" y="14"/>
                      </a:cubicBezTo>
                      <a:cubicBezTo>
                        <a:pt x="92" y="14"/>
                        <a:pt x="59" y="0"/>
                        <a:pt x="58" y="0"/>
                      </a:cubicBezTo>
                      <a:cubicBezTo>
                        <a:pt x="58" y="0"/>
                        <a:pt x="53" y="1"/>
                        <a:pt x="52" y="1"/>
                      </a:cubicBezTo>
                      <a:cubicBezTo>
                        <a:pt x="51" y="1"/>
                        <a:pt x="27" y="5"/>
                        <a:pt x="23" y="5"/>
                      </a:cubicBezTo>
                      <a:cubicBezTo>
                        <a:pt x="21" y="5"/>
                        <a:pt x="20" y="5"/>
                        <a:pt x="20" y="6"/>
                      </a:cubicBezTo>
                      <a:cubicBezTo>
                        <a:pt x="19" y="6"/>
                        <a:pt x="18" y="6"/>
                        <a:pt x="17" y="8"/>
                      </a:cubicBezTo>
                      <a:cubicBezTo>
                        <a:pt x="15" y="9"/>
                        <a:pt x="14" y="11"/>
                        <a:pt x="12" y="13"/>
                      </a:cubicBezTo>
                      <a:cubicBezTo>
                        <a:pt x="9" y="16"/>
                        <a:pt x="5" y="21"/>
                        <a:pt x="1" y="24"/>
                      </a:cubicBezTo>
                      <a:cubicBezTo>
                        <a:pt x="1" y="24"/>
                        <a:pt x="0" y="25"/>
                        <a:pt x="0" y="26"/>
                      </a:cubicBezTo>
                      <a:cubicBezTo>
                        <a:pt x="2" y="30"/>
                        <a:pt x="12" y="38"/>
                        <a:pt x="24" y="28"/>
                      </a:cubicBezTo>
                      <a:cubicBezTo>
                        <a:pt x="28" y="25"/>
                        <a:pt x="30" y="22"/>
                        <a:pt x="31" y="22"/>
                      </a:cubicBezTo>
                      <a:cubicBezTo>
                        <a:pt x="31" y="22"/>
                        <a:pt x="31" y="22"/>
                        <a:pt x="31" y="22"/>
                      </a:cubicBezTo>
                      <a:cubicBezTo>
                        <a:pt x="31" y="21"/>
                        <a:pt x="32" y="21"/>
                        <a:pt x="32" y="21"/>
                      </a:cubicBezTo>
                      <a:cubicBezTo>
                        <a:pt x="51" y="23"/>
                        <a:pt x="51" y="23"/>
                        <a:pt x="51" y="23"/>
                      </a:cubicBezTo>
                      <a:cubicBezTo>
                        <a:pt x="70" y="36"/>
                        <a:pt x="70" y="36"/>
                        <a:pt x="70" y="36"/>
                      </a:cubicBezTo>
                      <a:cubicBezTo>
                        <a:pt x="93" y="51"/>
                        <a:pt x="93" y="51"/>
                        <a:pt x="93" y="51"/>
                      </a:cubicBezTo>
                      <a:cubicBezTo>
                        <a:pt x="114" y="66"/>
                        <a:pt x="114" y="66"/>
                        <a:pt x="114" y="66"/>
                      </a:cubicBezTo>
                      <a:cubicBezTo>
                        <a:pt x="115" y="67"/>
                        <a:pt x="115" y="68"/>
                        <a:pt x="116" y="69"/>
                      </a:cubicBezTo>
                      <a:cubicBezTo>
                        <a:pt x="116" y="69"/>
                        <a:pt x="116" y="70"/>
                        <a:pt x="116" y="71"/>
                      </a:cubicBezTo>
                      <a:cubicBezTo>
                        <a:pt x="116" y="71"/>
                        <a:pt x="116" y="72"/>
                        <a:pt x="116" y="72"/>
                      </a:cubicBezTo>
                      <a:cubicBezTo>
                        <a:pt x="116" y="73"/>
                        <a:pt x="116" y="74"/>
                        <a:pt x="115" y="74"/>
                      </a:cubicBezTo>
                      <a:cubicBezTo>
                        <a:pt x="115" y="75"/>
                        <a:pt x="114" y="75"/>
                        <a:pt x="113" y="76"/>
                      </a:cubicBezTo>
                      <a:cubicBezTo>
                        <a:pt x="113" y="76"/>
                        <a:pt x="112" y="76"/>
                        <a:pt x="111" y="76"/>
                      </a:cubicBezTo>
                      <a:cubicBezTo>
                        <a:pt x="111" y="76"/>
                        <a:pt x="110" y="76"/>
                        <a:pt x="109" y="76"/>
                      </a:cubicBezTo>
                      <a:cubicBezTo>
                        <a:pt x="103" y="72"/>
                        <a:pt x="103" y="72"/>
                        <a:pt x="103" y="72"/>
                      </a:cubicBezTo>
                      <a:cubicBezTo>
                        <a:pt x="103" y="72"/>
                        <a:pt x="103" y="72"/>
                        <a:pt x="103" y="72"/>
                      </a:cubicBezTo>
                      <a:cubicBezTo>
                        <a:pt x="99" y="70"/>
                        <a:pt x="99" y="70"/>
                        <a:pt x="99" y="70"/>
                      </a:cubicBezTo>
                      <a:cubicBezTo>
                        <a:pt x="99" y="70"/>
                        <a:pt x="99" y="70"/>
                        <a:pt x="99" y="70"/>
                      </a:cubicBezTo>
                      <a:cubicBezTo>
                        <a:pt x="77" y="58"/>
                        <a:pt x="77" y="58"/>
                        <a:pt x="77" y="58"/>
                      </a:cubicBezTo>
                      <a:cubicBezTo>
                        <a:pt x="76" y="57"/>
                        <a:pt x="74" y="58"/>
                        <a:pt x="73" y="59"/>
                      </a:cubicBezTo>
                      <a:cubicBezTo>
                        <a:pt x="72" y="61"/>
                        <a:pt x="73" y="63"/>
                        <a:pt x="74" y="64"/>
                      </a:cubicBezTo>
                      <a:cubicBezTo>
                        <a:pt x="101" y="78"/>
                        <a:pt x="101" y="78"/>
                        <a:pt x="101" y="78"/>
                      </a:cubicBezTo>
                      <a:cubicBezTo>
                        <a:pt x="101" y="78"/>
                        <a:pt x="102" y="79"/>
                        <a:pt x="102" y="80"/>
                      </a:cubicBezTo>
                      <a:cubicBezTo>
                        <a:pt x="103" y="81"/>
                        <a:pt x="103" y="82"/>
                        <a:pt x="103" y="83"/>
                      </a:cubicBezTo>
                      <a:cubicBezTo>
                        <a:pt x="103" y="84"/>
                        <a:pt x="103" y="85"/>
                        <a:pt x="102" y="87"/>
                      </a:cubicBezTo>
                      <a:cubicBezTo>
                        <a:pt x="102" y="87"/>
                        <a:pt x="101" y="88"/>
                        <a:pt x="100" y="88"/>
                      </a:cubicBezTo>
                      <a:cubicBezTo>
                        <a:pt x="99" y="88"/>
                        <a:pt x="99" y="88"/>
                        <a:pt x="98" y="88"/>
                      </a:cubicBezTo>
                      <a:cubicBezTo>
                        <a:pt x="98" y="88"/>
                        <a:pt x="97" y="88"/>
                        <a:pt x="96" y="88"/>
                      </a:cubicBezTo>
                      <a:cubicBezTo>
                        <a:pt x="96" y="88"/>
                        <a:pt x="94" y="87"/>
                        <a:pt x="92" y="86"/>
                      </a:cubicBezTo>
                      <a:cubicBezTo>
                        <a:pt x="89" y="84"/>
                        <a:pt x="83" y="81"/>
                        <a:pt x="79" y="79"/>
                      </a:cubicBezTo>
                      <a:cubicBezTo>
                        <a:pt x="77" y="77"/>
                        <a:pt x="74" y="76"/>
                        <a:pt x="73" y="75"/>
                      </a:cubicBezTo>
                      <a:cubicBezTo>
                        <a:pt x="72" y="75"/>
                        <a:pt x="71" y="75"/>
                        <a:pt x="71" y="74"/>
                      </a:cubicBezTo>
                      <a:cubicBezTo>
                        <a:pt x="70" y="74"/>
                        <a:pt x="70" y="74"/>
                        <a:pt x="70" y="74"/>
                      </a:cubicBezTo>
                      <a:cubicBezTo>
                        <a:pt x="68" y="73"/>
                        <a:pt x="67" y="73"/>
                        <a:pt x="66" y="75"/>
                      </a:cubicBezTo>
                      <a:cubicBezTo>
                        <a:pt x="65" y="77"/>
                        <a:pt x="65" y="79"/>
                        <a:pt x="67" y="79"/>
                      </a:cubicBezTo>
                      <a:cubicBezTo>
                        <a:pt x="67" y="80"/>
                        <a:pt x="68" y="80"/>
                        <a:pt x="69" y="80"/>
                      </a:cubicBezTo>
                      <a:cubicBezTo>
                        <a:pt x="71" y="82"/>
                        <a:pt x="77" y="85"/>
                        <a:pt x="83" y="88"/>
                      </a:cubicBezTo>
                      <a:cubicBezTo>
                        <a:pt x="83" y="88"/>
                        <a:pt x="83" y="88"/>
                        <a:pt x="83" y="88"/>
                      </a:cubicBezTo>
                      <a:cubicBezTo>
                        <a:pt x="83" y="88"/>
                        <a:pt x="84" y="89"/>
                        <a:pt x="84" y="89"/>
                      </a:cubicBezTo>
                      <a:cubicBezTo>
                        <a:pt x="85" y="90"/>
                        <a:pt x="86" y="91"/>
                        <a:pt x="86" y="92"/>
                      </a:cubicBezTo>
                      <a:cubicBezTo>
                        <a:pt x="87" y="93"/>
                        <a:pt x="87" y="94"/>
                        <a:pt x="87" y="95"/>
                      </a:cubicBezTo>
                      <a:cubicBezTo>
                        <a:pt x="87" y="96"/>
                        <a:pt x="87" y="97"/>
                        <a:pt x="86" y="98"/>
                      </a:cubicBezTo>
                      <a:cubicBezTo>
                        <a:pt x="86" y="99"/>
                        <a:pt x="85" y="99"/>
                        <a:pt x="84" y="100"/>
                      </a:cubicBezTo>
                      <a:cubicBezTo>
                        <a:pt x="83" y="100"/>
                        <a:pt x="82" y="100"/>
                        <a:pt x="82" y="100"/>
                      </a:cubicBezTo>
                      <a:cubicBezTo>
                        <a:pt x="82" y="100"/>
                        <a:pt x="82" y="100"/>
                        <a:pt x="82" y="100"/>
                      </a:cubicBezTo>
                      <a:cubicBezTo>
                        <a:pt x="81" y="100"/>
                        <a:pt x="80" y="100"/>
                        <a:pt x="79" y="99"/>
                      </a:cubicBezTo>
                      <a:cubicBezTo>
                        <a:pt x="72" y="96"/>
                        <a:pt x="72" y="96"/>
                        <a:pt x="72" y="96"/>
                      </a:cubicBezTo>
                      <a:cubicBezTo>
                        <a:pt x="72" y="96"/>
                        <a:pt x="71" y="95"/>
                        <a:pt x="71" y="95"/>
                      </a:cubicBezTo>
                      <a:cubicBezTo>
                        <a:pt x="71" y="95"/>
                        <a:pt x="70" y="95"/>
                        <a:pt x="70" y="95"/>
                      </a:cubicBezTo>
                      <a:cubicBezTo>
                        <a:pt x="62" y="91"/>
                        <a:pt x="62" y="91"/>
                        <a:pt x="62" y="91"/>
                      </a:cubicBezTo>
                      <a:cubicBezTo>
                        <a:pt x="61" y="90"/>
                        <a:pt x="59" y="91"/>
                        <a:pt x="58" y="92"/>
                      </a:cubicBezTo>
                      <a:cubicBezTo>
                        <a:pt x="57" y="94"/>
                        <a:pt x="58" y="96"/>
                        <a:pt x="59" y="96"/>
                      </a:cubicBezTo>
                      <a:cubicBezTo>
                        <a:pt x="69" y="101"/>
                        <a:pt x="69" y="101"/>
                        <a:pt x="69" y="101"/>
                      </a:cubicBezTo>
                      <a:cubicBezTo>
                        <a:pt x="69" y="101"/>
                        <a:pt x="69" y="101"/>
                        <a:pt x="69" y="101"/>
                      </a:cubicBezTo>
                      <a:cubicBezTo>
                        <a:pt x="70" y="102"/>
                        <a:pt x="70" y="103"/>
                        <a:pt x="71" y="104"/>
                      </a:cubicBezTo>
                      <a:cubicBezTo>
                        <a:pt x="71" y="104"/>
                        <a:pt x="71" y="105"/>
                        <a:pt x="71" y="106"/>
                      </a:cubicBezTo>
                      <a:cubicBezTo>
                        <a:pt x="71" y="107"/>
                        <a:pt x="71" y="108"/>
                        <a:pt x="70" y="109"/>
                      </a:cubicBezTo>
                      <a:cubicBezTo>
                        <a:pt x="70" y="109"/>
                        <a:pt x="70" y="110"/>
                        <a:pt x="69" y="110"/>
                      </a:cubicBezTo>
                      <a:cubicBezTo>
                        <a:pt x="68" y="110"/>
                        <a:pt x="68" y="110"/>
                        <a:pt x="68" y="110"/>
                      </a:cubicBezTo>
                      <a:cubicBezTo>
                        <a:pt x="67" y="110"/>
                        <a:pt x="67" y="110"/>
                        <a:pt x="67" y="110"/>
                      </a:cubicBezTo>
                      <a:cubicBezTo>
                        <a:pt x="67" y="110"/>
                        <a:pt x="66" y="110"/>
                        <a:pt x="65" y="110"/>
                      </a:cubicBezTo>
                      <a:cubicBezTo>
                        <a:pt x="65" y="110"/>
                        <a:pt x="65" y="110"/>
                        <a:pt x="65" y="110"/>
                      </a:cubicBezTo>
                      <a:cubicBezTo>
                        <a:pt x="54" y="105"/>
                        <a:pt x="54" y="105"/>
                        <a:pt x="54" y="105"/>
                      </a:cubicBezTo>
                      <a:cubicBezTo>
                        <a:pt x="54" y="105"/>
                        <a:pt x="52" y="108"/>
                        <a:pt x="51" y="110"/>
                      </a:cubicBezTo>
                      <a:cubicBezTo>
                        <a:pt x="51" y="110"/>
                        <a:pt x="51" y="110"/>
                        <a:pt x="51" y="110"/>
                      </a:cubicBezTo>
                      <a:cubicBezTo>
                        <a:pt x="63" y="116"/>
                        <a:pt x="63" y="116"/>
                        <a:pt x="63" y="116"/>
                      </a:cubicBezTo>
                      <a:cubicBezTo>
                        <a:pt x="63" y="116"/>
                        <a:pt x="63" y="116"/>
                        <a:pt x="63" y="116"/>
                      </a:cubicBezTo>
                      <a:cubicBezTo>
                        <a:pt x="63" y="116"/>
                        <a:pt x="63" y="116"/>
                        <a:pt x="63" y="116"/>
                      </a:cubicBezTo>
                      <a:cubicBezTo>
                        <a:pt x="63" y="116"/>
                        <a:pt x="63" y="116"/>
                        <a:pt x="63" y="116"/>
                      </a:cubicBezTo>
                      <a:cubicBezTo>
                        <a:pt x="63" y="116"/>
                        <a:pt x="63" y="116"/>
                        <a:pt x="63" y="116"/>
                      </a:cubicBezTo>
                      <a:cubicBezTo>
                        <a:pt x="64" y="116"/>
                        <a:pt x="66" y="117"/>
                        <a:pt x="67" y="117"/>
                      </a:cubicBezTo>
                      <a:cubicBezTo>
                        <a:pt x="68" y="117"/>
                        <a:pt x="68" y="117"/>
                        <a:pt x="69" y="117"/>
                      </a:cubicBezTo>
                      <a:cubicBezTo>
                        <a:pt x="70" y="116"/>
                        <a:pt x="71" y="116"/>
                        <a:pt x="72" y="115"/>
                      </a:cubicBezTo>
                      <a:cubicBezTo>
                        <a:pt x="73" y="115"/>
                        <a:pt x="75" y="114"/>
                        <a:pt x="76" y="112"/>
                      </a:cubicBezTo>
                      <a:cubicBezTo>
                        <a:pt x="77" y="110"/>
                        <a:pt x="77" y="108"/>
                        <a:pt x="77" y="106"/>
                      </a:cubicBezTo>
                      <a:cubicBezTo>
                        <a:pt x="77" y="106"/>
                        <a:pt x="77" y="106"/>
                        <a:pt x="77" y="106"/>
                      </a:cubicBezTo>
                      <a:cubicBezTo>
                        <a:pt x="79" y="106"/>
                        <a:pt x="80" y="106"/>
                        <a:pt x="82" y="106"/>
                      </a:cubicBezTo>
                      <a:cubicBezTo>
                        <a:pt x="82" y="106"/>
                        <a:pt x="82" y="106"/>
                        <a:pt x="82" y="106"/>
                      </a:cubicBezTo>
                      <a:cubicBezTo>
                        <a:pt x="82" y="106"/>
                        <a:pt x="82" y="106"/>
                        <a:pt x="82" y="106"/>
                      </a:cubicBezTo>
                      <a:cubicBezTo>
                        <a:pt x="82" y="106"/>
                        <a:pt x="82" y="106"/>
                        <a:pt x="82" y="106"/>
                      </a:cubicBezTo>
                      <a:cubicBezTo>
                        <a:pt x="82" y="106"/>
                        <a:pt x="84" y="106"/>
                        <a:pt x="86" y="106"/>
                      </a:cubicBezTo>
                      <a:cubicBezTo>
                        <a:pt x="88" y="105"/>
                        <a:pt x="90" y="104"/>
                        <a:pt x="91" y="102"/>
                      </a:cubicBezTo>
                      <a:cubicBezTo>
                        <a:pt x="93" y="99"/>
                        <a:pt x="94" y="97"/>
                        <a:pt x="94" y="95"/>
                      </a:cubicBezTo>
                      <a:cubicBezTo>
                        <a:pt x="94" y="94"/>
                        <a:pt x="94" y="94"/>
                        <a:pt x="93" y="94"/>
                      </a:cubicBezTo>
                      <a:cubicBezTo>
                        <a:pt x="95" y="95"/>
                        <a:pt x="97" y="95"/>
                        <a:pt x="98" y="95"/>
                      </a:cubicBezTo>
                      <a:cubicBezTo>
                        <a:pt x="99" y="95"/>
                        <a:pt x="101" y="95"/>
                        <a:pt x="102" y="94"/>
                      </a:cubicBezTo>
                      <a:cubicBezTo>
                        <a:pt x="104" y="94"/>
                        <a:pt x="106" y="92"/>
                        <a:pt x="107" y="90"/>
                      </a:cubicBezTo>
                      <a:cubicBezTo>
                        <a:pt x="109" y="88"/>
                        <a:pt x="110" y="86"/>
                        <a:pt x="110" y="83"/>
                      </a:cubicBezTo>
                      <a:cubicBezTo>
                        <a:pt x="110" y="83"/>
                        <a:pt x="109" y="83"/>
                        <a:pt x="109" y="82"/>
                      </a:cubicBezTo>
                      <a:cubicBezTo>
                        <a:pt x="110" y="82"/>
                        <a:pt x="111" y="83"/>
                        <a:pt x="111" y="83"/>
                      </a:cubicBezTo>
                      <a:cubicBezTo>
                        <a:pt x="111" y="83"/>
                        <a:pt x="111" y="83"/>
                        <a:pt x="111" y="83"/>
                      </a:cubicBezTo>
                      <a:cubicBezTo>
                        <a:pt x="113" y="83"/>
                        <a:pt x="115" y="82"/>
                        <a:pt x="117" y="81"/>
                      </a:cubicBezTo>
                      <a:cubicBezTo>
                        <a:pt x="118" y="80"/>
                        <a:pt x="119" y="79"/>
                        <a:pt x="120" y="78"/>
                      </a:cubicBezTo>
                      <a:cubicBezTo>
                        <a:pt x="121" y="77"/>
                        <a:pt x="122" y="75"/>
                        <a:pt x="122" y="74"/>
                      </a:cubicBezTo>
                      <a:cubicBezTo>
                        <a:pt x="122" y="73"/>
                        <a:pt x="122" y="72"/>
                        <a:pt x="122" y="71"/>
                      </a:cubicBezTo>
                      <a:cubicBezTo>
                        <a:pt x="122" y="69"/>
                        <a:pt x="122" y="67"/>
                        <a:pt x="121" y="65"/>
                      </a:cubicBezTo>
                      <a:cubicBezTo>
                        <a:pt x="120" y="64"/>
                        <a:pt x="119" y="63"/>
                        <a:pt x="118" y="61"/>
                      </a:cubicBezTo>
                      <a:close/>
                    </a:path>
                  </a:pathLst>
                </a:custGeom>
                <a:grpFill/>
                <a:ln w="9525">
                  <a:noFill/>
                  <a:round/>
                  <a:headEnd/>
                  <a:tailEnd/>
                </a:ln>
              </p:spPr>
              <p:txBody>
                <a:bodyPr anchor="ctr"/>
                <a:lstStyle/>
                <a:p>
                  <a:pPr algn="ctr"/>
                  <a:endParaRPr/>
                </a:p>
              </p:txBody>
            </p:sp>
            <p:sp>
              <p:nvSpPr>
                <p:cNvPr id="24" name="iṧḷíḍê">
                  <a:extLst>
                    <a:ext uri="{FF2B5EF4-FFF2-40B4-BE49-F238E27FC236}">
                      <a16:creationId xmlns:a16="http://schemas.microsoft.com/office/drawing/2014/main" id="{874ECFDC-AC13-4425-AE3A-B8D7E7CB44F1}"/>
                    </a:ext>
                  </a:extLst>
                </p:cNvPr>
                <p:cNvSpPr/>
                <p:nvPr/>
              </p:nvSpPr>
              <p:spPr bwMode="auto">
                <a:xfrm>
                  <a:off x="4656138" y="2382838"/>
                  <a:ext cx="53975" cy="98425"/>
                </a:xfrm>
                <a:custGeom>
                  <a:avLst/>
                  <a:gdLst/>
                  <a:ahLst/>
                  <a:cxnLst>
                    <a:cxn ang="0">
                      <a:pos x="20" y="53"/>
                    </a:cxn>
                    <a:cxn ang="0">
                      <a:pos x="17" y="51"/>
                    </a:cxn>
                    <a:cxn ang="0">
                      <a:pos x="16" y="50"/>
                    </a:cxn>
                    <a:cxn ang="0">
                      <a:pos x="15" y="49"/>
                    </a:cxn>
                    <a:cxn ang="0">
                      <a:pos x="6" y="45"/>
                    </a:cxn>
                    <a:cxn ang="0">
                      <a:pos x="14" y="16"/>
                    </a:cxn>
                    <a:cxn ang="0">
                      <a:pos x="20" y="8"/>
                    </a:cxn>
                    <a:cxn ang="0">
                      <a:pos x="21" y="7"/>
                    </a:cxn>
                    <a:cxn ang="0">
                      <a:pos x="25" y="7"/>
                    </a:cxn>
                    <a:cxn ang="0">
                      <a:pos x="31" y="9"/>
                    </a:cxn>
                    <a:cxn ang="0">
                      <a:pos x="36" y="3"/>
                    </a:cxn>
                    <a:cxn ang="0">
                      <a:pos x="35" y="3"/>
                    </a:cxn>
                    <a:cxn ang="0">
                      <a:pos x="26" y="1"/>
                    </a:cxn>
                    <a:cxn ang="0">
                      <a:pos x="23" y="0"/>
                    </a:cxn>
                    <a:cxn ang="0">
                      <a:pos x="22" y="0"/>
                    </a:cxn>
                    <a:cxn ang="0">
                      <a:pos x="22" y="0"/>
                    </a:cxn>
                    <a:cxn ang="0">
                      <a:pos x="22" y="0"/>
                    </a:cxn>
                    <a:cxn ang="0">
                      <a:pos x="19" y="0"/>
                    </a:cxn>
                    <a:cxn ang="0">
                      <a:pos x="9" y="13"/>
                    </a:cxn>
                    <a:cxn ang="0">
                      <a:pos x="0" y="46"/>
                    </a:cxn>
                    <a:cxn ang="0">
                      <a:pos x="0" y="47"/>
                    </a:cxn>
                    <a:cxn ang="0">
                      <a:pos x="2" y="50"/>
                    </a:cxn>
                    <a:cxn ang="0">
                      <a:pos x="5" y="51"/>
                    </a:cxn>
                    <a:cxn ang="0">
                      <a:pos x="13" y="55"/>
                    </a:cxn>
                    <a:cxn ang="0">
                      <a:pos x="13" y="55"/>
                    </a:cxn>
                    <a:cxn ang="0">
                      <a:pos x="17" y="59"/>
                    </a:cxn>
                    <a:cxn ang="0">
                      <a:pos x="25" y="66"/>
                    </a:cxn>
                    <a:cxn ang="0">
                      <a:pos x="27" y="60"/>
                    </a:cxn>
                    <a:cxn ang="0">
                      <a:pos x="20" y="53"/>
                    </a:cxn>
                  </a:cxnLst>
                  <a:rect l="0" t="0" r="r" b="b"/>
                  <a:pathLst>
                    <a:path w="36" h="66">
                      <a:moveTo>
                        <a:pt x="20" y="53"/>
                      </a:moveTo>
                      <a:cubicBezTo>
                        <a:pt x="19" y="52"/>
                        <a:pt x="18" y="51"/>
                        <a:pt x="17" y="51"/>
                      </a:cubicBezTo>
                      <a:cubicBezTo>
                        <a:pt x="17" y="50"/>
                        <a:pt x="17" y="50"/>
                        <a:pt x="16" y="50"/>
                      </a:cubicBezTo>
                      <a:cubicBezTo>
                        <a:pt x="16" y="50"/>
                        <a:pt x="16" y="49"/>
                        <a:pt x="15" y="49"/>
                      </a:cubicBezTo>
                      <a:cubicBezTo>
                        <a:pt x="11" y="47"/>
                        <a:pt x="8" y="46"/>
                        <a:pt x="6" y="45"/>
                      </a:cubicBezTo>
                      <a:cubicBezTo>
                        <a:pt x="6" y="33"/>
                        <a:pt x="10" y="23"/>
                        <a:pt x="14" y="16"/>
                      </a:cubicBezTo>
                      <a:cubicBezTo>
                        <a:pt x="16" y="13"/>
                        <a:pt x="19" y="10"/>
                        <a:pt x="20" y="8"/>
                      </a:cubicBezTo>
                      <a:cubicBezTo>
                        <a:pt x="21" y="7"/>
                        <a:pt x="21" y="7"/>
                        <a:pt x="21" y="7"/>
                      </a:cubicBezTo>
                      <a:cubicBezTo>
                        <a:pt x="22" y="7"/>
                        <a:pt x="23" y="7"/>
                        <a:pt x="25" y="7"/>
                      </a:cubicBezTo>
                      <a:cubicBezTo>
                        <a:pt x="26" y="8"/>
                        <a:pt x="29" y="9"/>
                        <a:pt x="31" y="9"/>
                      </a:cubicBezTo>
                      <a:cubicBezTo>
                        <a:pt x="33" y="7"/>
                        <a:pt x="35" y="5"/>
                        <a:pt x="36" y="3"/>
                      </a:cubicBezTo>
                      <a:cubicBezTo>
                        <a:pt x="36" y="3"/>
                        <a:pt x="35" y="3"/>
                        <a:pt x="35" y="3"/>
                      </a:cubicBezTo>
                      <a:cubicBezTo>
                        <a:pt x="32" y="3"/>
                        <a:pt x="29" y="2"/>
                        <a:pt x="26" y="1"/>
                      </a:cubicBezTo>
                      <a:cubicBezTo>
                        <a:pt x="25" y="1"/>
                        <a:pt x="24" y="0"/>
                        <a:pt x="23" y="0"/>
                      </a:cubicBezTo>
                      <a:cubicBezTo>
                        <a:pt x="22" y="0"/>
                        <a:pt x="22" y="0"/>
                        <a:pt x="22" y="0"/>
                      </a:cubicBezTo>
                      <a:cubicBezTo>
                        <a:pt x="22" y="0"/>
                        <a:pt x="22" y="0"/>
                        <a:pt x="22" y="0"/>
                      </a:cubicBezTo>
                      <a:cubicBezTo>
                        <a:pt x="22" y="0"/>
                        <a:pt x="22" y="0"/>
                        <a:pt x="22" y="0"/>
                      </a:cubicBezTo>
                      <a:cubicBezTo>
                        <a:pt x="21" y="0"/>
                        <a:pt x="19" y="0"/>
                        <a:pt x="19" y="0"/>
                      </a:cubicBezTo>
                      <a:cubicBezTo>
                        <a:pt x="18" y="1"/>
                        <a:pt x="14" y="5"/>
                        <a:pt x="9" y="13"/>
                      </a:cubicBezTo>
                      <a:cubicBezTo>
                        <a:pt x="4" y="20"/>
                        <a:pt x="0" y="32"/>
                        <a:pt x="0" y="46"/>
                      </a:cubicBezTo>
                      <a:cubicBezTo>
                        <a:pt x="0" y="47"/>
                        <a:pt x="0" y="47"/>
                        <a:pt x="0" y="47"/>
                      </a:cubicBezTo>
                      <a:cubicBezTo>
                        <a:pt x="0" y="48"/>
                        <a:pt x="0" y="49"/>
                        <a:pt x="2" y="50"/>
                      </a:cubicBezTo>
                      <a:cubicBezTo>
                        <a:pt x="2" y="50"/>
                        <a:pt x="3" y="50"/>
                        <a:pt x="5" y="51"/>
                      </a:cubicBezTo>
                      <a:cubicBezTo>
                        <a:pt x="7" y="52"/>
                        <a:pt x="10" y="54"/>
                        <a:pt x="13" y="55"/>
                      </a:cubicBezTo>
                      <a:cubicBezTo>
                        <a:pt x="13" y="55"/>
                        <a:pt x="13" y="55"/>
                        <a:pt x="13" y="55"/>
                      </a:cubicBezTo>
                      <a:cubicBezTo>
                        <a:pt x="14" y="56"/>
                        <a:pt x="16" y="57"/>
                        <a:pt x="17" y="59"/>
                      </a:cubicBezTo>
                      <a:cubicBezTo>
                        <a:pt x="19" y="61"/>
                        <a:pt x="25" y="66"/>
                        <a:pt x="25" y="66"/>
                      </a:cubicBezTo>
                      <a:cubicBezTo>
                        <a:pt x="26" y="64"/>
                        <a:pt x="26" y="62"/>
                        <a:pt x="27" y="60"/>
                      </a:cubicBezTo>
                      <a:cubicBezTo>
                        <a:pt x="25" y="57"/>
                        <a:pt x="22" y="55"/>
                        <a:pt x="20" y="53"/>
                      </a:cubicBezTo>
                      <a:close/>
                    </a:path>
                  </a:pathLst>
                </a:custGeom>
                <a:grpFill/>
                <a:ln w="9525">
                  <a:noFill/>
                  <a:round/>
                  <a:headEnd/>
                  <a:tailEnd/>
                </a:ln>
              </p:spPr>
              <p:txBody>
                <a:bodyPr anchor="ctr"/>
                <a:lstStyle/>
                <a:p>
                  <a:pPr algn="ctr"/>
                  <a:endParaRPr/>
                </a:p>
              </p:txBody>
            </p:sp>
          </p:grpSp>
        </p:grpSp>
      </p:grpSp>
    </p:spTree>
    <p:extLst>
      <p:ext uri="{BB962C8B-B14F-4D97-AF65-F5344CB8AC3E}">
        <p14:creationId xmlns:p14="http://schemas.microsoft.com/office/powerpoint/2010/main" val="766715909"/>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FastText</a:t>
            </a:r>
            <a:r>
              <a:rPr lang="zh-CN" altLang="en-US" dirty="0"/>
              <a:t>的结构模型</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21</a:t>
            </a:fld>
            <a:endParaRPr lang="zh-CN" altLang="en-US" dirty="0"/>
          </a:p>
        </p:txBody>
      </p:sp>
      <p:grpSp>
        <p:nvGrpSpPr>
          <p:cNvPr id="12" name="组合 11"/>
          <p:cNvGrpSpPr/>
          <p:nvPr/>
        </p:nvGrpSpPr>
        <p:grpSpPr>
          <a:xfrm>
            <a:off x="704995" y="1847631"/>
            <a:ext cx="10782010" cy="2734057"/>
            <a:chOff x="714664" y="1847631"/>
            <a:chExt cx="10782010" cy="2734057"/>
          </a:xfrm>
        </p:grpSpPr>
        <p:pic>
          <p:nvPicPr>
            <p:cNvPr id="26" name="图片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664" y="1847631"/>
              <a:ext cx="5325218" cy="2734057"/>
            </a:xfrm>
            <a:prstGeom prst="rect">
              <a:avLst/>
            </a:prstGeom>
          </p:spPr>
        </p:pic>
        <p:grpSp>
          <p:nvGrpSpPr>
            <p:cNvPr id="11" name="组合 10"/>
            <p:cNvGrpSpPr/>
            <p:nvPr/>
          </p:nvGrpSpPr>
          <p:grpSpPr>
            <a:xfrm>
              <a:off x="6205927" y="3450608"/>
              <a:ext cx="5290747" cy="873957"/>
              <a:chOff x="6205927" y="3450608"/>
              <a:chExt cx="5290747" cy="873957"/>
            </a:xfrm>
          </p:grpSpPr>
          <p:sp>
            <p:nvSpPr>
              <p:cNvPr id="5" name="矩形 4"/>
              <p:cNvSpPr/>
              <p:nvPr/>
            </p:nvSpPr>
            <p:spPr>
              <a:xfrm>
                <a:off x="6915663" y="3450608"/>
                <a:ext cx="4581011" cy="873957"/>
              </a:xfrm>
              <a:prstGeom prst="rect">
                <a:avLst/>
              </a:prstGeom>
            </p:spPr>
            <p:txBody>
              <a:bodyPr wrap="square">
                <a:spAutoFit/>
              </a:bodyPr>
              <a:lstStyle/>
              <a:p>
                <a:pPr>
                  <a:lnSpc>
                    <a:spcPct val="150000"/>
                  </a:lnSpc>
                </a:pPr>
                <a:r>
                  <a:rPr lang="zh-CN" altLang="en-US" dirty="0"/>
                  <a:t>生成用来表征文档的向量：叠加构成这篇文档的所有词及</a:t>
                </a:r>
                <a:r>
                  <a:rPr lang="en-US" altLang="zh-CN" dirty="0"/>
                  <a:t>n-gram</a:t>
                </a:r>
                <a:r>
                  <a:rPr lang="zh-CN" altLang="en-US" dirty="0"/>
                  <a:t>的词向量，然后取平均。</a:t>
                </a:r>
              </a:p>
            </p:txBody>
          </p:sp>
          <p:cxnSp>
            <p:nvCxnSpPr>
              <p:cNvPr id="8" name="直接箭头连接符 7"/>
              <p:cNvCxnSpPr/>
              <p:nvPr/>
            </p:nvCxnSpPr>
            <p:spPr>
              <a:xfrm flipH="1">
                <a:off x="6205927" y="3868291"/>
                <a:ext cx="709735" cy="70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6205927" y="2173313"/>
              <a:ext cx="5290747" cy="873957"/>
              <a:chOff x="6205927" y="2173313"/>
              <a:chExt cx="5290747" cy="873957"/>
            </a:xfrm>
          </p:grpSpPr>
          <p:sp>
            <p:nvSpPr>
              <p:cNvPr id="27" name="矩形 26"/>
              <p:cNvSpPr/>
              <p:nvPr/>
            </p:nvSpPr>
            <p:spPr>
              <a:xfrm>
                <a:off x="6915663" y="2173313"/>
                <a:ext cx="4581011" cy="873957"/>
              </a:xfrm>
              <a:prstGeom prst="rect">
                <a:avLst/>
              </a:prstGeom>
            </p:spPr>
            <p:txBody>
              <a:bodyPr wrap="square">
                <a:spAutoFit/>
              </a:bodyPr>
              <a:lstStyle/>
              <a:p>
                <a:pPr>
                  <a:lnSpc>
                    <a:spcPct val="150000"/>
                  </a:lnSpc>
                </a:pPr>
                <a:r>
                  <a:rPr lang="en-US" altLang="zh-CN" dirty="0" err="1"/>
                  <a:t>softmax</a:t>
                </a:r>
                <a:r>
                  <a:rPr lang="zh-CN" altLang="en-US" dirty="0"/>
                  <a:t>线性多类别分类器：输入用来表征当前文档的向量</a:t>
                </a:r>
                <a:endParaRPr lang="en-US" altLang="zh-CN" dirty="0"/>
              </a:p>
            </p:txBody>
          </p:sp>
          <p:cxnSp>
            <p:nvCxnSpPr>
              <p:cNvPr id="41" name="直接箭头连接符 40"/>
              <p:cNvCxnSpPr/>
              <p:nvPr/>
            </p:nvCxnSpPr>
            <p:spPr>
              <a:xfrm flipH="1">
                <a:off x="6205927" y="2599284"/>
                <a:ext cx="709735" cy="70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grpSp>
      <p:sp>
        <p:nvSpPr>
          <p:cNvPr id="13" name="矩形 12"/>
          <p:cNvSpPr/>
          <p:nvPr/>
        </p:nvSpPr>
        <p:spPr>
          <a:xfrm>
            <a:off x="2226664" y="5186203"/>
            <a:ext cx="7738673" cy="874407"/>
          </a:xfrm>
          <a:prstGeom prst="rect">
            <a:avLst/>
          </a:prstGeom>
        </p:spPr>
        <p:txBody>
          <a:bodyPr wrap="square">
            <a:spAutoFit/>
          </a:bodyPr>
          <a:lstStyle/>
          <a:p>
            <a:pPr>
              <a:lnSpc>
                <a:spcPct val="150000"/>
              </a:lnSpc>
            </a:pPr>
            <a:r>
              <a:rPr lang="en-US" altLang="zh-CN" b="1" dirty="0">
                <a:solidFill>
                  <a:srgbClr val="6997AF"/>
                </a:solidFill>
                <a:latin typeface="+mn-ea"/>
              </a:rPr>
              <a:t>fastText</a:t>
            </a:r>
            <a:r>
              <a:rPr lang="zh-CN" altLang="en-US" b="1" dirty="0">
                <a:solidFill>
                  <a:srgbClr val="6997AF"/>
                </a:solidFill>
                <a:latin typeface="+mn-ea"/>
              </a:rPr>
              <a:t>的核心思想就是：将整篇文档的词及</a:t>
            </a:r>
            <a:r>
              <a:rPr lang="en-US" altLang="zh-CN" b="1" dirty="0">
                <a:solidFill>
                  <a:srgbClr val="6997AF"/>
                </a:solidFill>
                <a:latin typeface="+mn-ea"/>
              </a:rPr>
              <a:t>n-gram</a:t>
            </a:r>
            <a:r>
              <a:rPr lang="zh-CN" altLang="en-US" b="1" dirty="0">
                <a:solidFill>
                  <a:srgbClr val="6997AF"/>
                </a:solidFill>
                <a:latin typeface="+mn-ea"/>
              </a:rPr>
              <a:t>向量叠加平均得到文档向量，然后使用文档向量做</a:t>
            </a:r>
            <a:r>
              <a:rPr lang="en-US" altLang="zh-CN" b="1" dirty="0" err="1">
                <a:solidFill>
                  <a:srgbClr val="6997AF"/>
                </a:solidFill>
                <a:latin typeface="+mn-ea"/>
              </a:rPr>
              <a:t>softmax</a:t>
            </a:r>
            <a:r>
              <a:rPr lang="zh-CN" altLang="en-US" b="1" dirty="0">
                <a:solidFill>
                  <a:srgbClr val="6997AF"/>
                </a:solidFill>
                <a:latin typeface="+mn-ea"/>
              </a:rPr>
              <a:t>多分类。</a:t>
            </a:r>
            <a:endParaRPr lang="en-US" altLang="zh-CN" b="1" dirty="0">
              <a:solidFill>
                <a:srgbClr val="6997AF"/>
              </a:solidFill>
              <a:latin typeface="+mn-ea"/>
            </a:endParaRPr>
          </a:p>
        </p:txBody>
      </p:sp>
    </p:spTree>
    <p:extLst>
      <p:ext uri="{BB962C8B-B14F-4D97-AF65-F5344CB8AC3E}">
        <p14:creationId xmlns:p14="http://schemas.microsoft.com/office/powerpoint/2010/main" val="2897830519"/>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FastText</a:t>
            </a:r>
            <a:r>
              <a:rPr lang="zh-CN" altLang="en-US" dirty="0"/>
              <a:t>的优势</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22</a:t>
            </a:fld>
            <a:endParaRPr lang="zh-CN" altLang="en-US" dirty="0"/>
          </a:p>
        </p:txBody>
      </p:sp>
      <p:grpSp>
        <p:nvGrpSpPr>
          <p:cNvPr id="29" name="组合 28"/>
          <p:cNvGrpSpPr/>
          <p:nvPr/>
        </p:nvGrpSpPr>
        <p:grpSpPr>
          <a:xfrm>
            <a:off x="1124457" y="1217150"/>
            <a:ext cx="9757537" cy="2296686"/>
            <a:chOff x="905701" y="1217150"/>
            <a:chExt cx="9757537" cy="2296686"/>
          </a:xfrm>
        </p:grpSpPr>
        <p:grpSp>
          <p:nvGrpSpPr>
            <p:cNvPr id="26" name="组合 25"/>
            <p:cNvGrpSpPr/>
            <p:nvPr/>
          </p:nvGrpSpPr>
          <p:grpSpPr>
            <a:xfrm>
              <a:off x="905701" y="1217150"/>
              <a:ext cx="9757537" cy="2296686"/>
              <a:chOff x="1469194" y="1309209"/>
              <a:chExt cx="9757537" cy="2296686"/>
            </a:xfrm>
          </p:grpSpPr>
          <p:grpSp>
            <p:nvGrpSpPr>
              <p:cNvPr id="24" name="组合 23"/>
              <p:cNvGrpSpPr/>
              <p:nvPr/>
            </p:nvGrpSpPr>
            <p:grpSpPr>
              <a:xfrm>
                <a:off x="1471161" y="1309209"/>
                <a:ext cx="9696000" cy="709644"/>
                <a:chOff x="1471161" y="1824042"/>
                <a:chExt cx="9696000" cy="709644"/>
              </a:xfrm>
            </p:grpSpPr>
            <p:grpSp>
              <p:nvGrpSpPr>
                <p:cNvPr id="22" name="组合 21"/>
                <p:cNvGrpSpPr/>
                <p:nvPr/>
              </p:nvGrpSpPr>
              <p:grpSpPr>
                <a:xfrm>
                  <a:off x="1471161" y="1824042"/>
                  <a:ext cx="3600000" cy="709644"/>
                  <a:chOff x="1471161" y="1824042"/>
                  <a:chExt cx="3600000" cy="709644"/>
                </a:xfrm>
              </p:grpSpPr>
              <p:sp>
                <p:nvSpPr>
                  <p:cNvPr id="7" name="ïṡḷiḓê"/>
                  <p:cNvSpPr/>
                  <p:nvPr/>
                </p:nvSpPr>
                <p:spPr>
                  <a:xfrm>
                    <a:off x="1471161" y="1930142"/>
                    <a:ext cx="3600000" cy="540000"/>
                  </a:xfrm>
                  <a:prstGeom prst="homePlate">
                    <a:avLst>
                      <a:gd name="adj" fmla="val 66216"/>
                    </a:avLst>
                  </a:prstGeom>
                  <a:solidFill>
                    <a:srgbClr val="6997AF"/>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íśļiḋe"/>
                  <p:cNvSpPr txBox="1"/>
                  <p:nvPr/>
                </p:nvSpPr>
                <p:spPr>
                  <a:xfrm>
                    <a:off x="1471161" y="1824042"/>
                    <a:ext cx="3382127" cy="709644"/>
                  </a:xfrm>
                  <a:prstGeom prst="rect">
                    <a:avLst/>
                  </a:prstGeom>
                  <a:noFill/>
                </p:spPr>
                <p:txBody>
                  <a:bodyPr wrap="square" lIns="90000" tIns="46800" rIns="90000" bIns="46800" anchor="ctr" anchorCtr="0">
                    <a:noAutofit/>
                  </a:bodyPr>
                  <a:lstStyle/>
                  <a:p>
                    <a:pPr defTabSz="914378">
                      <a:lnSpc>
                        <a:spcPct val="150000"/>
                      </a:lnSpc>
                      <a:defRPr/>
                    </a:pPr>
                    <a:r>
                      <a:rPr lang="zh-CN" altLang="en-US" dirty="0">
                        <a:solidFill>
                          <a:schemeClr val="bg1"/>
                        </a:solidFill>
                      </a:rPr>
                      <a:t>适合大型数据</a:t>
                    </a:r>
                    <a:r>
                      <a:rPr lang="en-US" altLang="zh-CN" dirty="0">
                        <a:solidFill>
                          <a:schemeClr val="bg1"/>
                        </a:solidFill>
                      </a:rPr>
                      <a:t>+</a:t>
                    </a:r>
                    <a:r>
                      <a:rPr lang="zh-CN" altLang="en-US" dirty="0">
                        <a:solidFill>
                          <a:schemeClr val="bg1"/>
                        </a:solidFill>
                      </a:rPr>
                      <a:t>高效的训练速度</a:t>
                    </a:r>
                    <a:endParaRPr lang="en-US" altLang="zh-CN" dirty="0">
                      <a:solidFill>
                        <a:schemeClr val="bg1"/>
                      </a:solidFill>
                    </a:endParaRPr>
                  </a:p>
                </p:txBody>
              </p:sp>
            </p:grpSp>
            <p:sp>
              <p:nvSpPr>
                <p:cNvPr id="3" name="矩形 2"/>
                <p:cNvSpPr/>
                <p:nvPr/>
              </p:nvSpPr>
              <p:spPr>
                <a:xfrm>
                  <a:off x="5071161" y="1881509"/>
                  <a:ext cx="6096000" cy="646331"/>
                </a:xfrm>
                <a:prstGeom prst="rect">
                  <a:avLst/>
                </a:prstGeom>
              </p:spPr>
              <p:txBody>
                <a:bodyPr>
                  <a:spAutoFit/>
                </a:bodyPr>
                <a:lstStyle/>
                <a:p>
                  <a:r>
                    <a:rPr lang="zh-CN" altLang="en-US" dirty="0"/>
                    <a:t>实验表明，</a:t>
                  </a:r>
                  <a:r>
                    <a:rPr lang="en-US" altLang="zh-CN" dirty="0"/>
                    <a:t>FastText</a:t>
                  </a:r>
                  <a:r>
                    <a:rPr lang="zh-CN" altLang="en-US" dirty="0"/>
                    <a:t>在准确性方面通常与深度学习分类器相当，并且在训练和评估方面更快几个数量级：</a:t>
                  </a:r>
                </a:p>
              </p:txBody>
            </p:sp>
          </p:grpSp>
          <p:pic>
            <p:nvPicPr>
              <p:cNvPr id="23" name="Picture 2" descr="fastTextæ§è½"/>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194" y="2177145"/>
                <a:ext cx="9757537" cy="1428750"/>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矩形 27"/>
            <p:cNvSpPr/>
            <p:nvPr/>
          </p:nvSpPr>
          <p:spPr>
            <a:xfrm>
              <a:off x="4148924" y="3193576"/>
              <a:ext cx="464024" cy="252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903485" y="3186268"/>
              <a:ext cx="464024" cy="252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9658046" y="3179644"/>
              <a:ext cx="464024" cy="252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247016" y="4018887"/>
            <a:ext cx="9697968" cy="2672342"/>
            <a:chOff x="905701" y="4018887"/>
            <a:chExt cx="9697968" cy="2672342"/>
          </a:xfrm>
        </p:grpSpPr>
        <p:grpSp>
          <p:nvGrpSpPr>
            <p:cNvPr id="27" name="组合 26"/>
            <p:cNvGrpSpPr/>
            <p:nvPr/>
          </p:nvGrpSpPr>
          <p:grpSpPr>
            <a:xfrm>
              <a:off x="905701" y="4018887"/>
              <a:ext cx="9697968" cy="2385094"/>
              <a:chOff x="1469193" y="3958381"/>
              <a:chExt cx="9697968" cy="2385094"/>
            </a:xfrm>
          </p:grpSpPr>
          <p:grpSp>
            <p:nvGrpSpPr>
              <p:cNvPr id="25" name="组合 24"/>
              <p:cNvGrpSpPr/>
              <p:nvPr/>
            </p:nvGrpSpPr>
            <p:grpSpPr>
              <a:xfrm>
                <a:off x="1469193" y="3958381"/>
                <a:ext cx="9697967" cy="646331"/>
                <a:chOff x="1519329" y="4123244"/>
                <a:chExt cx="9697967" cy="646331"/>
              </a:xfrm>
            </p:grpSpPr>
            <p:grpSp>
              <p:nvGrpSpPr>
                <p:cNvPr id="21" name="组合 20"/>
                <p:cNvGrpSpPr/>
                <p:nvPr/>
              </p:nvGrpSpPr>
              <p:grpSpPr>
                <a:xfrm>
                  <a:off x="1519329" y="4174881"/>
                  <a:ext cx="2183241" cy="543056"/>
                  <a:chOff x="1519329" y="4160945"/>
                  <a:chExt cx="2183241" cy="543056"/>
                </a:xfrm>
              </p:grpSpPr>
              <p:sp>
                <p:nvSpPr>
                  <p:cNvPr id="9" name="íṧlïde"/>
                  <p:cNvSpPr/>
                  <p:nvPr/>
                </p:nvSpPr>
                <p:spPr>
                  <a:xfrm>
                    <a:off x="1519329" y="4160945"/>
                    <a:ext cx="2183241" cy="540000"/>
                  </a:xfrm>
                  <a:prstGeom prst="homePlate">
                    <a:avLst>
                      <a:gd name="adj" fmla="val 66216"/>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6" name="iṣ1iḍê"/>
                  <p:cNvSpPr txBox="1"/>
                  <p:nvPr/>
                </p:nvSpPr>
                <p:spPr>
                  <a:xfrm>
                    <a:off x="1519329" y="4160945"/>
                    <a:ext cx="1971109" cy="543056"/>
                  </a:xfrm>
                  <a:prstGeom prst="rect">
                    <a:avLst/>
                  </a:prstGeom>
                  <a:noFill/>
                </p:spPr>
                <p:txBody>
                  <a:bodyPr wrap="square" lIns="90000" tIns="46800" rIns="90000" bIns="46800" anchor="ctr" anchorCtr="0">
                    <a:normAutofit/>
                  </a:bodyPr>
                  <a:lstStyle/>
                  <a:p>
                    <a:pPr defTabSz="914378">
                      <a:lnSpc>
                        <a:spcPct val="150000"/>
                      </a:lnSpc>
                      <a:defRPr/>
                    </a:pPr>
                    <a:r>
                      <a:rPr lang="zh-CN" altLang="en-US" dirty="0">
                        <a:solidFill>
                          <a:schemeClr val="bg1"/>
                        </a:solidFill>
                      </a:rPr>
                      <a:t>支持多语言表达</a:t>
                    </a:r>
                    <a:endParaRPr lang="en-US" altLang="zh-CN" dirty="0">
                      <a:solidFill>
                        <a:schemeClr val="bg1"/>
                      </a:solidFill>
                    </a:endParaRPr>
                  </a:p>
                </p:txBody>
              </p:sp>
            </p:grpSp>
            <p:sp>
              <p:nvSpPr>
                <p:cNvPr id="20" name="矩形 19"/>
                <p:cNvSpPr/>
                <p:nvPr/>
              </p:nvSpPr>
              <p:spPr>
                <a:xfrm>
                  <a:off x="3702569" y="4123244"/>
                  <a:ext cx="7514727" cy="646331"/>
                </a:xfrm>
                <a:prstGeom prst="rect">
                  <a:avLst/>
                </a:prstGeom>
              </p:spPr>
              <p:txBody>
                <a:bodyPr wrap="square">
                  <a:spAutoFit/>
                </a:bodyPr>
                <a:lstStyle/>
                <a:p>
                  <a:r>
                    <a:rPr lang="zh-CN" altLang="en-US" dirty="0"/>
                    <a:t>利用其语言形态结构，能支持包括英语、德语、西班牙语、法语以及捷克语等</a:t>
                  </a:r>
                  <a:r>
                    <a:rPr lang="en-US" altLang="zh-CN" dirty="0"/>
                    <a:t>157</a:t>
                  </a:r>
                  <a:r>
                    <a:rPr lang="zh-CN" altLang="en-US" dirty="0"/>
                    <a:t>种语言。</a:t>
                  </a:r>
                </a:p>
              </p:txBody>
            </p:sp>
          </p:grpSp>
          <p:pic>
            <p:nvPicPr>
              <p:cNvPr id="8194" name="Picture 2" descr="fastText performanc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9193" y="4768849"/>
                <a:ext cx="9697968" cy="1574626"/>
              </a:xfrm>
              <a:prstGeom prst="rect">
                <a:avLst/>
              </a:prstGeom>
              <a:noFill/>
              <a:extLst>
                <a:ext uri="{909E8E84-426E-40DD-AFC4-6F175D3DCCD1}">
                  <a14:hiddenFill xmlns:a14="http://schemas.microsoft.com/office/drawing/2010/main">
                    <a:solidFill>
                      <a:srgbClr val="FFFFFF"/>
                    </a:solidFill>
                  </a14:hiddenFill>
                </a:ext>
              </a:extLst>
            </p:spPr>
          </p:pic>
        </p:grpSp>
        <p:sp>
          <p:nvSpPr>
            <p:cNvPr id="32" name="矩形 31"/>
            <p:cNvSpPr/>
            <p:nvPr/>
          </p:nvSpPr>
          <p:spPr>
            <a:xfrm>
              <a:off x="3669227" y="6383452"/>
              <a:ext cx="3912610" cy="307777"/>
            </a:xfrm>
            <a:prstGeom prst="rect">
              <a:avLst/>
            </a:prstGeom>
          </p:spPr>
          <p:txBody>
            <a:bodyPr wrap="none">
              <a:spAutoFit/>
            </a:bodyPr>
            <a:lstStyle/>
            <a:p>
              <a:r>
                <a:rPr lang="en-US" altLang="zh-CN" sz="1400" i="1" dirty="0"/>
                <a:t>FastText</a:t>
              </a:r>
              <a:r>
                <a:rPr lang="zh-CN" altLang="en-US" sz="1400" i="1" dirty="0"/>
                <a:t>与不同语言的最新单词表示之间的比较</a:t>
              </a:r>
            </a:p>
          </p:txBody>
        </p:sp>
      </p:grpSp>
      <p:sp>
        <p:nvSpPr>
          <p:cNvPr id="34" name="右箭头 33">
            <a:hlinkClick r:id="rId5" action="ppaction://hlinksldjump"/>
          </p:cNvPr>
          <p:cNvSpPr/>
          <p:nvPr/>
        </p:nvSpPr>
        <p:spPr>
          <a:xfrm>
            <a:off x="11496674" y="6403981"/>
            <a:ext cx="458765" cy="2872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25268453"/>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NetSpam</a:t>
            </a:r>
            <a:r>
              <a:rPr lang="zh-CN" altLang="en-US" dirty="0"/>
              <a:t>：基于网络的垃圾邮件检测框架</a:t>
            </a:r>
          </a:p>
        </p:txBody>
      </p:sp>
      <p:sp>
        <p:nvSpPr>
          <p:cNvPr id="3" name="灯片编号占位符 2"/>
          <p:cNvSpPr>
            <a:spLocks noGrp="1"/>
          </p:cNvSpPr>
          <p:nvPr>
            <p:ph type="sldNum" sz="quarter" idx="12"/>
          </p:nvPr>
        </p:nvSpPr>
        <p:spPr/>
        <p:txBody>
          <a:bodyPr/>
          <a:lstStyle/>
          <a:p>
            <a:fld id="{5DD3DB80-B894-403A-B48E-6FDC1A72010E}" type="slidenum">
              <a:rPr lang="zh-CN" altLang="en-US" smtClean="0"/>
              <a:pPr/>
              <a:t>23</a:t>
            </a:fld>
            <a:endParaRPr lang="zh-CN" altLang="en-US"/>
          </a:p>
        </p:txBody>
      </p:sp>
      <p:sp>
        <p:nvSpPr>
          <p:cNvPr id="4" name="矩形 3"/>
          <p:cNvSpPr/>
          <p:nvPr/>
        </p:nvSpPr>
        <p:spPr>
          <a:xfrm>
            <a:off x="1420437" y="1748693"/>
            <a:ext cx="9351125" cy="1704954"/>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t>使用了异构信息网络（</a:t>
            </a:r>
            <a:r>
              <a:rPr lang="en-US" altLang="zh-CN" dirty="0"/>
              <a:t>HIN</a:t>
            </a:r>
            <a:r>
              <a:rPr lang="zh-CN" altLang="en-US" dirty="0"/>
              <a:t>）方法来对用户评论进行建模；</a:t>
            </a:r>
            <a:endParaRPr lang="en-US" altLang="zh-CN" dirty="0"/>
          </a:p>
          <a:p>
            <a:pPr marL="285750" indent="-285750">
              <a:lnSpc>
                <a:spcPct val="150000"/>
              </a:lnSpc>
              <a:buFont typeface="Wingdings" panose="05000000000000000000" pitchFamily="2" charset="2"/>
              <a:buChar char="Ø"/>
            </a:pPr>
            <a:r>
              <a:rPr lang="zh-CN" altLang="en-US" dirty="0"/>
              <a:t>在文本分类过程利用到了异构网络中</a:t>
            </a:r>
            <a:r>
              <a:rPr lang="zh-CN" altLang="en-US" b="1" dirty="0"/>
              <a:t>不同的边类型</a:t>
            </a:r>
            <a:r>
              <a:rPr lang="zh-CN" altLang="en-US" dirty="0"/>
              <a:t>的信息来提升分类效果；</a:t>
            </a:r>
            <a:endParaRPr lang="en-US" altLang="zh-CN" dirty="0"/>
          </a:p>
          <a:p>
            <a:pPr marL="285750" indent="-285750">
              <a:lnSpc>
                <a:spcPct val="150000"/>
              </a:lnSpc>
              <a:buFont typeface="Wingdings" panose="05000000000000000000" pitchFamily="2" charset="2"/>
              <a:buChar char="Ø"/>
            </a:pPr>
            <a:r>
              <a:rPr lang="zh-CN" altLang="en-US" dirty="0"/>
              <a:t>将评论数据集建模为</a:t>
            </a:r>
            <a:r>
              <a:rPr lang="en-US" altLang="zh-CN" dirty="0"/>
              <a:t>HIN</a:t>
            </a:r>
            <a:r>
              <a:rPr lang="zh-CN" altLang="en-US" dirty="0"/>
              <a:t>，其中评论通过不同的节点类型进行连接，然后使用</a:t>
            </a:r>
            <a:r>
              <a:rPr lang="zh-CN" altLang="en-US" b="1" dirty="0"/>
              <a:t>加权算法</a:t>
            </a:r>
            <a:r>
              <a:rPr lang="zh-CN" altLang="en-US" dirty="0"/>
              <a:t>来计算每个特征的权重，这些权重用于使用无监督和半监督方法计算评论的最终标签。</a:t>
            </a:r>
          </a:p>
        </p:txBody>
      </p:sp>
      <p:grpSp>
        <p:nvGrpSpPr>
          <p:cNvPr id="7" name="组合 6">
            <a:extLst>
              <a:ext uri="{FF2B5EF4-FFF2-40B4-BE49-F238E27FC236}">
                <a16:creationId xmlns:a16="http://schemas.microsoft.com/office/drawing/2014/main" id="{61307C50-79F0-44AE-8D03-FD43CB33E98A}"/>
              </a:ext>
            </a:extLst>
          </p:cNvPr>
          <p:cNvGrpSpPr/>
          <p:nvPr/>
        </p:nvGrpSpPr>
        <p:grpSpPr>
          <a:xfrm>
            <a:off x="1019299" y="5447515"/>
            <a:ext cx="10030537" cy="1154224"/>
            <a:chOff x="669924" y="2347350"/>
            <a:chExt cx="10030537" cy="1154224"/>
          </a:xfrm>
        </p:grpSpPr>
        <p:sp>
          <p:nvSpPr>
            <p:cNvPr id="8" name="ïŝlïḋé">
              <a:extLst>
                <a:ext uri="{FF2B5EF4-FFF2-40B4-BE49-F238E27FC236}">
                  <a16:creationId xmlns:a16="http://schemas.microsoft.com/office/drawing/2014/main" id="{BB7D555E-0183-4413-8E19-6135AAC552C7}"/>
                </a:ext>
              </a:extLst>
            </p:cNvPr>
            <p:cNvSpPr txBox="1"/>
            <p:nvPr/>
          </p:nvSpPr>
          <p:spPr>
            <a:xfrm>
              <a:off x="669924" y="2747329"/>
              <a:ext cx="10030537" cy="754245"/>
            </a:xfrm>
            <a:prstGeom prst="rect">
              <a:avLst/>
            </a:prstGeom>
            <a:noFill/>
          </p:spPr>
          <p:txBody>
            <a:bodyPr wrap="square" lIns="90000" tIns="46800" rIns="90000" bIns="46800" rtlCol="0">
              <a:noAutofit/>
            </a:bodyPr>
            <a:lstStyle/>
            <a:p>
              <a:pPr algn="just">
                <a:lnSpc>
                  <a:spcPct val="150000"/>
                </a:lnSpc>
              </a:pPr>
              <a:r>
                <a:rPr lang="en-US" altLang="zh-CN" sz="1400" i="1" dirty="0">
                  <a:latin typeface="+mj-ea"/>
                  <a:ea typeface="+mj-ea"/>
                </a:rPr>
                <a:t>Shehnepoor S , Salehi M , </a:t>
              </a:r>
              <a:r>
                <a:rPr lang="en-US" altLang="zh-CN" sz="1400" i="1" dirty="0" err="1">
                  <a:latin typeface="+mj-ea"/>
                  <a:ea typeface="+mj-ea"/>
                </a:rPr>
                <a:t>Farahbakhsh</a:t>
              </a:r>
              <a:r>
                <a:rPr lang="en-US" altLang="zh-CN" sz="1400" i="1" dirty="0">
                  <a:latin typeface="+mj-ea"/>
                  <a:ea typeface="+mj-ea"/>
                </a:rPr>
                <a:t> R , et al. </a:t>
              </a:r>
              <a:r>
                <a:rPr lang="en-US" altLang="zh-CN" sz="1400" i="1" dirty="0" err="1">
                  <a:latin typeface="+mj-ea"/>
                  <a:ea typeface="+mj-ea"/>
                </a:rPr>
                <a:t>NetSpam</a:t>
              </a:r>
              <a:r>
                <a:rPr lang="en-US" altLang="zh-CN" sz="1400" i="1" dirty="0">
                  <a:latin typeface="+mj-ea"/>
                  <a:ea typeface="+mj-ea"/>
                </a:rPr>
                <a:t>: a Network-based Spam Detection Framework for Reviews in Online Social Media[J]. IEEE Transactions on Information Forensics &amp; Security, 2017, 12(7):1585-1595.</a:t>
              </a:r>
            </a:p>
            <a:p>
              <a:pPr algn="just">
                <a:lnSpc>
                  <a:spcPct val="150000"/>
                </a:lnSpc>
              </a:pPr>
              <a:endParaRPr lang="en-US" sz="1400" b="1" i="1" dirty="0">
                <a:solidFill>
                  <a:schemeClr val="tx1">
                    <a:lumMod val="75000"/>
                    <a:lumOff val="25000"/>
                  </a:schemeClr>
                </a:solidFill>
                <a:latin typeface="+mj-ea"/>
                <a:ea typeface="+mj-ea"/>
              </a:endParaRPr>
            </a:p>
          </p:txBody>
        </p:sp>
        <p:sp>
          <p:nvSpPr>
            <p:cNvPr id="9" name="ïşlîdê">
              <a:extLst>
                <a:ext uri="{FF2B5EF4-FFF2-40B4-BE49-F238E27FC236}">
                  <a16:creationId xmlns:a16="http://schemas.microsoft.com/office/drawing/2014/main" id="{604E112B-6EBC-47CC-A1ED-F05051077CB9}"/>
                </a:ext>
              </a:extLst>
            </p:cNvPr>
            <p:cNvSpPr txBox="1"/>
            <p:nvPr/>
          </p:nvSpPr>
          <p:spPr>
            <a:xfrm>
              <a:off x="786000" y="2347350"/>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latin typeface="+mj-ea"/>
                  <a:ea typeface="+mj-ea"/>
                </a:rPr>
                <a:t>“</a:t>
              </a:r>
            </a:p>
          </p:txBody>
        </p:sp>
      </p:grpSp>
      <p:pic>
        <p:nvPicPr>
          <p:cNvPr id="10" name="图片 9">
            <a:extLst>
              <a:ext uri="{FF2B5EF4-FFF2-40B4-BE49-F238E27FC236}">
                <a16:creationId xmlns:a16="http://schemas.microsoft.com/office/drawing/2014/main" id="{D9DAF5D9-77AA-487F-AF1A-5FA80E833F36}"/>
              </a:ext>
            </a:extLst>
          </p:cNvPr>
          <p:cNvPicPr>
            <a:picLocks noChangeAspect="1"/>
          </p:cNvPicPr>
          <p:nvPr/>
        </p:nvPicPr>
        <p:blipFill>
          <a:blip r:embed="rId3"/>
          <a:stretch>
            <a:fillRect/>
          </a:stretch>
        </p:blipFill>
        <p:spPr>
          <a:xfrm>
            <a:off x="5367688" y="3628700"/>
            <a:ext cx="5688937" cy="2110079"/>
          </a:xfrm>
          <a:prstGeom prst="rect">
            <a:avLst/>
          </a:prstGeom>
        </p:spPr>
      </p:pic>
      <p:sp>
        <p:nvSpPr>
          <p:cNvPr id="11" name="ïṩlíďe">
            <a:extLst>
              <a:ext uri="{FF2B5EF4-FFF2-40B4-BE49-F238E27FC236}">
                <a16:creationId xmlns:a16="http://schemas.microsoft.com/office/drawing/2014/main" id="{257B6E87-FE3D-4058-821A-F5EE2A6C6925}"/>
              </a:ext>
            </a:extLst>
          </p:cNvPr>
          <p:cNvSpPr/>
          <p:nvPr/>
        </p:nvSpPr>
        <p:spPr bwMode="auto">
          <a:xfrm>
            <a:off x="1342316" y="1215354"/>
            <a:ext cx="1547489" cy="552675"/>
          </a:xfrm>
          <a:prstGeom prst="homePlate">
            <a:avLst/>
          </a:prstGeom>
          <a:solidFill>
            <a:schemeClr val="accent2"/>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基本思想</a:t>
            </a:r>
          </a:p>
        </p:txBody>
      </p:sp>
    </p:spTree>
    <p:extLst>
      <p:ext uri="{BB962C8B-B14F-4D97-AF65-F5344CB8AC3E}">
        <p14:creationId xmlns:p14="http://schemas.microsoft.com/office/powerpoint/2010/main" val="2660115999"/>
      </p:ext>
    </p:extLst>
  </p:cSld>
  <p:clrMapOvr>
    <a:masterClrMapping/>
  </p:clrMapOvr>
  <p:transition spd="slow">
    <p:split orient="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E1EFF1-A63B-4386-85CB-BEF44F51A684}"/>
              </a:ext>
            </a:extLst>
          </p:cNvPr>
          <p:cNvSpPr>
            <a:spLocks noGrp="1"/>
          </p:cNvSpPr>
          <p:nvPr>
            <p:ph type="title"/>
          </p:nvPr>
        </p:nvSpPr>
        <p:spPr/>
        <p:txBody>
          <a:bodyPr/>
          <a:lstStyle/>
          <a:p>
            <a:r>
              <a:rPr lang="zh-CN" altLang="en-US" dirty="0"/>
              <a:t>特征类型</a:t>
            </a:r>
            <a:r>
              <a:rPr lang="en-US" altLang="zh-CN" dirty="0"/>
              <a:t>:</a:t>
            </a:r>
            <a:r>
              <a:rPr lang="zh-CN" altLang="en-US" dirty="0"/>
              <a:t>基于 </a:t>
            </a:r>
            <a:r>
              <a:rPr lang="zh-CN" altLang="en-US" dirty="0">
                <a:solidFill>
                  <a:srgbClr val="6997AF"/>
                </a:solidFill>
              </a:rPr>
              <a:t>用户</a:t>
            </a:r>
            <a:r>
              <a:rPr lang="en-US" altLang="zh-CN" dirty="0">
                <a:solidFill>
                  <a:srgbClr val="6997AF"/>
                </a:solidFill>
              </a:rPr>
              <a:t>/</a:t>
            </a:r>
            <a:r>
              <a:rPr lang="zh-CN" altLang="en-US" dirty="0">
                <a:solidFill>
                  <a:srgbClr val="6997AF"/>
                </a:solidFill>
              </a:rPr>
              <a:t>评论 </a:t>
            </a:r>
            <a:r>
              <a:rPr lang="zh-CN" altLang="en-US" dirty="0"/>
              <a:t>和 </a:t>
            </a:r>
            <a:r>
              <a:rPr lang="zh-CN" altLang="en-US" dirty="0">
                <a:solidFill>
                  <a:srgbClr val="6997AF"/>
                </a:solidFill>
              </a:rPr>
              <a:t>行为</a:t>
            </a:r>
            <a:r>
              <a:rPr lang="en-US" altLang="zh-CN" dirty="0">
                <a:solidFill>
                  <a:srgbClr val="6997AF"/>
                </a:solidFill>
              </a:rPr>
              <a:t>/</a:t>
            </a:r>
            <a:r>
              <a:rPr lang="zh-CN" altLang="en-US" dirty="0">
                <a:solidFill>
                  <a:srgbClr val="6997AF"/>
                </a:solidFill>
              </a:rPr>
              <a:t>语言 </a:t>
            </a:r>
            <a:r>
              <a:rPr lang="zh-CN" altLang="en-US" dirty="0"/>
              <a:t>特征两个维度</a:t>
            </a:r>
          </a:p>
        </p:txBody>
      </p:sp>
      <p:sp>
        <p:nvSpPr>
          <p:cNvPr id="3" name="灯片编号占位符 2">
            <a:extLst>
              <a:ext uri="{FF2B5EF4-FFF2-40B4-BE49-F238E27FC236}">
                <a16:creationId xmlns:a16="http://schemas.microsoft.com/office/drawing/2014/main" id="{1C47FA11-B26A-420D-A9FA-9446D7D7ED93}"/>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2086760351"/>
              </p:ext>
            </p:extLst>
          </p:nvPr>
        </p:nvGraphicFramePr>
        <p:xfrm>
          <a:off x="696674" y="1111906"/>
          <a:ext cx="10800000" cy="4409099"/>
        </p:xfrm>
        <a:graphic>
          <a:graphicData uri="http://schemas.openxmlformats.org/drawingml/2006/table">
            <a:tbl>
              <a:tblPr firstRow="1" bandRow="1">
                <a:tableStyleId>{21E4AEA4-8DFA-4A89-87EB-49C32662AFE0}</a:tableStyleId>
              </a:tblPr>
              <a:tblGrid>
                <a:gridCol w="663918">
                  <a:extLst>
                    <a:ext uri="{9D8B030D-6E8A-4147-A177-3AD203B41FA5}">
                      <a16:colId xmlns:a16="http://schemas.microsoft.com/office/drawing/2014/main" val="357693301"/>
                    </a:ext>
                  </a:extLst>
                </a:gridCol>
                <a:gridCol w="5181035">
                  <a:extLst>
                    <a:ext uri="{9D8B030D-6E8A-4147-A177-3AD203B41FA5}">
                      <a16:colId xmlns:a16="http://schemas.microsoft.com/office/drawing/2014/main" val="345656497"/>
                    </a:ext>
                  </a:extLst>
                </a:gridCol>
                <a:gridCol w="4955047">
                  <a:extLst>
                    <a:ext uri="{9D8B030D-6E8A-4147-A177-3AD203B41FA5}">
                      <a16:colId xmlns:a16="http://schemas.microsoft.com/office/drawing/2014/main" val="932288292"/>
                    </a:ext>
                  </a:extLst>
                </a:gridCol>
              </a:tblGrid>
              <a:tr h="565426">
                <a:tc>
                  <a:txBody>
                    <a:bodyPr/>
                    <a:lstStyle/>
                    <a:p>
                      <a:endParaRPr lang="zh-CN" altLang="en-US" dirty="0"/>
                    </a:p>
                  </a:txBody>
                  <a:tcPr/>
                </a:tc>
                <a:tc>
                  <a:txBody>
                    <a:bodyPr/>
                    <a:lstStyle/>
                    <a:p>
                      <a:pPr algn="ctr"/>
                      <a:r>
                        <a:rPr lang="zh-CN" altLang="en-US" dirty="0"/>
                        <a:t>基于用户（</a:t>
                      </a:r>
                      <a:r>
                        <a:rPr lang="en-US" altLang="zh-CN" dirty="0"/>
                        <a:t>U</a:t>
                      </a:r>
                      <a:r>
                        <a:rPr lang="zh-CN" altLang="en-US" dirty="0"/>
                        <a:t>）</a:t>
                      </a:r>
                    </a:p>
                  </a:txBody>
                  <a:tcPr anchor="ctr"/>
                </a:tc>
                <a:tc>
                  <a:txBody>
                    <a:bodyPr/>
                    <a:lstStyle/>
                    <a:p>
                      <a:pPr algn="ctr"/>
                      <a:r>
                        <a:rPr lang="zh-CN" altLang="en-US" dirty="0"/>
                        <a:t>基于评论（</a:t>
                      </a:r>
                      <a:r>
                        <a:rPr lang="en-US" altLang="zh-CN" dirty="0"/>
                        <a:t>R</a:t>
                      </a:r>
                      <a:r>
                        <a:rPr lang="zh-CN" altLang="en-US" dirty="0"/>
                        <a:t>）</a:t>
                      </a:r>
                    </a:p>
                  </a:txBody>
                  <a:tcPr anchor="ctr"/>
                </a:tc>
                <a:extLst>
                  <a:ext uri="{0D108BD9-81ED-4DB2-BD59-A6C34878D82A}">
                    <a16:rowId xmlns:a16="http://schemas.microsoft.com/office/drawing/2014/main" val="643763805"/>
                  </a:ext>
                </a:extLst>
              </a:tr>
              <a:tr h="2332246">
                <a:tc>
                  <a:txBody>
                    <a:bodyPr/>
                    <a:lstStyle/>
                    <a:p>
                      <a:pPr algn="ctr">
                        <a:lnSpc>
                          <a:spcPct val="150000"/>
                        </a:lnSpc>
                      </a:pPr>
                      <a:r>
                        <a:rPr lang="zh-CN" altLang="en-US" b="1" dirty="0"/>
                        <a:t>行为特征</a:t>
                      </a:r>
                      <a:r>
                        <a:rPr lang="en-US" altLang="zh-CN" b="1" dirty="0"/>
                        <a:t>(B)</a:t>
                      </a:r>
                      <a:endParaRPr lang="zh-CN" altLang="en-US" b="1" dirty="0"/>
                    </a:p>
                  </a:txBody>
                  <a:tcPr anchor="ctr"/>
                </a:tc>
                <a:tc>
                  <a:txBody>
                    <a:bodyPr/>
                    <a:lstStyle/>
                    <a:p>
                      <a:pPr marL="285750" indent="-285750">
                        <a:lnSpc>
                          <a:spcPct val="150000"/>
                        </a:lnSpc>
                        <a:buFont typeface="Arial" panose="020B0604020202020204" pitchFamily="34" charset="0"/>
                        <a:buChar char="•"/>
                      </a:pPr>
                      <a:r>
                        <a:rPr lang="zh-CN" altLang="en-US" sz="1600" b="1" dirty="0">
                          <a:solidFill>
                            <a:srgbClr val="FF0000"/>
                          </a:solidFill>
                        </a:rPr>
                        <a:t>突发性</a:t>
                      </a:r>
                      <a:r>
                        <a:rPr lang="en-US" altLang="zh-CN" sz="1600" b="1" dirty="0">
                          <a:solidFill>
                            <a:srgbClr val="FF0000"/>
                          </a:solidFill>
                        </a:rPr>
                        <a:t>(BST)</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垃圾信息发布用户经常在很短的时间内发布大量的垃圾评论，这样更容易影响阅读者，并且他们只是临时用户。</a:t>
                      </a:r>
                      <a:endParaRPr lang="en-US" altLang="zh-CN" sz="1600" dirty="0"/>
                    </a:p>
                    <a:p>
                      <a:pPr marL="285750" indent="-285750">
                        <a:lnSpc>
                          <a:spcPct val="150000"/>
                        </a:lnSpc>
                        <a:buFont typeface="Arial" panose="020B0604020202020204" pitchFamily="34" charset="0"/>
                        <a:buChar char="•"/>
                      </a:pPr>
                      <a:r>
                        <a:rPr lang="zh-CN" altLang="en-US" sz="1600" b="1" dirty="0">
                          <a:solidFill>
                            <a:srgbClr val="FF0000"/>
                          </a:solidFill>
                        </a:rPr>
                        <a:t>负面评价比率</a:t>
                      </a:r>
                      <a:r>
                        <a:rPr lang="en-US" altLang="zh-CN" sz="1600" b="1" dirty="0">
                          <a:solidFill>
                            <a:srgbClr val="FF0000"/>
                          </a:solidFill>
                        </a:rPr>
                        <a:t>(NR)</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垃圾信息发布用户为了打击商业对手，会发布负面诽谤言论或者对一些产品打分极低。</a:t>
                      </a:r>
                      <a:endParaRPr lang="zh-CN" altLang="en-US" sz="1600" dirty="0">
                        <a:latin typeface="+mj-ea"/>
                        <a:ea typeface="+mj-ea"/>
                      </a:endParaRPr>
                    </a:p>
                  </a:txBody>
                  <a:tcPr/>
                </a:tc>
                <a:tc>
                  <a:txBody>
                    <a:bodyPr/>
                    <a:lstStyle/>
                    <a:p>
                      <a:pPr marL="285750" indent="-285750">
                        <a:lnSpc>
                          <a:spcPct val="150000"/>
                        </a:lnSpc>
                        <a:buFont typeface="Arial" panose="020B0604020202020204" pitchFamily="34" charset="0"/>
                        <a:buChar char="•"/>
                      </a:pPr>
                      <a:r>
                        <a:rPr lang="zh-CN" altLang="en-US" sz="1600" b="1" dirty="0">
                          <a:solidFill>
                            <a:srgbClr val="FF0000"/>
                          </a:solidFill>
                        </a:rPr>
                        <a:t>早期时帧（</a:t>
                      </a:r>
                      <a:r>
                        <a:rPr lang="en-US" altLang="zh-CN" sz="1600" b="1" dirty="0">
                          <a:solidFill>
                            <a:srgbClr val="FF0000"/>
                          </a:solidFill>
                        </a:rPr>
                        <a:t>ETF</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为了将垃圾信息保留在评论置顶位置，发布需越快越好。</a:t>
                      </a:r>
                      <a:endParaRPr lang="en-US" altLang="zh-CN" sz="1600" dirty="0"/>
                    </a:p>
                    <a:p>
                      <a:pPr marL="285750" indent="-285750">
                        <a:lnSpc>
                          <a:spcPct val="150000"/>
                        </a:lnSpc>
                        <a:buFont typeface="Arial" panose="020B0604020202020204" pitchFamily="34" charset="0"/>
                        <a:buChar char="•"/>
                      </a:pPr>
                      <a:r>
                        <a:rPr lang="zh-CN" altLang="en-US" sz="1600" b="1" dirty="0">
                          <a:solidFill>
                            <a:srgbClr val="FF0000"/>
                          </a:solidFill>
                        </a:rPr>
                        <a:t>带阈值的评分偏差率</a:t>
                      </a:r>
                      <a:r>
                        <a:rPr lang="en-US" altLang="zh-CN" sz="1600" b="1" dirty="0">
                          <a:solidFill>
                            <a:srgbClr val="FF0000"/>
                          </a:solidFill>
                        </a:rPr>
                        <a:t>(DEV)</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为了促进商品推广，垃圾信息发布者通常会打很高的评分，一般和该产品的的平均评分有较大的偏差。</a:t>
                      </a:r>
                      <a:endParaRPr lang="en-US" altLang="zh-CN" sz="1600" dirty="0">
                        <a:latin typeface="+mj-ea"/>
                        <a:ea typeface="+mj-ea"/>
                      </a:endParaRPr>
                    </a:p>
                  </a:txBody>
                  <a:tcPr/>
                </a:tc>
                <a:extLst>
                  <a:ext uri="{0D108BD9-81ED-4DB2-BD59-A6C34878D82A}">
                    <a16:rowId xmlns:a16="http://schemas.microsoft.com/office/drawing/2014/main" val="3258843651"/>
                  </a:ext>
                </a:extLst>
              </a:tr>
              <a:tr h="370840">
                <a:tc>
                  <a:txBody>
                    <a:bodyPr/>
                    <a:lstStyle/>
                    <a:p>
                      <a:pPr algn="ctr">
                        <a:lnSpc>
                          <a:spcPct val="150000"/>
                        </a:lnSpc>
                      </a:pPr>
                      <a:r>
                        <a:rPr lang="zh-CN" altLang="en-US" b="1" dirty="0"/>
                        <a:t>语言特征（</a:t>
                      </a:r>
                      <a:r>
                        <a:rPr lang="en-US" altLang="zh-CN" b="1" dirty="0"/>
                        <a:t>L</a:t>
                      </a:r>
                      <a:r>
                        <a:rPr lang="zh-CN" altLang="en-US" b="1" dirty="0"/>
                        <a:t>）</a:t>
                      </a:r>
                    </a:p>
                  </a:txBody>
                  <a:tcPr anchor="ctr"/>
                </a:tc>
                <a:tc>
                  <a:txBody>
                    <a:bodyPr/>
                    <a:lstStyle/>
                    <a:p>
                      <a:pPr marL="285750" indent="-285750">
                        <a:lnSpc>
                          <a:spcPct val="150000"/>
                        </a:lnSpc>
                        <a:buFont typeface="Arial" panose="020B0604020202020204" pitchFamily="34" charset="0"/>
                        <a:buChar char="•"/>
                      </a:pPr>
                      <a:r>
                        <a:rPr lang="zh-CN" altLang="en-US" sz="1600" b="1" dirty="0">
                          <a:solidFill>
                            <a:srgbClr val="FF0000"/>
                          </a:solidFill>
                        </a:rPr>
                        <a:t>内容相似度</a:t>
                      </a:r>
                      <a:r>
                        <a:rPr lang="en-US" altLang="zh-CN" sz="1600" b="1" dirty="0">
                          <a:solidFill>
                            <a:srgbClr val="FF0000"/>
                          </a:solidFill>
                        </a:rPr>
                        <a:t>(CS)</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垃圾发布用户不会花精力去原创内容，只会经常在相同的评论模板上去修改，所以有大量相似评论。利用平均内容相似度</a:t>
                      </a:r>
                      <a:r>
                        <a:rPr lang="en-US" altLang="zh-CN" sz="1600" dirty="0"/>
                        <a:t>(ACS)</a:t>
                      </a:r>
                      <a:r>
                        <a:rPr lang="zh-CN" altLang="en-US" sz="1600" dirty="0"/>
                        <a:t>和最大内容相似度</a:t>
                      </a:r>
                      <a:r>
                        <a:rPr lang="en-US" altLang="zh-CN" sz="1600" dirty="0"/>
                        <a:t>(MCS)</a:t>
                      </a:r>
                      <a:r>
                        <a:rPr lang="zh-CN" altLang="en-US" sz="1600" dirty="0"/>
                        <a:t>判断。</a:t>
                      </a:r>
                      <a:endParaRPr lang="zh-CN" altLang="en-US" sz="1600" dirty="0">
                        <a:latin typeface="+mj-ea"/>
                        <a:ea typeface="+mj-ea"/>
                      </a:endParaRPr>
                    </a:p>
                  </a:txBody>
                  <a:tcPr/>
                </a:tc>
                <a:tc>
                  <a:txBody>
                    <a:bodyPr/>
                    <a:lstStyle/>
                    <a:p>
                      <a:pPr marL="285750" indent="-285750">
                        <a:lnSpc>
                          <a:spcPct val="150000"/>
                        </a:lnSpc>
                        <a:buFont typeface="Arial" panose="020B0604020202020204" pitchFamily="34" charset="0"/>
                        <a:buChar char="•"/>
                      </a:pPr>
                      <a:r>
                        <a:rPr lang="zh-CN" altLang="en-US" sz="1600" b="1" dirty="0">
                          <a:solidFill>
                            <a:srgbClr val="FF0000"/>
                          </a:solidFill>
                        </a:rPr>
                        <a:t>第一人称数目</a:t>
                      </a:r>
                      <a:r>
                        <a:rPr lang="en-US" altLang="zh-CN" sz="1600" b="1" dirty="0">
                          <a:solidFill>
                            <a:srgbClr val="FF0000"/>
                          </a:solidFill>
                        </a:rPr>
                        <a:t>(PP1)</a:t>
                      </a:r>
                      <a:r>
                        <a:rPr lang="zh-CN" altLang="en-US" sz="1600" b="1" dirty="0">
                          <a:solidFill>
                            <a:srgbClr val="FF0000"/>
                          </a:solidFill>
                        </a:rPr>
                        <a:t>、感叹号比例</a:t>
                      </a:r>
                      <a:r>
                        <a:rPr lang="en-US" altLang="zh-CN" sz="1600" b="1" dirty="0">
                          <a:solidFill>
                            <a:srgbClr val="FF0000"/>
                          </a:solidFill>
                        </a:rPr>
                        <a:t>(RES)</a:t>
                      </a:r>
                      <a:r>
                        <a:rPr lang="zh-CN" altLang="en-US" sz="1600" b="1" dirty="0">
                          <a:solidFill>
                            <a:srgbClr val="FF0000"/>
                          </a:solidFill>
                        </a:rPr>
                        <a:t>：</a:t>
                      </a:r>
                      <a:endParaRPr lang="en-US" altLang="zh-CN" sz="1600" b="1" dirty="0">
                        <a:solidFill>
                          <a:srgbClr val="FF0000"/>
                        </a:solidFill>
                      </a:endParaRPr>
                    </a:p>
                    <a:p>
                      <a:pPr>
                        <a:lnSpc>
                          <a:spcPct val="150000"/>
                        </a:lnSpc>
                      </a:pPr>
                      <a:r>
                        <a:rPr lang="zh-CN" altLang="en-US" sz="1600" dirty="0"/>
                        <a:t>研究发现垃圾信息包含一些语言特性，例如第二人称的使用频率远高于第一人称，以及为了吸引眼球使用不同常用习惯。</a:t>
                      </a:r>
                      <a:endParaRPr lang="zh-CN" altLang="en-US" sz="1600" dirty="0">
                        <a:latin typeface="+mj-ea"/>
                        <a:ea typeface="+mj-ea"/>
                      </a:endParaRPr>
                    </a:p>
                  </a:txBody>
                  <a:tcPr/>
                </a:tc>
                <a:extLst>
                  <a:ext uri="{0D108BD9-81ED-4DB2-BD59-A6C34878D82A}">
                    <a16:rowId xmlns:a16="http://schemas.microsoft.com/office/drawing/2014/main" val="3090761788"/>
                  </a:ext>
                </a:extLst>
              </a:tr>
            </a:tbl>
          </a:graphicData>
        </a:graphic>
      </p:graphicFrame>
      <p:sp>
        <p:nvSpPr>
          <p:cNvPr id="4" name="矩形 3">
            <a:extLst>
              <a:ext uri="{FF2B5EF4-FFF2-40B4-BE49-F238E27FC236}">
                <a16:creationId xmlns:a16="http://schemas.microsoft.com/office/drawing/2014/main" id="{EBCDF12E-7D82-40D8-9A94-9D3E53017D33}"/>
              </a:ext>
            </a:extLst>
          </p:cNvPr>
          <p:cNvSpPr/>
          <p:nvPr/>
        </p:nvSpPr>
        <p:spPr>
          <a:xfrm>
            <a:off x="928468" y="5658991"/>
            <a:ext cx="10691446" cy="1077218"/>
          </a:xfrm>
          <a:prstGeom prst="rect">
            <a:avLst/>
          </a:prstGeom>
        </p:spPr>
        <p:txBody>
          <a:bodyPr wrap="square">
            <a:spAutoFit/>
          </a:bodyPr>
          <a:lstStyle/>
          <a:p>
            <a:r>
              <a:rPr lang="en-US" altLang="zh-CN" sz="1600" dirty="0">
                <a:latin typeface="+mn-ea"/>
              </a:rPr>
              <a:t>1</a:t>
            </a:r>
            <a:r>
              <a:rPr lang="zh-CN" altLang="en-US" sz="1600" dirty="0">
                <a:latin typeface="+mn-ea"/>
              </a:rPr>
              <a:t>）基于评论</a:t>
            </a:r>
            <a:r>
              <a:rPr lang="en-US" altLang="zh-CN" sz="1600" dirty="0">
                <a:latin typeface="+mn-ea"/>
              </a:rPr>
              <a:t>-</a:t>
            </a:r>
            <a:r>
              <a:rPr lang="zh-CN" altLang="en-US" sz="1600" dirty="0">
                <a:latin typeface="+mn-ea"/>
              </a:rPr>
              <a:t>行为（</a:t>
            </a:r>
            <a:r>
              <a:rPr lang="en-US" altLang="zh-CN" sz="1600" dirty="0">
                <a:latin typeface="+mn-ea"/>
              </a:rPr>
              <a:t>RB</a:t>
            </a:r>
            <a:r>
              <a:rPr lang="zh-CN" altLang="en-US" sz="1600" dirty="0">
                <a:latin typeface="+mn-ea"/>
              </a:rPr>
              <a:t>）：基于元数据，而不是评论本身。</a:t>
            </a:r>
          </a:p>
          <a:p>
            <a:r>
              <a:rPr lang="en-US" altLang="zh-CN" sz="1600" dirty="0">
                <a:latin typeface="+mn-ea"/>
              </a:rPr>
              <a:t>2</a:t>
            </a:r>
            <a:r>
              <a:rPr lang="zh-CN" altLang="en-US" sz="1600" dirty="0">
                <a:latin typeface="+mn-ea"/>
              </a:rPr>
              <a:t>）基于评论</a:t>
            </a:r>
            <a:r>
              <a:rPr lang="en-US" altLang="zh-CN" sz="1600" dirty="0">
                <a:latin typeface="+mn-ea"/>
              </a:rPr>
              <a:t>-</a:t>
            </a:r>
            <a:r>
              <a:rPr lang="zh-CN" altLang="en-US" sz="1600" dirty="0">
                <a:latin typeface="+mn-ea"/>
              </a:rPr>
              <a:t>语言（</a:t>
            </a:r>
            <a:r>
              <a:rPr lang="en-US" altLang="zh-CN" sz="1600" dirty="0">
                <a:latin typeface="+mn-ea"/>
              </a:rPr>
              <a:t>RL</a:t>
            </a:r>
            <a:r>
              <a:rPr lang="zh-CN" altLang="en-US" sz="1600" dirty="0">
                <a:latin typeface="+mn-ea"/>
              </a:rPr>
              <a:t>）：基于评论本身，并直接从评论中提取。</a:t>
            </a:r>
          </a:p>
          <a:p>
            <a:r>
              <a:rPr lang="en-US" altLang="zh-CN" sz="1600" dirty="0">
                <a:latin typeface="+mn-ea"/>
              </a:rPr>
              <a:t>3</a:t>
            </a:r>
            <a:r>
              <a:rPr lang="zh-CN" altLang="en-US" sz="1600" dirty="0">
                <a:latin typeface="+mn-ea"/>
              </a:rPr>
              <a:t>）基于用户</a:t>
            </a:r>
            <a:r>
              <a:rPr lang="en-US" altLang="zh-CN" sz="1600" dirty="0">
                <a:latin typeface="+mn-ea"/>
              </a:rPr>
              <a:t>-</a:t>
            </a:r>
            <a:r>
              <a:rPr lang="zh-CN" altLang="en-US" sz="1600" dirty="0">
                <a:latin typeface="+mn-ea"/>
              </a:rPr>
              <a:t>行为（</a:t>
            </a:r>
            <a:r>
              <a:rPr lang="en-US" altLang="zh-CN" sz="1600" dirty="0">
                <a:latin typeface="+mn-ea"/>
              </a:rPr>
              <a:t>UB</a:t>
            </a:r>
            <a:r>
              <a:rPr lang="zh-CN" altLang="en-US" sz="1600" dirty="0">
                <a:latin typeface="+mn-ea"/>
              </a:rPr>
              <a:t>）：特别针对每个用户，按用户计算，可以用来概括该特定用户编写的所有评论。</a:t>
            </a:r>
          </a:p>
          <a:p>
            <a:r>
              <a:rPr lang="en-US" altLang="zh-CN" sz="1600" dirty="0">
                <a:latin typeface="+mn-ea"/>
              </a:rPr>
              <a:t>4</a:t>
            </a:r>
            <a:r>
              <a:rPr lang="zh-CN" altLang="en-US" sz="1600" dirty="0">
                <a:latin typeface="+mn-ea"/>
              </a:rPr>
              <a:t>）基于用户</a:t>
            </a:r>
            <a:r>
              <a:rPr lang="en-US" altLang="zh-CN" sz="1600" dirty="0">
                <a:latin typeface="+mn-ea"/>
              </a:rPr>
              <a:t>-</a:t>
            </a:r>
            <a:r>
              <a:rPr lang="zh-CN" altLang="en-US" sz="1600" dirty="0">
                <a:latin typeface="+mn-ea"/>
              </a:rPr>
              <a:t>语言（</a:t>
            </a:r>
            <a:r>
              <a:rPr lang="en-US" altLang="zh-CN" sz="1600" dirty="0">
                <a:latin typeface="+mn-ea"/>
              </a:rPr>
              <a:t>UL</a:t>
            </a:r>
            <a:r>
              <a:rPr lang="zh-CN" altLang="en-US" sz="1600" dirty="0">
                <a:latin typeface="+mn-ea"/>
              </a:rPr>
              <a:t>）：从用户的语言中提取出来的，并显示了用户如何描述感受或意见。</a:t>
            </a:r>
          </a:p>
        </p:txBody>
      </p:sp>
    </p:spTree>
    <p:extLst>
      <p:ext uri="{BB962C8B-B14F-4D97-AF65-F5344CB8AC3E}">
        <p14:creationId xmlns:p14="http://schemas.microsoft.com/office/powerpoint/2010/main" val="2943994103"/>
      </p:ext>
    </p:extLst>
  </p:cSld>
  <p:clrMapOvr>
    <a:masterClrMapping/>
  </p:clrMapOvr>
  <p:transition spd="slow">
    <p:split orient="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6260D4-A020-4AA0-AEAF-2E83D7ABC8D0}"/>
              </a:ext>
            </a:extLst>
          </p:cNvPr>
          <p:cNvSpPr>
            <a:spLocks noGrp="1"/>
          </p:cNvSpPr>
          <p:nvPr>
            <p:ph type="title"/>
          </p:nvPr>
        </p:nvSpPr>
        <p:spPr/>
        <p:txBody>
          <a:bodyPr/>
          <a:lstStyle/>
          <a:p>
            <a:r>
              <a:rPr lang="zh-CN" altLang="en-US" dirty="0"/>
              <a:t>异构网络架构</a:t>
            </a:r>
          </a:p>
        </p:txBody>
      </p:sp>
      <p:sp>
        <p:nvSpPr>
          <p:cNvPr id="3" name="灯片编号占位符 2">
            <a:extLst>
              <a:ext uri="{FF2B5EF4-FFF2-40B4-BE49-F238E27FC236}">
                <a16:creationId xmlns:a16="http://schemas.microsoft.com/office/drawing/2014/main" id="{7BD15F17-C6BF-4A4E-A1C7-B5AC8BBBEFD0}"/>
              </a:ext>
            </a:extLst>
          </p:cNvPr>
          <p:cNvSpPr>
            <a:spLocks noGrp="1"/>
          </p:cNvSpPr>
          <p:nvPr>
            <p:ph type="sldNum" sz="quarter" idx="12"/>
          </p:nvPr>
        </p:nvSpPr>
        <p:spPr/>
        <p:txBody>
          <a:bodyPr/>
          <a:lstStyle/>
          <a:p>
            <a:fld id="{5DD3DB80-B894-403A-B48E-6FDC1A72010E}" type="slidenum">
              <a:rPr lang="zh-CN" altLang="en-US" smtClean="0"/>
              <a:pPr/>
              <a:t>25</a:t>
            </a:fld>
            <a:endParaRPr lang="zh-CN" altLang="en-US"/>
          </a:p>
        </p:txBody>
      </p:sp>
      <p:sp>
        <p:nvSpPr>
          <p:cNvPr id="6" name="矩形 5">
            <a:extLst>
              <a:ext uri="{FF2B5EF4-FFF2-40B4-BE49-F238E27FC236}">
                <a16:creationId xmlns:a16="http://schemas.microsoft.com/office/drawing/2014/main" id="{1E746D49-7833-4B93-B6E6-A29CB2DE3662}"/>
              </a:ext>
            </a:extLst>
          </p:cNvPr>
          <p:cNvSpPr/>
          <p:nvPr/>
        </p:nvSpPr>
        <p:spPr>
          <a:xfrm>
            <a:off x="6750539" y="1657669"/>
            <a:ext cx="4639120" cy="1338828"/>
          </a:xfrm>
          <a:prstGeom prst="rect">
            <a:avLst/>
          </a:prstGeom>
        </p:spPr>
        <p:txBody>
          <a:bodyPr wrap="square">
            <a:spAutoFit/>
          </a:bodyPr>
          <a:lstStyle/>
          <a:p>
            <a:pPr>
              <a:lnSpc>
                <a:spcPct val="150000"/>
              </a:lnSpc>
            </a:pPr>
            <a:r>
              <a:rPr lang="zh-CN" altLang="en-US" dirty="0">
                <a:latin typeface="+mn-ea"/>
              </a:rPr>
              <a:t>基于多个特征生成：负面比率（</a:t>
            </a:r>
            <a:r>
              <a:rPr lang="en-US" altLang="zh-CN" dirty="0">
                <a:latin typeface="+mn-ea"/>
              </a:rPr>
              <a:t>NR</a:t>
            </a:r>
            <a:r>
              <a:rPr lang="zh-CN" altLang="en-US" dirty="0">
                <a:latin typeface="+mn-ea"/>
              </a:rPr>
              <a:t>），平均内容相似度（</a:t>
            </a:r>
            <a:r>
              <a:rPr lang="en-US" altLang="zh-CN" dirty="0">
                <a:latin typeface="+mn-ea"/>
              </a:rPr>
              <a:t>ACS</a:t>
            </a:r>
            <a:r>
              <a:rPr lang="zh-CN" altLang="en-US" dirty="0">
                <a:latin typeface="+mn-ea"/>
              </a:rPr>
              <a:t>）</a:t>
            </a:r>
            <a:r>
              <a:rPr lang="en-US" altLang="zh-CN" dirty="0">
                <a:latin typeface="+mn-ea"/>
              </a:rPr>
              <a:t>,</a:t>
            </a:r>
            <a:r>
              <a:rPr lang="zh-CN" altLang="en-US" dirty="0">
                <a:latin typeface="+mn-ea"/>
              </a:rPr>
              <a:t>第一人称数目（</a:t>
            </a:r>
            <a:r>
              <a:rPr lang="en-US" altLang="zh-CN" dirty="0">
                <a:latin typeface="+mn-ea"/>
              </a:rPr>
              <a:t>1PP</a:t>
            </a:r>
            <a:r>
              <a:rPr lang="zh-CN" altLang="en-US" dirty="0">
                <a:latin typeface="+mn-ea"/>
              </a:rPr>
              <a:t>）和早期时帧（</a:t>
            </a:r>
            <a:r>
              <a:rPr lang="en-US" altLang="zh-CN" dirty="0">
                <a:latin typeface="+mn-ea"/>
              </a:rPr>
              <a:t>ETF</a:t>
            </a:r>
            <a:r>
              <a:rPr lang="zh-CN" altLang="en-US" dirty="0">
                <a:latin typeface="+mn-ea"/>
              </a:rPr>
              <a:t>）等。</a:t>
            </a:r>
            <a:endParaRPr lang="en-US" altLang="zh-CN" dirty="0">
              <a:latin typeface="+mn-ea"/>
            </a:endParaRPr>
          </a:p>
        </p:txBody>
      </p:sp>
      <p:pic>
        <p:nvPicPr>
          <p:cNvPr id="7" name="图片 6">
            <a:extLst>
              <a:ext uri="{FF2B5EF4-FFF2-40B4-BE49-F238E27FC236}">
                <a16:creationId xmlns:a16="http://schemas.microsoft.com/office/drawing/2014/main" id="{7D008754-C176-4AD2-B059-2788EF190256}"/>
              </a:ext>
            </a:extLst>
          </p:cNvPr>
          <p:cNvPicPr>
            <a:picLocks noChangeAspect="1"/>
          </p:cNvPicPr>
          <p:nvPr/>
        </p:nvPicPr>
        <p:blipFill>
          <a:blip r:embed="rId3"/>
          <a:stretch>
            <a:fillRect/>
          </a:stretch>
        </p:blipFill>
        <p:spPr>
          <a:xfrm>
            <a:off x="656866" y="2373961"/>
            <a:ext cx="5688937" cy="2110079"/>
          </a:xfrm>
          <a:prstGeom prst="rect">
            <a:avLst/>
          </a:prstGeom>
        </p:spPr>
      </p:pic>
      <p:sp>
        <p:nvSpPr>
          <p:cNvPr id="5" name="矩形 4">
            <a:extLst>
              <a:ext uri="{FF2B5EF4-FFF2-40B4-BE49-F238E27FC236}">
                <a16:creationId xmlns:a16="http://schemas.microsoft.com/office/drawing/2014/main" id="{52F1738F-C349-4223-8431-E6EAA58849D3}"/>
              </a:ext>
            </a:extLst>
          </p:cNvPr>
          <p:cNvSpPr/>
          <p:nvPr/>
        </p:nvSpPr>
        <p:spPr>
          <a:xfrm>
            <a:off x="6782214" y="4150910"/>
            <a:ext cx="4714460" cy="1704954"/>
          </a:xfrm>
          <a:prstGeom prst="rect">
            <a:avLst/>
          </a:prstGeom>
        </p:spPr>
        <p:txBody>
          <a:bodyPr wrap="square">
            <a:spAutoFit/>
          </a:bodyPr>
          <a:lstStyle/>
          <a:p>
            <a:pPr>
              <a:lnSpc>
                <a:spcPct val="150000"/>
              </a:lnSpc>
            </a:pPr>
            <a:r>
              <a:rPr lang="zh-CN" altLang="en-US" dirty="0"/>
              <a:t>分类过程包括两个步骤：</a:t>
            </a:r>
          </a:p>
          <a:p>
            <a:pPr marL="285750" indent="-285750">
              <a:lnSpc>
                <a:spcPct val="150000"/>
              </a:lnSpc>
              <a:buFont typeface="Wingdings" panose="05000000000000000000" pitchFamily="2" charset="2"/>
              <a:buChar char="Ø"/>
            </a:pPr>
            <a:r>
              <a:rPr lang="zh-CN" altLang="en-US" dirty="0"/>
              <a:t>计算每个特征的影响权重；</a:t>
            </a:r>
          </a:p>
          <a:p>
            <a:pPr marL="285750" indent="-285750">
              <a:lnSpc>
                <a:spcPct val="150000"/>
              </a:lnSpc>
              <a:buFont typeface="Wingdings" panose="05000000000000000000" pitchFamily="2" charset="2"/>
              <a:buChar char="Ø"/>
            </a:pPr>
            <a:r>
              <a:rPr lang="zh-CN" altLang="en-US" dirty="0"/>
              <a:t>计算每条评论的最终概率并且进行标记垃圾</a:t>
            </a:r>
            <a:r>
              <a:rPr lang="en-US" altLang="zh-CN" dirty="0"/>
              <a:t>/</a:t>
            </a:r>
            <a:r>
              <a:rPr lang="zh-CN" altLang="en-US" dirty="0"/>
              <a:t>非垃圾信息。</a:t>
            </a:r>
          </a:p>
        </p:txBody>
      </p:sp>
      <p:grpSp>
        <p:nvGrpSpPr>
          <p:cNvPr id="11" name="组合 10">
            <a:extLst>
              <a:ext uri="{FF2B5EF4-FFF2-40B4-BE49-F238E27FC236}">
                <a16:creationId xmlns:a16="http://schemas.microsoft.com/office/drawing/2014/main" id="{C19EAA76-CAA2-4B76-A4E1-3361FAEA1F91}"/>
              </a:ext>
            </a:extLst>
          </p:cNvPr>
          <p:cNvGrpSpPr/>
          <p:nvPr/>
        </p:nvGrpSpPr>
        <p:grpSpPr>
          <a:xfrm>
            <a:off x="6526701" y="1014191"/>
            <a:ext cx="149225" cy="4960049"/>
            <a:chOff x="5428815" y="1125870"/>
            <a:chExt cx="149225" cy="4960049"/>
          </a:xfrm>
        </p:grpSpPr>
        <p:cxnSp>
          <p:nvCxnSpPr>
            <p:cNvPr id="12" name="直接连接符 11">
              <a:extLst>
                <a:ext uri="{FF2B5EF4-FFF2-40B4-BE49-F238E27FC236}">
                  <a16:creationId xmlns:a16="http://schemas.microsoft.com/office/drawing/2014/main" id="{0CA58938-DC7C-4566-965E-3C1B11F010B0}"/>
                </a:ext>
              </a:extLst>
            </p:cNvPr>
            <p:cNvCxnSpPr/>
            <p:nvPr/>
          </p:nvCxnSpPr>
          <p:spPr>
            <a:xfrm>
              <a:off x="5503428" y="1125870"/>
              <a:ext cx="0" cy="4960049"/>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3" name="iś1íḍé">
              <a:extLst>
                <a:ext uri="{FF2B5EF4-FFF2-40B4-BE49-F238E27FC236}">
                  <a16:creationId xmlns:a16="http://schemas.microsoft.com/office/drawing/2014/main" id="{12E5F68A-E13A-41B3-9AFB-50734544E97A}"/>
                </a:ext>
              </a:extLst>
            </p:cNvPr>
            <p:cNvSpPr/>
            <p:nvPr/>
          </p:nvSpPr>
          <p:spPr bwMode="auto">
            <a:xfrm>
              <a:off x="5428815" y="335630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
        <p:nvSpPr>
          <p:cNvPr id="14" name="ïṩlíďe">
            <a:extLst>
              <a:ext uri="{FF2B5EF4-FFF2-40B4-BE49-F238E27FC236}">
                <a16:creationId xmlns:a16="http://schemas.microsoft.com/office/drawing/2014/main" id="{BF776246-AB59-4C40-AF6A-A623C9A8E9F0}"/>
              </a:ext>
            </a:extLst>
          </p:cNvPr>
          <p:cNvSpPr/>
          <p:nvPr/>
        </p:nvSpPr>
        <p:spPr bwMode="auto">
          <a:xfrm>
            <a:off x="6723225" y="1086111"/>
            <a:ext cx="1547489" cy="552675"/>
          </a:xfrm>
          <a:prstGeom prst="homePlate">
            <a:avLst/>
          </a:prstGeom>
          <a:solidFill>
            <a:schemeClr val="accent2"/>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构成元素</a:t>
            </a:r>
          </a:p>
        </p:txBody>
      </p:sp>
      <p:sp>
        <p:nvSpPr>
          <p:cNvPr id="15" name="iṡḷïḍè">
            <a:extLst>
              <a:ext uri="{FF2B5EF4-FFF2-40B4-BE49-F238E27FC236}">
                <a16:creationId xmlns:a16="http://schemas.microsoft.com/office/drawing/2014/main" id="{E36DAD67-ECDC-482E-8DCF-6E885475D884}"/>
              </a:ext>
            </a:extLst>
          </p:cNvPr>
          <p:cNvSpPr/>
          <p:nvPr/>
        </p:nvSpPr>
        <p:spPr bwMode="auto">
          <a:xfrm>
            <a:off x="6723225" y="3611892"/>
            <a:ext cx="1547489" cy="552675"/>
          </a:xfrm>
          <a:prstGeom prst="homePlate">
            <a:avLst/>
          </a:prstGeom>
          <a:solidFill>
            <a:schemeClr val="accent4"/>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分类过程</a:t>
            </a:r>
          </a:p>
        </p:txBody>
      </p:sp>
    </p:spTree>
    <p:extLst>
      <p:ext uri="{BB962C8B-B14F-4D97-AF65-F5344CB8AC3E}">
        <p14:creationId xmlns:p14="http://schemas.microsoft.com/office/powerpoint/2010/main" val="2525992212"/>
      </p:ext>
    </p:extLst>
  </p:cSld>
  <p:clrMapOvr>
    <a:masterClrMapping/>
  </p:clrMapOvr>
  <p:transition spd="slow">
    <p:split orient="ver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5CF6C2-3F85-4A60-87A4-8B8302B0CC72}"/>
              </a:ext>
            </a:extLst>
          </p:cNvPr>
          <p:cNvSpPr>
            <a:spLocks noGrp="1"/>
          </p:cNvSpPr>
          <p:nvPr>
            <p:ph type="title"/>
          </p:nvPr>
        </p:nvSpPr>
        <p:spPr/>
        <p:txBody>
          <a:bodyPr/>
          <a:lstStyle/>
          <a:p>
            <a:r>
              <a:rPr lang="zh-CN" altLang="en-US" dirty="0"/>
              <a:t>形成的 </a:t>
            </a:r>
            <a:r>
              <a:rPr lang="zh-CN" altLang="en-US" dirty="0">
                <a:solidFill>
                  <a:srgbClr val="6997AF"/>
                </a:solidFill>
              </a:rPr>
              <a:t>评论</a:t>
            </a:r>
            <a:r>
              <a:rPr lang="en-US" altLang="zh-CN" dirty="0">
                <a:solidFill>
                  <a:srgbClr val="6997AF"/>
                </a:solidFill>
              </a:rPr>
              <a:t>-</a:t>
            </a:r>
            <a:r>
              <a:rPr lang="zh-CN" altLang="en-US" dirty="0">
                <a:solidFill>
                  <a:srgbClr val="6997AF"/>
                </a:solidFill>
              </a:rPr>
              <a:t>评论 </a:t>
            </a:r>
            <a:r>
              <a:rPr lang="zh-CN" altLang="en-US" dirty="0"/>
              <a:t>的元路径</a:t>
            </a:r>
          </a:p>
        </p:txBody>
      </p:sp>
      <p:sp>
        <p:nvSpPr>
          <p:cNvPr id="3" name="灯片编号占位符 2">
            <a:extLst>
              <a:ext uri="{FF2B5EF4-FFF2-40B4-BE49-F238E27FC236}">
                <a16:creationId xmlns:a16="http://schemas.microsoft.com/office/drawing/2014/main" id="{05AB9DD9-EAF4-43F5-A4FE-FB13E7E8F8FD}"/>
              </a:ext>
            </a:extLst>
          </p:cNvPr>
          <p:cNvSpPr>
            <a:spLocks noGrp="1"/>
          </p:cNvSpPr>
          <p:nvPr>
            <p:ph type="sldNum" sz="quarter" idx="12"/>
          </p:nvPr>
        </p:nvSpPr>
        <p:spPr/>
        <p:txBody>
          <a:bodyPr/>
          <a:lstStyle/>
          <a:p>
            <a:fld id="{5DD3DB80-B894-403A-B48E-6FDC1A72010E}" type="slidenum">
              <a:rPr lang="zh-CN" altLang="en-US" smtClean="0"/>
              <a:pPr/>
              <a:t>26</a:t>
            </a:fld>
            <a:endParaRPr lang="zh-CN" altLang="en-US"/>
          </a:p>
        </p:txBody>
      </p:sp>
      <p:graphicFrame>
        <p:nvGraphicFramePr>
          <p:cNvPr id="5" name="表格 4">
            <a:extLst>
              <a:ext uri="{FF2B5EF4-FFF2-40B4-BE49-F238E27FC236}">
                <a16:creationId xmlns:a16="http://schemas.microsoft.com/office/drawing/2014/main" id="{5188757B-0882-4FEE-A287-C30EEDAA4A6A}"/>
              </a:ext>
            </a:extLst>
          </p:cNvPr>
          <p:cNvGraphicFramePr>
            <a:graphicFrameLocks noGrp="1"/>
          </p:cNvGraphicFramePr>
          <p:nvPr>
            <p:extLst>
              <p:ext uri="{D42A27DB-BD31-4B8C-83A1-F6EECF244321}">
                <p14:modId xmlns:p14="http://schemas.microsoft.com/office/powerpoint/2010/main" val="761952304"/>
              </p:ext>
            </p:extLst>
          </p:nvPr>
        </p:nvGraphicFramePr>
        <p:xfrm>
          <a:off x="1092999" y="1533255"/>
          <a:ext cx="10403675" cy="4145280"/>
        </p:xfrm>
        <a:graphic>
          <a:graphicData uri="http://schemas.openxmlformats.org/drawingml/2006/table">
            <a:tbl>
              <a:tblPr firstRow="1" bandRow="1">
                <a:tableStyleId>{21E4AEA4-8DFA-4A89-87EB-49C32662AFE0}</a:tableStyleId>
              </a:tblPr>
              <a:tblGrid>
                <a:gridCol w="1685268">
                  <a:extLst>
                    <a:ext uri="{9D8B030D-6E8A-4147-A177-3AD203B41FA5}">
                      <a16:colId xmlns:a16="http://schemas.microsoft.com/office/drawing/2014/main" val="686113672"/>
                    </a:ext>
                  </a:extLst>
                </a:gridCol>
                <a:gridCol w="804041">
                  <a:extLst>
                    <a:ext uri="{9D8B030D-6E8A-4147-A177-3AD203B41FA5}">
                      <a16:colId xmlns:a16="http://schemas.microsoft.com/office/drawing/2014/main" val="18817867"/>
                    </a:ext>
                  </a:extLst>
                </a:gridCol>
                <a:gridCol w="3972911">
                  <a:extLst>
                    <a:ext uri="{9D8B030D-6E8A-4147-A177-3AD203B41FA5}">
                      <a16:colId xmlns:a16="http://schemas.microsoft.com/office/drawing/2014/main" val="1649309050"/>
                    </a:ext>
                  </a:extLst>
                </a:gridCol>
                <a:gridCol w="3941455">
                  <a:extLst>
                    <a:ext uri="{9D8B030D-6E8A-4147-A177-3AD203B41FA5}">
                      <a16:colId xmlns:a16="http://schemas.microsoft.com/office/drawing/2014/main" val="1025970798"/>
                    </a:ext>
                  </a:extLst>
                </a:gridCol>
              </a:tblGrid>
              <a:tr h="370840">
                <a:tc>
                  <a:txBody>
                    <a:bodyPr/>
                    <a:lstStyle/>
                    <a:p>
                      <a:pPr algn="ctr"/>
                      <a:r>
                        <a:rPr lang="zh-CN" altLang="en-US" dirty="0"/>
                        <a:t>标记</a:t>
                      </a:r>
                    </a:p>
                  </a:txBody>
                  <a:tcPr anchor="ctr"/>
                </a:tc>
                <a:tc>
                  <a:txBody>
                    <a:bodyPr/>
                    <a:lstStyle/>
                    <a:p>
                      <a:pPr algn="ctr"/>
                      <a:r>
                        <a:rPr lang="zh-CN" altLang="en-US" dirty="0"/>
                        <a:t>类型</a:t>
                      </a:r>
                    </a:p>
                  </a:txBody>
                  <a:tcPr anchor="ctr"/>
                </a:tc>
                <a:tc>
                  <a:txBody>
                    <a:bodyPr/>
                    <a:lstStyle/>
                    <a:p>
                      <a:pPr algn="ctr"/>
                      <a:r>
                        <a:rPr lang="zh-CN" altLang="en-US" dirty="0"/>
                        <a:t>元路径</a:t>
                      </a:r>
                    </a:p>
                  </a:txBody>
                  <a:tcPr anchor="ctr"/>
                </a:tc>
                <a:tc>
                  <a:txBody>
                    <a:bodyPr/>
                    <a:lstStyle/>
                    <a:p>
                      <a:pPr algn="ctr"/>
                      <a:r>
                        <a:rPr lang="zh-CN" altLang="en-US" dirty="0"/>
                        <a:t>关联语意信息</a:t>
                      </a:r>
                      <a:endParaRPr lang="en-US" altLang="zh-CN" dirty="0"/>
                    </a:p>
                  </a:txBody>
                  <a:tcPr anchor="ctr"/>
                </a:tc>
                <a:extLst>
                  <a:ext uri="{0D108BD9-81ED-4DB2-BD59-A6C34878D82A}">
                    <a16:rowId xmlns:a16="http://schemas.microsoft.com/office/drawing/2014/main" val="3418669175"/>
                  </a:ext>
                </a:extLst>
              </a:tr>
              <a:tr h="370840">
                <a:tc>
                  <a:txBody>
                    <a:bodyPr/>
                    <a:lstStyle/>
                    <a:p>
                      <a:pPr algn="ctr"/>
                      <a:r>
                        <a:rPr lang="en-US" altLang="zh-CN" dirty="0"/>
                        <a:t>R-DEV-R</a:t>
                      </a:r>
                      <a:endParaRPr lang="zh-CN" altLang="en-US" dirty="0"/>
                    </a:p>
                  </a:txBody>
                  <a:tcPr anchor="ctr"/>
                </a:tc>
                <a:tc>
                  <a:txBody>
                    <a:bodyPr/>
                    <a:lstStyle/>
                    <a:p>
                      <a:pPr algn="ctr"/>
                      <a:r>
                        <a:rPr lang="en-US" altLang="zh-CN" dirty="0"/>
                        <a:t>RB</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带阈值偏差率</a:t>
                      </a:r>
                      <a:r>
                        <a:rPr lang="en-US" altLang="zh-CN" dirty="0"/>
                        <a:t>-</a:t>
                      </a:r>
                      <a:r>
                        <a:rPr lang="zh-CN" altLang="en-US" dirty="0"/>
                        <a:t>评论</a:t>
                      </a:r>
                    </a:p>
                  </a:txBody>
                  <a:tcPr anchor="ctr"/>
                </a:tc>
                <a:tc>
                  <a:txBody>
                    <a:bodyPr/>
                    <a:lstStyle/>
                    <a:p>
                      <a:pPr algn="ctr"/>
                      <a:r>
                        <a:rPr lang="zh-CN" altLang="en-US" dirty="0"/>
                        <a:t>具有同等偏差率的评论</a:t>
                      </a:r>
                    </a:p>
                  </a:txBody>
                  <a:tcPr anchor="ctr"/>
                </a:tc>
                <a:extLst>
                  <a:ext uri="{0D108BD9-81ED-4DB2-BD59-A6C34878D82A}">
                    <a16:rowId xmlns:a16="http://schemas.microsoft.com/office/drawing/2014/main" val="1022099238"/>
                  </a:ext>
                </a:extLst>
              </a:tr>
              <a:tr h="370840">
                <a:tc>
                  <a:txBody>
                    <a:bodyPr/>
                    <a:lstStyle/>
                    <a:p>
                      <a:pPr algn="ctr"/>
                      <a:r>
                        <a:rPr lang="en-US" altLang="zh-CN" dirty="0"/>
                        <a:t>R-U-NR-U-R</a:t>
                      </a:r>
                      <a:endParaRPr lang="zh-CN" altLang="en-US" dirty="0"/>
                    </a:p>
                  </a:txBody>
                  <a:tcPr anchor="ctr"/>
                </a:tc>
                <a:tc>
                  <a:txBody>
                    <a:bodyPr/>
                    <a:lstStyle/>
                    <a:p>
                      <a:pPr algn="ctr"/>
                      <a:r>
                        <a:rPr lang="en-US" altLang="zh-CN" dirty="0"/>
                        <a:t>UB</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用于用户</a:t>
                      </a:r>
                      <a:r>
                        <a:rPr lang="en-US" altLang="zh-CN" dirty="0"/>
                        <a:t>-</a:t>
                      </a:r>
                      <a:r>
                        <a:rPr lang="zh-CN" altLang="en-US" dirty="0"/>
                        <a:t>负面比率</a:t>
                      </a:r>
                      <a:r>
                        <a:rPr lang="en-US" altLang="zh-CN" dirty="0"/>
                        <a:t>-</a:t>
                      </a:r>
                      <a:r>
                        <a:rPr lang="zh-CN" altLang="en-US" dirty="0"/>
                        <a:t>用户</a:t>
                      </a:r>
                      <a:r>
                        <a:rPr lang="en-US" altLang="zh-CN" dirty="0"/>
                        <a:t>-</a:t>
                      </a:r>
                      <a:r>
                        <a:rPr lang="zh-CN" altLang="en-US" dirty="0"/>
                        <a:t>评论</a:t>
                      </a:r>
                    </a:p>
                  </a:txBody>
                  <a:tcPr anchor="ctr"/>
                </a:tc>
                <a:tc>
                  <a:txBody>
                    <a:bodyPr/>
                    <a:lstStyle/>
                    <a:p>
                      <a:pPr algn="ctr"/>
                      <a:r>
                        <a:rPr lang="zh-CN" altLang="en-US" dirty="0"/>
                        <a:t>被具有相似的负面比率的不同用户发表的评论</a:t>
                      </a:r>
                    </a:p>
                  </a:txBody>
                  <a:tcPr anchor="ctr"/>
                </a:tc>
                <a:extLst>
                  <a:ext uri="{0D108BD9-81ED-4DB2-BD59-A6C34878D82A}">
                    <a16:rowId xmlns:a16="http://schemas.microsoft.com/office/drawing/2014/main" val="4128557748"/>
                  </a:ext>
                </a:extLst>
              </a:tr>
              <a:tr h="370840">
                <a:tc>
                  <a:txBody>
                    <a:bodyPr/>
                    <a:lstStyle/>
                    <a:p>
                      <a:pPr algn="ctr"/>
                      <a:r>
                        <a:rPr lang="en-US" altLang="zh-CN" dirty="0"/>
                        <a:t>R-ETF-R</a:t>
                      </a:r>
                      <a:endParaRPr lang="zh-CN" altLang="en-US" dirty="0"/>
                    </a:p>
                  </a:txBody>
                  <a:tcPr anchor="ctr"/>
                </a:tc>
                <a:tc>
                  <a:txBody>
                    <a:bodyPr/>
                    <a:lstStyle/>
                    <a:p>
                      <a:pPr algn="ctr"/>
                      <a:r>
                        <a:rPr lang="en-US" altLang="zh-CN" dirty="0"/>
                        <a:t>RB</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早期时帧</a:t>
                      </a:r>
                      <a:r>
                        <a:rPr lang="en-US" altLang="zh-CN" dirty="0"/>
                        <a:t>-</a:t>
                      </a:r>
                      <a:r>
                        <a:rPr lang="zh-CN" altLang="en-US" dirty="0"/>
                        <a:t>评论</a:t>
                      </a:r>
                    </a:p>
                  </a:txBody>
                  <a:tcPr anchor="ctr"/>
                </a:tc>
                <a:tc>
                  <a:txBody>
                    <a:bodyPr/>
                    <a:lstStyle/>
                    <a:p>
                      <a:pPr algn="ctr"/>
                      <a:r>
                        <a:rPr lang="zh-CN" altLang="en-US" dirty="0"/>
                        <a:t>同一时间间隔发布的评论</a:t>
                      </a:r>
                    </a:p>
                  </a:txBody>
                  <a:tcPr anchor="ctr"/>
                </a:tc>
                <a:extLst>
                  <a:ext uri="{0D108BD9-81ED-4DB2-BD59-A6C34878D82A}">
                    <a16:rowId xmlns:a16="http://schemas.microsoft.com/office/drawing/2014/main" val="3337991445"/>
                  </a:ext>
                </a:extLst>
              </a:tr>
              <a:tr h="370840">
                <a:tc>
                  <a:txBody>
                    <a:bodyPr/>
                    <a:lstStyle/>
                    <a:p>
                      <a:pPr algn="ctr"/>
                      <a:r>
                        <a:rPr lang="en-US" altLang="zh-CN" dirty="0"/>
                        <a:t>R-U-BST-U-R</a:t>
                      </a:r>
                      <a:endParaRPr lang="zh-CN" altLang="en-US" dirty="0"/>
                    </a:p>
                  </a:txBody>
                  <a:tcPr anchor="ctr"/>
                </a:tc>
                <a:tc>
                  <a:txBody>
                    <a:bodyPr/>
                    <a:lstStyle/>
                    <a:p>
                      <a:pPr algn="ctr"/>
                      <a:r>
                        <a:rPr lang="en-US" altLang="zh-CN" dirty="0"/>
                        <a:t>UB</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用户</a:t>
                      </a:r>
                      <a:r>
                        <a:rPr lang="en-US" altLang="zh-CN" dirty="0"/>
                        <a:t>-</a:t>
                      </a:r>
                      <a:r>
                        <a:rPr lang="zh-CN" altLang="en-US" dirty="0"/>
                        <a:t>突发性</a:t>
                      </a:r>
                      <a:r>
                        <a:rPr lang="en-US" altLang="zh-CN" dirty="0"/>
                        <a:t>-</a:t>
                      </a:r>
                      <a:r>
                        <a:rPr lang="zh-CN" altLang="en-US" dirty="0"/>
                        <a:t>用户</a:t>
                      </a:r>
                      <a:r>
                        <a:rPr lang="en-US" altLang="zh-CN" dirty="0"/>
                        <a:t>-</a:t>
                      </a:r>
                      <a:r>
                        <a:rPr lang="zh-CN" altLang="en-US" dirty="0"/>
                        <a:t>评论</a:t>
                      </a:r>
                    </a:p>
                  </a:txBody>
                  <a:tcPr anchor="ctr"/>
                </a:tc>
                <a:tc>
                  <a:txBody>
                    <a:bodyPr/>
                    <a:lstStyle/>
                    <a:p>
                      <a:pPr algn="ctr"/>
                      <a:r>
                        <a:rPr lang="zh-CN" altLang="en-US" dirty="0"/>
                        <a:t>同样突发性的用户发布的评论</a:t>
                      </a:r>
                    </a:p>
                  </a:txBody>
                  <a:tcPr anchor="ctr"/>
                </a:tc>
                <a:extLst>
                  <a:ext uri="{0D108BD9-81ED-4DB2-BD59-A6C34878D82A}">
                    <a16:rowId xmlns:a16="http://schemas.microsoft.com/office/drawing/2014/main" val="2728670036"/>
                  </a:ext>
                </a:extLst>
              </a:tr>
              <a:tr h="370840">
                <a:tc>
                  <a:txBody>
                    <a:bodyPr/>
                    <a:lstStyle/>
                    <a:p>
                      <a:pPr algn="ctr"/>
                      <a:r>
                        <a:rPr lang="en-US" altLang="zh-CN" dirty="0"/>
                        <a:t>R-RES-R</a:t>
                      </a:r>
                      <a:endParaRPr lang="zh-CN" altLang="en-US" dirty="0"/>
                    </a:p>
                  </a:txBody>
                  <a:tcPr anchor="ctr"/>
                </a:tc>
                <a:tc>
                  <a:txBody>
                    <a:bodyPr/>
                    <a:lstStyle/>
                    <a:p>
                      <a:pPr algn="ctr"/>
                      <a:r>
                        <a:rPr lang="en-US" altLang="zh-CN" dirty="0"/>
                        <a:t>RL</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感叹号比例</a:t>
                      </a:r>
                      <a:r>
                        <a:rPr lang="en-US" altLang="zh-CN" dirty="0"/>
                        <a:t>-</a:t>
                      </a:r>
                      <a:r>
                        <a:rPr lang="zh-CN" altLang="en-US" dirty="0"/>
                        <a:t>评论</a:t>
                      </a:r>
                    </a:p>
                  </a:txBody>
                  <a:tcPr anchor="ctr"/>
                </a:tc>
                <a:tc>
                  <a:txBody>
                    <a:bodyPr/>
                    <a:lstStyle/>
                    <a:p>
                      <a:pPr algn="ctr"/>
                      <a:r>
                        <a:rPr lang="zh-CN" altLang="en-US" dirty="0"/>
                        <a:t>具有相同感叹号比例的评论</a:t>
                      </a:r>
                    </a:p>
                  </a:txBody>
                  <a:tcPr anchor="ctr"/>
                </a:tc>
                <a:extLst>
                  <a:ext uri="{0D108BD9-81ED-4DB2-BD59-A6C34878D82A}">
                    <a16:rowId xmlns:a16="http://schemas.microsoft.com/office/drawing/2014/main" val="1486317410"/>
                  </a:ext>
                </a:extLst>
              </a:tr>
              <a:tr h="370840">
                <a:tc>
                  <a:txBody>
                    <a:bodyPr/>
                    <a:lstStyle/>
                    <a:p>
                      <a:pPr algn="ctr"/>
                      <a:r>
                        <a:rPr lang="en-US" altLang="zh-CN" dirty="0"/>
                        <a:t>R-PP1-R</a:t>
                      </a:r>
                      <a:endParaRPr lang="zh-CN" altLang="en-US" dirty="0"/>
                    </a:p>
                  </a:txBody>
                  <a:tcPr anchor="ctr"/>
                </a:tc>
                <a:tc>
                  <a:txBody>
                    <a:bodyPr/>
                    <a:lstStyle/>
                    <a:p>
                      <a:pPr algn="ctr"/>
                      <a:r>
                        <a:rPr lang="en-US" altLang="zh-CN" dirty="0"/>
                        <a:t>RL</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第一人称数目</a:t>
                      </a:r>
                      <a:r>
                        <a:rPr lang="en-US" altLang="zh-CN" dirty="0"/>
                        <a:t>-</a:t>
                      </a:r>
                      <a:r>
                        <a:rPr lang="zh-CN" altLang="en-US" dirty="0"/>
                        <a:t>评论</a:t>
                      </a:r>
                    </a:p>
                  </a:txBody>
                  <a:tcPr anchor="ctr"/>
                </a:tc>
                <a:tc>
                  <a:txBody>
                    <a:bodyPr/>
                    <a:lstStyle/>
                    <a:p>
                      <a:pPr algn="ctr"/>
                      <a:r>
                        <a:rPr lang="zh-CN" altLang="en-US" dirty="0"/>
                        <a:t>具有相同第一人称数目的评论</a:t>
                      </a:r>
                    </a:p>
                  </a:txBody>
                  <a:tcPr anchor="ctr"/>
                </a:tc>
                <a:extLst>
                  <a:ext uri="{0D108BD9-81ED-4DB2-BD59-A6C34878D82A}">
                    <a16:rowId xmlns:a16="http://schemas.microsoft.com/office/drawing/2014/main" val="3844352195"/>
                  </a:ext>
                </a:extLst>
              </a:tr>
              <a:tr h="370840">
                <a:tc>
                  <a:txBody>
                    <a:bodyPr/>
                    <a:lstStyle/>
                    <a:p>
                      <a:pPr algn="ctr"/>
                      <a:r>
                        <a:rPr lang="en-US" altLang="zh-CN" dirty="0"/>
                        <a:t>R-U-ACS-U-R</a:t>
                      </a:r>
                      <a:endParaRPr lang="zh-CN" altLang="en-US" dirty="0"/>
                    </a:p>
                  </a:txBody>
                  <a:tcPr anchor="ctr"/>
                </a:tc>
                <a:tc>
                  <a:txBody>
                    <a:bodyPr/>
                    <a:lstStyle/>
                    <a:p>
                      <a:pPr algn="ctr"/>
                      <a:r>
                        <a:rPr lang="en-US" altLang="zh-CN" dirty="0"/>
                        <a:t>UL</a:t>
                      </a:r>
                      <a:endParaRPr lang="zh-CN" altLang="en-US" dirty="0"/>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评论</a:t>
                      </a:r>
                      <a:r>
                        <a:rPr lang="en-US" altLang="zh-CN" dirty="0"/>
                        <a:t>-</a:t>
                      </a:r>
                      <a:r>
                        <a:rPr lang="zh-CN" altLang="en-US" dirty="0"/>
                        <a:t>用户</a:t>
                      </a:r>
                      <a:r>
                        <a:rPr lang="en-US" altLang="zh-CN" dirty="0"/>
                        <a:t>-</a:t>
                      </a:r>
                      <a:r>
                        <a:rPr lang="zh-CN" altLang="en-US" dirty="0"/>
                        <a:t>平均内容相似度</a:t>
                      </a:r>
                      <a:r>
                        <a:rPr lang="en-US" altLang="zh-CN" dirty="0"/>
                        <a:t>-</a:t>
                      </a:r>
                      <a:r>
                        <a:rPr lang="zh-CN" altLang="en-US" dirty="0"/>
                        <a:t>用户</a:t>
                      </a:r>
                      <a:r>
                        <a:rPr lang="en-US" altLang="zh-CN" dirty="0"/>
                        <a:t>-</a:t>
                      </a:r>
                      <a:r>
                        <a:rPr lang="zh-CN" altLang="en-US" dirty="0"/>
                        <a:t>评论</a:t>
                      </a:r>
                    </a:p>
                  </a:txBody>
                  <a:tcPr anchor="ctr"/>
                </a:tc>
                <a:tc>
                  <a:txBody>
                    <a:bodyPr/>
                    <a:lstStyle/>
                    <a:p>
                      <a:pPr algn="ctr"/>
                      <a:r>
                        <a:rPr lang="zh-CN" altLang="en-US" dirty="0"/>
                        <a:t>具有相同平均内容相似度的不同用户发布的评论</a:t>
                      </a:r>
                    </a:p>
                  </a:txBody>
                  <a:tcPr anchor="ctr"/>
                </a:tc>
                <a:extLst>
                  <a:ext uri="{0D108BD9-81ED-4DB2-BD59-A6C34878D82A}">
                    <a16:rowId xmlns:a16="http://schemas.microsoft.com/office/drawing/2014/main" val="551775428"/>
                  </a:ext>
                </a:extLst>
              </a:tr>
              <a:tr h="370840">
                <a:tc>
                  <a:txBody>
                    <a:bodyPr/>
                    <a:lstStyle/>
                    <a:p>
                      <a:pPr algn="ctr"/>
                      <a:r>
                        <a:rPr lang="en-US" altLang="zh-CN" dirty="0"/>
                        <a:t>R-U-MCS-U-R</a:t>
                      </a:r>
                      <a:endParaRPr lang="zh-CN" altLang="en-US" dirty="0"/>
                    </a:p>
                  </a:txBody>
                  <a:tcPr anchor="ctr"/>
                </a:tc>
                <a:tc>
                  <a:txBody>
                    <a:bodyPr/>
                    <a:lstStyle/>
                    <a:p>
                      <a:pPr algn="ctr"/>
                      <a:r>
                        <a:rPr lang="en-US" altLang="zh-CN" dirty="0"/>
                        <a:t>UL</a:t>
                      </a:r>
                      <a:endParaRPr lang="zh-CN" altLang="en-US" dirty="0"/>
                    </a:p>
                  </a:txBody>
                  <a:tcPr anchor="ctr"/>
                </a:tc>
                <a:tc>
                  <a:txBody>
                    <a:bodyPr/>
                    <a:lstStyle/>
                    <a:p>
                      <a:pPr algn="ctr"/>
                      <a:r>
                        <a:rPr lang="zh-CN" altLang="en-US" dirty="0"/>
                        <a:t>评论</a:t>
                      </a:r>
                      <a:r>
                        <a:rPr lang="en-US" altLang="zh-CN" dirty="0"/>
                        <a:t>-</a:t>
                      </a:r>
                      <a:r>
                        <a:rPr lang="zh-CN" altLang="en-US" dirty="0"/>
                        <a:t>用户</a:t>
                      </a:r>
                      <a:r>
                        <a:rPr lang="en-US" altLang="zh-CN" dirty="0"/>
                        <a:t>-</a:t>
                      </a:r>
                      <a:r>
                        <a:rPr lang="zh-CN" altLang="en-US" dirty="0"/>
                        <a:t>最大内容相似度</a:t>
                      </a:r>
                      <a:r>
                        <a:rPr lang="en-US" altLang="zh-CN" dirty="0"/>
                        <a:t>-</a:t>
                      </a:r>
                      <a:r>
                        <a:rPr lang="zh-CN" altLang="en-US" dirty="0"/>
                        <a:t>用户</a:t>
                      </a:r>
                      <a:r>
                        <a:rPr lang="en-US" altLang="zh-CN" dirty="0"/>
                        <a:t>-</a:t>
                      </a:r>
                      <a:r>
                        <a:rPr lang="zh-CN" altLang="en-US" dirty="0"/>
                        <a:t>评论</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zh-CN" altLang="en-US" dirty="0"/>
                        <a:t>具有相同最大内容相似度的不同用户发布的评论</a:t>
                      </a:r>
                    </a:p>
                  </a:txBody>
                  <a:tcPr anchor="ctr"/>
                </a:tc>
                <a:extLst>
                  <a:ext uri="{0D108BD9-81ED-4DB2-BD59-A6C34878D82A}">
                    <a16:rowId xmlns:a16="http://schemas.microsoft.com/office/drawing/2014/main" val="336419987"/>
                  </a:ext>
                </a:extLst>
              </a:tr>
            </a:tbl>
          </a:graphicData>
        </a:graphic>
      </p:graphicFrame>
    </p:spTree>
    <p:extLst>
      <p:ext uri="{BB962C8B-B14F-4D97-AF65-F5344CB8AC3E}">
        <p14:creationId xmlns:p14="http://schemas.microsoft.com/office/powerpoint/2010/main" val="2693572922"/>
      </p:ext>
    </p:extLst>
  </p:cSld>
  <p:clrMapOvr>
    <a:masterClrMapping/>
  </p:clrMapOvr>
  <p:transition spd="slow">
    <p:split orient="ver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836814" y="4539933"/>
            <a:ext cx="10531402" cy="1064941"/>
            <a:chOff x="836814" y="4539933"/>
            <a:chExt cx="10531402" cy="1064941"/>
          </a:xfrm>
        </p:grpSpPr>
        <p:pic>
          <p:nvPicPr>
            <p:cNvPr id="9220" name="Picture 4" descr="https://upload-images.jianshu.io/upload_images/5998834-7e4c0340b5ef5fc2.png?imageMogr2/auto-ori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9512" y="4898585"/>
              <a:ext cx="4002304" cy="706289"/>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836814" y="4539933"/>
              <a:ext cx="10531402" cy="923330"/>
            </a:xfrm>
            <a:prstGeom prst="rect">
              <a:avLst/>
            </a:prstGeom>
          </p:spPr>
          <p:txBody>
            <a:bodyPr wrap="square">
              <a:spAutoFit/>
            </a:bodyPr>
            <a:lstStyle/>
            <a:p>
              <a:pPr>
                <a:lnSpc>
                  <a:spcPct val="150000"/>
                </a:lnSpc>
              </a:pPr>
              <a:r>
                <a:rPr lang="zh-CN" altLang="en-US" dirty="0">
                  <a:latin typeface="+mn-ea"/>
                </a:rPr>
                <a:t>标记过程就比较简单，</a:t>
              </a:r>
              <a:r>
                <a:rPr lang="en-US" altLang="zh-CN" dirty="0" err="1">
                  <a:latin typeface="+mn-ea"/>
                </a:rPr>
                <a:t>Pru,v</a:t>
              </a:r>
              <a:r>
                <a:rPr lang="zh-CN" altLang="en-US" dirty="0">
                  <a:latin typeface="+mn-ea"/>
                </a:rPr>
                <a:t>（和垃圾评论</a:t>
              </a:r>
              <a:r>
                <a:rPr lang="en-US" altLang="zh-CN" dirty="0">
                  <a:latin typeface="+mn-ea"/>
                </a:rPr>
                <a:t>v</a:t>
              </a:r>
              <a:r>
                <a:rPr lang="zh-CN" altLang="en-US" dirty="0">
                  <a:latin typeface="+mn-ea"/>
                </a:rPr>
                <a:t>有连通关系的未标注评论</a:t>
              </a:r>
              <a:r>
                <a:rPr lang="en-US" altLang="zh-CN" dirty="0">
                  <a:latin typeface="+mn-ea"/>
                </a:rPr>
                <a:t>u</a:t>
              </a:r>
              <a:r>
                <a:rPr lang="zh-CN" altLang="en-US" dirty="0">
                  <a:latin typeface="+mn-ea"/>
                </a:rPr>
                <a:t>可能是垃圾评论的概率）的计算公式如下：</a:t>
              </a:r>
              <a:endParaRPr lang="en-US" altLang="zh-CN" dirty="0">
                <a:latin typeface="+mn-ea"/>
              </a:endParaRPr>
            </a:p>
          </p:txBody>
        </p:sp>
      </p:grpSp>
      <p:sp>
        <p:nvSpPr>
          <p:cNvPr id="2" name="标题 1">
            <a:extLst>
              <a:ext uri="{FF2B5EF4-FFF2-40B4-BE49-F238E27FC236}">
                <a16:creationId xmlns:a16="http://schemas.microsoft.com/office/drawing/2014/main" id="{A94D0930-71D5-4548-898C-15CEC68320A2}"/>
              </a:ext>
            </a:extLst>
          </p:cNvPr>
          <p:cNvSpPr>
            <a:spLocks noGrp="1"/>
          </p:cNvSpPr>
          <p:nvPr>
            <p:ph type="title"/>
          </p:nvPr>
        </p:nvSpPr>
        <p:spPr/>
        <p:txBody>
          <a:bodyPr/>
          <a:lstStyle/>
          <a:p>
            <a:r>
              <a:rPr lang="zh-CN" altLang="en-US" dirty="0"/>
              <a:t>算法思想</a:t>
            </a:r>
          </a:p>
        </p:txBody>
      </p:sp>
      <p:sp>
        <p:nvSpPr>
          <p:cNvPr id="3" name="灯片编号占位符 2">
            <a:extLst>
              <a:ext uri="{FF2B5EF4-FFF2-40B4-BE49-F238E27FC236}">
                <a16:creationId xmlns:a16="http://schemas.microsoft.com/office/drawing/2014/main" id="{5D1F610F-67C9-4EC0-A3EC-F89FDEBBEC4E}"/>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a:p>
        </p:txBody>
      </p:sp>
      <p:grpSp>
        <p:nvGrpSpPr>
          <p:cNvPr id="8" name="组合 7"/>
          <p:cNvGrpSpPr/>
          <p:nvPr/>
        </p:nvGrpSpPr>
        <p:grpSpPr>
          <a:xfrm>
            <a:off x="836814" y="5483189"/>
            <a:ext cx="7998266" cy="534954"/>
            <a:chOff x="836814" y="5483189"/>
            <a:chExt cx="7998266" cy="534954"/>
          </a:xfrm>
        </p:grpSpPr>
        <p:pic>
          <p:nvPicPr>
            <p:cNvPr id="9222" name="Picture 6" descr="https://upload-images.jianshu.io/upload_images/5998834-f5d3bb2bbb9900a1.png?imageMogr2/auto-ori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0757" y="5483189"/>
              <a:ext cx="3374323" cy="534954"/>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836814" y="5594194"/>
              <a:ext cx="4826962" cy="369332"/>
            </a:xfrm>
            <a:prstGeom prst="rect">
              <a:avLst/>
            </a:prstGeom>
          </p:spPr>
          <p:txBody>
            <a:bodyPr wrap="none">
              <a:spAutoFit/>
            </a:bodyPr>
            <a:lstStyle/>
            <a:p>
              <a:r>
                <a:rPr lang="zh-CN" altLang="en-US" dirty="0"/>
                <a:t>评论</a:t>
              </a:r>
              <a:r>
                <a:rPr lang="en-US" altLang="zh-CN" dirty="0"/>
                <a:t>u</a:t>
              </a:r>
              <a:r>
                <a:rPr lang="zh-CN" altLang="en-US" dirty="0"/>
                <a:t>最终为垃圾评论的概率</a:t>
              </a:r>
              <a:r>
                <a:rPr lang="en-US" altLang="zh-CN" dirty="0" err="1"/>
                <a:t>Pru</a:t>
              </a:r>
              <a:r>
                <a:rPr lang="zh-CN" altLang="en-US" dirty="0"/>
                <a:t>计算方式为：</a:t>
              </a:r>
            </a:p>
          </p:txBody>
        </p:sp>
      </p:grpSp>
      <p:grpSp>
        <p:nvGrpSpPr>
          <p:cNvPr id="10" name="组合 9"/>
          <p:cNvGrpSpPr/>
          <p:nvPr/>
        </p:nvGrpSpPr>
        <p:grpSpPr>
          <a:xfrm>
            <a:off x="877754" y="2109820"/>
            <a:ext cx="10370764" cy="1664312"/>
            <a:chOff x="836814" y="2624024"/>
            <a:chExt cx="10370764" cy="1664312"/>
          </a:xfrm>
        </p:grpSpPr>
        <p:pic>
          <p:nvPicPr>
            <p:cNvPr id="9218" name="Picture 2" descr="https://upload-images.jianshu.io/upload_images/5998834-7407e0f12b6599f0.png?imageMogr2/auto-ori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4976" y="3461957"/>
              <a:ext cx="3718700" cy="826379"/>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836814" y="2624024"/>
              <a:ext cx="10370764" cy="1338828"/>
            </a:xfrm>
            <a:prstGeom prst="rect">
              <a:avLst/>
            </a:prstGeom>
          </p:spPr>
          <p:txBody>
            <a:bodyPr wrap="square">
              <a:spAutoFit/>
            </a:bodyPr>
            <a:lstStyle/>
            <a:p>
              <a:pPr>
                <a:lnSpc>
                  <a:spcPct val="150000"/>
                </a:lnSpc>
              </a:pPr>
              <a:r>
                <a:rPr lang="zh-CN" altLang="en-US" dirty="0"/>
                <a:t>节点的分类是</a:t>
              </a:r>
              <a:r>
                <a:rPr lang="zh-CN" altLang="en-US" b="1" dirty="0"/>
                <a:t>基于</a:t>
              </a:r>
              <a:r>
                <a:rPr lang="zh-CN" altLang="en-US" dirty="0"/>
                <a:t>评论网络中该节点与其他节点的</a:t>
              </a:r>
              <a:r>
                <a:rPr lang="zh-CN" altLang="en-US" b="1" dirty="0"/>
                <a:t>关系</a:t>
              </a:r>
              <a:r>
                <a:rPr lang="zh-CN" altLang="en-US" dirty="0"/>
                <a:t>完成的，</a:t>
              </a:r>
              <a:r>
                <a:rPr lang="zh-CN" altLang="en-US" b="1" dirty="0"/>
                <a:t>关联的两个节点会有较高的概率带有同样的标签</a:t>
              </a:r>
              <a:r>
                <a:rPr lang="zh-CN" altLang="en-US" dirty="0"/>
                <a:t>。在此过程中，元路径的权重会帮助我们去理解评论网络中各种影响因子的重要性，该论文提出元路径权重的计算方式为：</a:t>
              </a:r>
            </a:p>
          </p:txBody>
        </p:sp>
      </p:grpSp>
      <p:grpSp>
        <p:nvGrpSpPr>
          <p:cNvPr id="14" name="组合 13">
            <a:extLst>
              <a:ext uri="{FF2B5EF4-FFF2-40B4-BE49-F238E27FC236}">
                <a16:creationId xmlns:a16="http://schemas.microsoft.com/office/drawing/2014/main" id="{5C9E8E40-9820-4BBD-AF2A-8A98A956E903}"/>
              </a:ext>
            </a:extLst>
          </p:cNvPr>
          <p:cNvGrpSpPr/>
          <p:nvPr/>
        </p:nvGrpSpPr>
        <p:grpSpPr>
          <a:xfrm>
            <a:off x="695325" y="1412937"/>
            <a:ext cx="149225" cy="4960049"/>
            <a:chOff x="5428815" y="1125870"/>
            <a:chExt cx="149225" cy="4960049"/>
          </a:xfrm>
        </p:grpSpPr>
        <p:cxnSp>
          <p:nvCxnSpPr>
            <p:cNvPr id="15" name="直接连接符 14">
              <a:extLst>
                <a:ext uri="{FF2B5EF4-FFF2-40B4-BE49-F238E27FC236}">
                  <a16:creationId xmlns:a16="http://schemas.microsoft.com/office/drawing/2014/main" id="{3F9ADC17-04FD-41D4-81D4-7DBBD71DAA14}"/>
                </a:ext>
              </a:extLst>
            </p:cNvPr>
            <p:cNvCxnSpPr/>
            <p:nvPr/>
          </p:nvCxnSpPr>
          <p:spPr>
            <a:xfrm>
              <a:off x="5503428" y="1125870"/>
              <a:ext cx="0" cy="4960049"/>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6" name="iś1íḍé">
              <a:extLst>
                <a:ext uri="{FF2B5EF4-FFF2-40B4-BE49-F238E27FC236}">
                  <a16:creationId xmlns:a16="http://schemas.microsoft.com/office/drawing/2014/main" id="{E6E87565-1777-4471-82FB-5E31B4107C58}"/>
                </a:ext>
              </a:extLst>
            </p:cNvPr>
            <p:cNvSpPr/>
            <p:nvPr/>
          </p:nvSpPr>
          <p:spPr bwMode="auto">
            <a:xfrm>
              <a:off x="5428815" y="335630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
        <p:nvSpPr>
          <p:cNvPr id="17" name="ïṩlíďe">
            <a:extLst>
              <a:ext uri="{FF2B5EF4-FFF2-40B4-BE49-F238E27FC236}">
                <a16:creationId xmlns:a16="http://schemas.microsoft.com/office/drawing/2014/main" id="{FFE9D43F-16FF-4871-89AC-68DFE13B38D9}"/>
              </a:ext>
            </a:extLst>
          </p:cNvPr>
          <p:cNvSpPr/>
          <p:nvPr/>
        </p:nvSpPr>
        <p:spPr bwMode="auto">
          <a:xfrm>
            <a:off x="891849" y="1484857"/>
            <a:ext cx="1547489" cy="552675"/>
          </a:xfrm>
          <a:prstGeom prst="homePlate">
            <a:avLst/>
          </a:prstGeom>
          <a:solidFill>
            <a:schemeClr val="accent2"/>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分类过程</a:t>
            </a:r>
          </a:p>
        </p:txBody>
      </p:sp>
      <p:sp>
        <p:nvSpPr>
          <p:cNvPr id="18" name="iṡḷïḍè">
            <a:extLst>
              <a:ext uri="{FF2B5EF4-FFF2-40B4-BE49-F238E27FC236}">
                <a16:creationId xmlns:a16="http://schemas.microsoft.com/office/drawing/2014/main" id="{2E9AD234-701C-4E67-A35B-BBF7B856D99C}"/>
              </a:ext>
            </a:extLst>
          </p:cNvPr>
          <p:cNvSpPr/>
          <p:nvPr/>
        </p:nvSpPr>
        <p:spPr bwMode="auto">
          <a:xfrm>
            <a:off x="891849" y="4010638"/>
            <a:ext cx="1547489" cy="552675"/>
          </a:xfrm>
          <a:prstGeom prst="homePlate">
            <a:avLst/>
          </a:prstGeom>
          <a:solidFill>
            <a:schemeClr val="accent4"/>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rPr>
              <a:t>标记过程</a:t>
            </a:r>
          </a:p>
        </p:txBody>
      </p:sp>
    </p:spTree>
    <p:extLst>
      <p:ext uri="{BB962C8B-B14F-4D97-AF65-F5344CB8AC3E}">
        <p14:creationId xmlns:p14="http://schemas.microsoft.com/office/powerpoint/2010/main" val="2556692807"/>
      </p:ext>
    </p:extLst>
  </p:cSld>
  <p:clrMapOvr>
    <a:masterClrMapping/>
  </p:clrMapOvr>
  <p:transition spd="slow">
    <p:split orient="ver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4328" y="914400"/>
            <a:ext cx="8523344" cy="3756245"/>
          </a:xfrm>
          <a:prstGeom prst="rect">
            <a:avLst/>
          </a:prstGeom>
        </p:spPr>
      </p:pic>
      <p:sp>
        <p:nvSpPr>
          <p:cNvPr id="2" name="标题 1">
            <a:extLst>
              <a:ext uri="{FF2B5EF4-FFF2-40B4-BE49-F238E27FC236}">
                <a16:creationId xmlns:a16="http://schemas.microsoft.com/office/drawing/2014/main" id="{B342530F-214F-40E1-BE5D-CC21B16308A4}"/>
              </a:ext>
            </a:extLst>
          </p:cNvPr>
          <p:cNvSpPr>
            <a:spLocks noGrp="1"/>
          </p:cNvSpPr>
          <p:nvPr>
            <p:ph type="title"/>
          </p:nvPr>
        </p:nvSpPr>
        <p:spPr/>
        <p:txBody>
          <a:bodyPr/>
          <a:lstStyle/>
          <a:p>
            <a:r>
              <a:rPr lang="zh-CN" altLang="en-US" dirty="0"/>
              <a:t>计算流程</a:t>
            </a:r>
          </a:p>
        </p:txBody>
      </p:sp>
      <p:sp>
        <p:nvSpPr>
          <p:cNvPr id="3" name="灯片编号占位符 2">
            <a:extLst>
              <a:ext uri="{FF2B5EF4-FFF2-40B4-BE49-F238E27FC236}">
                <a16:creationId xmlns:a16="http://schemas.microsoft.com/office/drawing/2014/main" id="{F570425F-0616-4F6B-865A-7DDBFFBA9871}"/>
              </a:ext>
            </a:extLst>
          </p:cNvPr>
          <p:cNvSpPr>
            <a:spLocks noGrp="1"/>
          </p:cNvSpPr>
          <p:nvPr>
            <p:ph type="sldNum" sz="quarter" idx="12"/>
          </p:nvPr>
        </p:nvSpPr>
        <p:spPr/>
        <p:txBody>
          <a:bodyPr/>
          <a:lstStyle/>
          <a:p>
            <a:fld id="{5DD3DB80-B894-403A-B48E-6FDC1A72010E}" type="slidenum">
              <a:rPr lang="zh-CN" altLang="en-US" smtClean="0"/>
              <a:pPr/>
              <a:t>28</a:t>
            </a:fld>
            <a:endParaRPr lang="zh-CN" altLang="en-US"/>
          </a:p>
        </p:txBody>
      </p:sp>
      <p:grpSp>
        <p:nvGrpSpPr>
          <p:cNvPr id="33" name="组合 32"/>
          <p:cNvGrpSpPr/>
          <p:nvPr/>
        </p:nvGrpSpPr>
        <p:grpSpPr>
          <a:xfrm>
            <a:off x="1675288" y="4899986"/>
            <a:ext cx="2070766" cy="1733336"/>
            <a:chOff x="800623" y="4670646"/>
            <a:chExt cx="2070766" cy="1733336"/>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623" y="4670646"/>
              <a:ext cx="1188016" cy="1733336"/>
            </a:xfrm>
            <a:prstGeom prst="rect">
              <a:avLst/>
            </a:prstGeom>
          </p:spPr>
        </p:pic>
        <p:sp>
          <p:nvSpPr>
            <p:cNvPr id="25" name="文本框 24"/>
            <p:cNvSpPr txBox="1"/>
            <p:nvPr/>
          </p:nvSpPr>
          <p:spPr>
            <a:xfrm>
              <a:off x="1888262" y="4881063"/>
              <a:ext cx="792927" cy="276999"/>
            </a:xfrm>
            <a:prstGeom prst="rect">
              <a:avLst/>
            </a:prstGeom>
            <a:noFill/>
          </p:spPr>
          <p:txBody>
            <a:bodyPr wrap="square" rtlCol="0">
              <a:spAutoFit/>
            </a:bodyPr>
            <a:lstStyle/>
            <a:p>
              <a:r>
                <a:rPr lang="zh-CN" altLang="en-US" sz="1200" dirty="0">
                  <a:latin typeface="+mn-ea"/>
                </a:rPr>
                <a:t>垃圾评论</a:t>
              </a:r>
            </a:p>
          </p:txBody>
        </p:sp>
        <p:sp>
          <p:nvSpPr>
            <p:cNvPr id="26" name="文本框 25"/>
            <p:cNvSpPr txBox="1"/>
            <p:nvPr/>
          </p:nvSpPr>
          <p:spPr>
            <a:xfrm>
              <a:off x="1888262" y="5439583"/>
              <a:ext cx="830127" cy="276999"/>
            </a:xfrm>
            <a:prstGeom prst="rect">
              <a:avLst/>
            </a:prstGeom>
            <a:noFill/>
          </p:spPr>
          <p:txBody>
            <a:bodyPr wrap="square" rtlCol="0">
              <a:spAutoFit/>
            </a:bodyPr>
            <a:lstStyle/>
            <a:p>
              <a:r>
                <a:rPr lang="zh-CN" altLang="en-US" sz="1200" dirty="0">
                  <a:latin typeface="+mn-ea"/>
                </a:rPr>
                <a:t>正常评论</a:t>
              </a:r>
            </a:p>
          </p:txBody>
        </p:sp>
        <p:sp>
          <p:nvSpPr>
            <p:cNvPr id="27" name="文本框 26"/>
            <p:cNvSpPr txBox="1"/>
            <p:nvPr/>
          </p:nvSpPr>
          <p:spPr>
            <a:xfrm>
              <a:off x="1888262" y="5960704"/>
              <a:ext cx="983127" cy="276999"/>
            </a:xfrm>
            <a:prstGeom prst="rect">
              <a:avLst/>
            </a:prstGeom>
            <a:noFill/>
          </p:spPr>
          <p:txBody>
            <a:bodyPr wrap="square" rtlCol="0">
              <a:spAutoFit/>
            </a:bodyPr>
            <a:lstStyle/>
            <a:p>
              <a:r>
                <a:rPr lang="zh-CN" altLang="en-US" sz="1200" dirty="0">
                  <a:latin typeface="+mn-ea"/>
                </a:rPr>
                <a:t>未标签评论</a:t>
              </a:r>
            </a:p>
          </p:txBody>
        </p:sp>
      </p:grpSp>
      <p:grpSp>
        <p:nvGrpSpPr>
          <p:cNvPr id="34" name="组合 33"/>
          <p:cNvGrpSpPr/>
          <p:nvPr/>
        </p:nvGrpSpPr>
        <p:grpSpPr>
          <a:xfrm>
            <a:off x="4861498" y="4931471"/>
            <a:ext cx="2633657" cy="1373797"/>
            <a:chOff x="3579942" y="4798619"/>
            <a:chExt cx="2633657" cy="1373797"/>
          </a:xfrm>
        </p:grpSpPr>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9942" y="4798619"/>
              <a:ext cx="1296147" cy="1373797"/>
            </a:xfrm>
            <a:prstGeom prst="rect">
              <a:avLst/>
            </a:prstGeom>
          </p:spPr>
        </p:pic>
        <p:sp>
          <p:nvSpPr>
            <p:cNvPr id="29" name="文本框 28"/>
            <p:cNvSpPr txBox="1"/>
            <p:nvPr/>
          </p:nvSpPr>
          <p:spPr>
            <a:xfrm>
              <a:off x="4812888" y="5024554"/>
              <a:ext cx="1400711" cy="276999"/>
            </a:xfrm>
            <a:prstGeom prst="rect">
              <a:avLst/>
            </a:prstGeom>
            <a:noFill/>
          </p:spPr>
          <p:txBody>
            <a:bodyPr wrap="square" rtlCol="0">
              <a:spAutoFit/>
            </a:bodyPr>
            <a:lstStyle/>
            <a:p>
              <a:r>
                <a:rPr lang="zh-CN" altLang="en-US" sz="1200" dirty="0">
                  <a:latin typeface="+mn-ea"/>
                </a:rPr>
                <a:t>基于行为的特征</a:t>
              </a:r>
            </a:p>
          </p:txBody>
        </p:sp>
        <p:sp>
          <p:nvSpPr>
            <p:cNvPr id="30" name="文本框 29"/>
            <p:cNvSpPr txBox="1"/>
            <p:nvPr/>
          </p:nvSpPr>
          <p:spPr>
            <a:xfrm>
              <a:off x="4818875" y="5684579"/>
              <a:ext cx="1394724" cy="276999"/>
            </a:xfrm>
            <a:prstGeom prst="rect">
              <a:avLst/>
            </a:prstGeom>
            <a:noFill/>
          </p:spPr>
          <p:txBody>
            <a:bodyPr wrap="square" rtlCol="0">
              <a:spAutoFit/>
            </a:bodyPr>
            <a:lstStyle/>
            <a:p>
              <a:r>
                <a:rPr lang="zh-CN" altLang="en-US" sz="1200" dirty="0">
                  <a:latin typeface="+mn-ea"/>
                </a:rPr>
                <a:t>基于语言的特征</a:t>
              </a:r>
            </a:p>
          </p:txBody>
        </p:sp>
      </p:grpSp>
      <p:grpSp>
        <p:nvGrpSpPr>
          <p:cNvPr id="35" name="组合 34"/>
          <p:cNvGrpSpPr/>
          <p:nvPr/>
        </p:nvGrpSpPr>
        <p:grpSpPr>
          <a:xfrm>
            <a:off x="8116421" y="5161622"/>
            <a:ext cx="3019846" cy="995032"/>
            <a:chOff x="7033790" y="5066576"/>
            <a:chExt cx="3019846" cy="995032"/>
          </a:xfrm>
        </p:grpSpPr>
        <p:pic>
          <p:nvPicPr>
            <p:cNvPr id="28" name="图片 2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3790" y="5261396"/>
              <a:ext cx="3019846" cy="800212"/>
            </a:xfrm>
            <a:prstGeom prst="rect">
              <a:avLst/>
            </a:prstGeom>
          </p:spPr>
        </p:pic>
        <p:sp>
          <p:nvSpPr>
            <p:cNvPr id="31" name="文本框 30"/>
            <p:cNvSpPr txBox="1"/>
            <p:nvPr/>
          </p:nvSpPr>
          <p:spPr>
            <a:xfrm>
              <a:off x="7049617" y="5066576"/>
              <a:ext cx="2797510" cy="276999"/>
            </a:xfrm>
            <a:prstGeom prst="rect">
              <a:avLst/>
            </a:prstGeom>
            <a:noFill/>
          </p:spPr>
          <p:txBody>
            <a:bodyPr wrap="square" rtlCol="0">
              <a:spAutoFit/>
            </a:bodyPr>
            <a:lstStyle/>
            <a:p>
              <a:r>
                <a:rPr lang="zh-CN" altLang="en-US" sz="1200" dirty="0">
                  <a:latin typeface="+mn-ea"/>
                </a:rPr>
                <a:t>评论</a:t>
              </a:r>
              <a:r>
                <a:rPr lang="en-US" altLang="zh-CN" sz="1200" dirty="0">
                  <a:latin typeface="+mn-ea"/>
                </a:rPr>
                <a:t>-</a:t>
              </a:r>
              <a:r>
                <a:rPr lang="zh-CN" altLang="en-US" sz="1200" dirty="0">
                  <a:latin typeface="+mn-ea"/>
                </a:rPr>
                <a:t>用户</a:t>
              </a:r>
              <a:r>
                <a:rPr lang="en-US" altLang="zh-CN" sz="1200" dirty="0">
                  <a:latin typeface="+mn-ea"/>
                </a:rPr>
                <a:t>-</a:t>
              </a:r>
              <a:r>
                <a:rPr lang="zh-CN" altLang="en-US" sz="1200" dirty="0">
                  <a:latin typeface="+mn-ea"/>
                </a:rPr>
                <a:t>最大相似度</a:t>
              </a:r>
              <a:r>
                <a:rPr lang="en-US" altLang="zh-CN" sz="1200" dirty="0">
                  <a:latin typeface="+mn-ea"/>
                </a:rPr>
                <a:t>-</a:t>
              </a:r>
              <a:r>
                <a:rPr lang="zh-CN" altLang="en-US" sz="1200" dirty="0">
                  <a:latin typeface="+mn-ea"/>
                </a:rPr>
                <a:t>用户</a:t>
              </a:r>
              <a:r>
                <a:rPr lang="en-US" altLang="zh-CN" sz="1200" dirty="0">
                  <a:latin typeface="+mn-ea"/>
                </a:rPr>
                <a:t>-</a:t>
              </a:r>
              <a:r>
                <a:rPr lang="zh-CN" altLang="en-US" sz="1200" dirty="0">
                  <a:latin typeface="+mn-ea"/>
                </a:rPr>
                <a:t>评论路径</a:t>
              </a:r>
            </a:p>
          </p:txBody>
        </p:sp>
        <p:sp>
          <p:nvSpPr>
            <p:cNvPr id="32" name="文本框 31"/>
            <p:cNvSpPr txBox="1"/>
            <p:nvPr/>
          </p:nvSpPr>
          <p:spPr>
            <a:xfrm>
              <a:off x="7049617" y="5578082"/>
              <a:ext cx="1711099" cy="276999"/>
            </a:xfrm>
            <a:prstGeom prst="rect">
              <a:avLst/>
            </a:prstGeom>
            <a:noFill/>
          </p:spPr>
          <p:txBody>
            <a:bodyPr wrap="square" rtlCol="0">
              <a:spAutoFit/>
            </a:bodyPr>
            <a:lstStyle/>
            <a:p>
              <a:r>
                <a:rPr lang="zh-CN" altLang="en-US" sz="1200" dirty="0">
                  <a:latin typeface="+mn-ea"/>
                </a:rPr>
                <a:t>评论</a:t>
              </a:r>
              <a:r>
                <a:rPr lang="en-US" altLang="zh-CN" sz="1200" dirty="0">
                  <a:latin typeface="+mn-ea"/>
                </a:rPr>
                <a:t>-</a:t>
              </a:r>
              <a:r>
                <a:rPr lang="zh-CN" altLang="en-US" sz="1200" dirty="0">
                  <a:latin typeface="+mn-ea"/>
                </a:rPr>
                <a:t>最早出现</a:t>
              </a:r>
              <a:r>
                <a:rPr lang="en-US" altLang="zh-CN" sz="1200" dirty="0">
                  <a:latin typeface="+mn-ea"/>
                </a:rPr>
                <a:t>-</a:t>
              </a:r>
              <a:r>
                <a:rPr lang="zh-CN" altLang="en-US" sz="1200" dirty="0">
                  <a:latin typeface="+mn-ea"/>
                </a:rPr>
                <a:t>评论</a:t>
              </a:r>
            </a:p>
          </p:txBody>
        </p:sp>
      </p:grpSp>
      <p:grpSp>
        <p:nvGrpSpPr>
          <p:cNvPr id="41" name="组合 40"/>
          <p:cNvGrpSpPr/>
          <p:nvPr/>
        </p:nvGrpSpPr>
        <p:grpSpPr>
          <a:xfrm>
            <a:off x="696000" y="4707608"/>
            <a:ext cx="10800000" cy="149225"/>
            <a:chOff x="-1105556" y="4707608"/>
            <a:chExt cx="10800000" cy="149225"/>
          </a:xfrm>
        </p:grpSpPr>
        <p:cxnSp>
          <p:nvCxnSpPr>
            <p:cNvPr id="38" name="直接连接符 37">
              <a:extLst>
                <a:ext uri="{FF2B5EF4-FFF2-40B4-BE49-F238E27FC236}">
                  <a16:creationId xmlns:a16="http://schemas.microsoft.com/office/drawing/2014/main" id="{9A33A229-F34C-4649-B3F7-435FA3D57E07}"/>
                </a:ext>
              </a:extLst>
            </p:cNvPr>
            <p:cNvCxnSpPr/>
            <p:nvPr/>
          </p:nvCxnSpPr>
          <p:spPr>
            <a:xfrm rot="5400000">
              <a:off x="4294444" y="-617780"/>
              <a:ext cx="0" cy="1080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9" name="iś1íḍé">
              <a:extLst>
                <a:ext uri="{FF2B5EF4-FFF2-40B4-BE49-F238E27FC236}">
                  <a16:creationId xmlns:a16="http://schemas.microsoft.com/office/drawing/2014/main" id="{2EDF9F11-D9C3-4209-B6F6-3A0A12C3781F}"/>
                </a:ext>
              </a:extLst>
            </p:cNvPr>
            <p:cNvSpPr/>
            <p:nvPr/>
          </p:nvSpPr>
          <p:spPr bwMode="auto">
            <a:xfrm rot="5400000">
              <a:off x="4219832" y="4707608"/>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Tree>
    <p:extLst>
      <p:ext uri="{BB962C8B-B14F-4D97-AF65-F5344CB8AC3E}">
        <p14:creationId xmlns:p14="http://schemas.microsoft.com/office/powerpoint/2010/main" val="3728340427"/>
      </p:ext>
    </p:extLst>
  </p:cSld>
  <p:clrMapOvr>
    <a:masterClrMapping/>
  </p:clrMapOvr>
  <p:transition spd="slow">
    <p:split orient="ver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42530F-214F-40E1-BE5D-CC21B16308A4}"/>
              </a:ext>
            </a:extLst>
          </p:cNvPr>
          <p:cNvSpPr>
            <a:spLocks noGrp="1"/>
          </p:cNvSpPr>
          <p:nvPr>
            <p:ph type="title"/>
          </p:nvPr>
        </p:nvSpPr>
        <p:spPr/>
        <p:txBody>
          <a:bodyPr/>
          <a:lstStyle/>
          <a:p>
            <a:r>
              <a:rPr lang="zh-CN" altLang="en-US" dirty="0"/>
              <a:t>计算流程</a:t>
            </a:r>
          </a:p>
        </p:txBody>
      </p:sp>
      <p:sp>
        <p:nvSpPr>
          <p:cNvPr id="3" name="灯片编号占位符 2">
            <a:extLst>
              <a:ext uri="{FF2B5EF4-FFF2-40B4-BE49-F238E27FC236}">
                <a16:creationId xmlns:a16="http://schemas.microsoft.com/office/drawing/2014/main" id="{F570425F-0616-4F6B-865A-7DDBFFBA9871}"/>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1264" y="1426441"/>
            <a:ext cx="8140740" cy="3587631"/>
          </a:xfrm>
          <a:prstGeom prst="rect">
            <a:avLst/>
          </a:prstGeom>
        </p:spPr>
      </p:pic>
      <p:grpSp>
        <p:nvGrpSpPr>
          <p:cNvPr id="31" name="组合 30"/>
          <p:cNvGrpSpPr/>
          <p:nvPr/>
        </p:nvGrpSpPr>
        <p:grpSpPr>
          <a:xfrm>
            <a:off x="7563319" y="810723"/>
            <a:ext cx="4122054" cy="1635914"/>
            <a:chOff x="8069946" y="884864"/>
            <a:chExt cx="3715268" cy="1461446"/>
          </a:xfrm>
        </p:grpSpPr>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9946" y="884864"/>
              <a:ext cx="2896004" cy="428685"/>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9946" y="1407858"/>
              <a:ext cx="3715268" cy="457264"/>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9946" y="1927152"/>
              <a:ext cx="1743318" cy="419158"/>
            </a:xfrm>
            <a:prstGeom prst="rect">
              <a:avLst/>
            </a:prstGeom>
          </p:spPr>
        </p:pic>
      </p:grpSp>
      <p:grpSp>
        <p:nvGrpSpPr>
          <p:cNvPr id="13" name="组合 12"/>
          <p:cNvGrpSpPr/>
          <p:nvPr/>
        </p:nvGrpSpPr>
        <p:grpSpPr>
          <a:xfrm>
            <a:off x="1518599" y="5453611"/>
            <a:ext cx="9154803" cy="1080126"/>
            <a:chOff x="835905" y="5054006"/>
            <a:chExt cx="9154803" cy="1080126"/>
          </a:xfrm>
        </p:grpSpPr>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5905" y="5054006"/>
              <a:ext cx="6677957" cy="266737"/>
            </a:xfrm>
            <a:prstGeom prst="rect">
              <a:avLst/>
            </a:prstGeom>
          </p:spPr>
        </p:pic>
        <p:pic>
          <p:nvPicPr>
            <p:cNvPr id="11" name="图片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5905" y="5367742"/>
              <a:ext cx="9154803" cy="266737"/>
            </a:xfrm>
            <a:prstGeom prst="rect">
              <a:avLst/>
            </a:prstGeom>
          </p:spPr>
        </p:pic>
        <p:pic>
          <p:nvPicPr>
            <p:cNvPr id="12" name="图片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5905" y="5663057"/>
              <a:ext cx="3941326" cy="471075"/>
            </a:xfrm>
            <a:prstGeom prst="rect">
              <a:avLst/>
            </a:prstGeom>
          </p:spPr>
        </p:pic>
      </p:grpSp>
      <p:grpSp>
        <p:nvGrpSpPr>
          <p:cNvPr id="32" name="组合 31"/>
          <p:cNvGrpSpPr/>
          <p:nvPr/>
        </p:nvGrpSpPr>
        <p:grpSpPr>
          <a:xfrm>
            <a:off x="696000" y="5102975"/>
            <a:ext cx="10800000" cy="149225"/>
            <a:chOff x="-1105556" y="4707608"/>
            <a:chExt cx="10800000" cy="149225"/>
          </a:xfrm>
        </p:grpSpPr>
        <p:cxnSp>
          <p:nvCxnSpPr>
            <p:cNvPr id="33" name="直接连接符 32">
              <a:extLst>
                <a:ext uri="{FF2B5EF4-FFF2-40B4-BE49-F238E27FC236}">
                  <a16:creationId xmlns:a16="http://schemas.microsoft.com/office/drawing/2014/main" id="{9A33A229-F34C-4649-B3F7-435FA3D57E07}"/>
                </a:ext>
              </a:extLst>
            </p:cNvPr>
            <p:cNvCxnSpPr/>
            <p:nvPr/>
          </p:nvCxnSpPr>
          <p:spPr>
            <a:xfrm rot="5400000">
              <a:off x="4294444" y="-617780"/>
              <a:ext cx="0" cy="1080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4" name="iś1íḍé">
              <a:extLst>
                <a:ext uri="{FF2B5EF4-FFF2-40B4-BE49-F238E27FC236}">
                  <a16:creationId xmlns:a16="http://schemas.microsoft.com/office/drawing/2014/main" id="{2EDF9F11-D9C3-4209-B6F6-3A0A12C3781F}"/>
                </a:ext>
              </a:extLst>
            </p:cNvPr>
            <p:cNvSpPr/>
            <p:nvPr/>
          </p:nvSpPr>
          <p:spPr bwMode="auto">
            <a:xfrm rot="5400000">
              <a:off x="4219832" y="4707608"/>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Tree>
    <p:extLst>
      <p:ext uri="{BB962C8B-B14F-4D97-AF65-F5344CB8AC3E}">
        <p14:creationId xmlns:p14="http://schemas.microsoft.com/office/powerpoint/2010/main" val="2464430476"/>
      </p:ext>
    </p:extLst>
  </p:cSld>
  <p:clrMapOvr>
    <a:masterClrMapping/>
  </p:clrMapOvr>
  <p:transition spd="slow">
    <p:split orient="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zh-CN" altLang="en-US" dirty="0"/>
              <a:t>不良信息概念及分类</a:t>
            </a:r>
          </a:p>
        </p:txBody>
      </p:sp>
      <p:sp>
        <p:nvSpPr>
          <p:cNvPr id="6" name="文本框 5">
            <a:extLst>
              <a:ext uri="{FF2B5EF4-FFF2-40B4-BE49-F238E27FC236}">
                <a16:creationId xmlns:a16="http://schemas.microsoft.com/office/drawing/2014/main" id="{04F69230-F3A6-4586-9371-A858F4763E9F}"/>
              </a:ext>
            </a:extLst>
          </p:cNvPr>
          <p:cNvSpPr txBox="1"/>
          <p:nvPr/>
        </p:nvSpPr>
        <p:spPr>
          <a:xfrm>
            <a:off x="2221894" y="2200275"/>
            <a:ext cx="767637" cy="667432"/>
          </a:xfrm>
          <a:prstGeom prst="rect">
            <a:avLst/>
          </a:prstGeom>
          <a:noFill/>
          <a:ln w="117475">
            <a:noFill/>
          </a:ln>
        </p:spPr>
        <p:txBody>
          <a:bodyPr wrap="none" rtlCol="0">
            <a:prstTxWarp prst="textPlain">
              <a:avLst/>
            </a:prstTxWarp>
            <a:spAutoFit/>
          </a:bodyPr>
          <a:lstStyle/>
          <a:p>
            <a:r>
              <a:rPr lang="en-US" altLang="zh-CN" sz="1350" spc="75" dirty="0">
                <a:solidFill>
                  <a:schemeClr val="accent1"/>
                </a:solidFill>
                <a:latin typeface="Impact" panose="020B0806030902050204" pitchFamily="34" charset="0"/>
                <a:cs typeface="Arial" panose="020B0604020202020204" pitchFamily="34" charset="0"/>
              </a:rPr>
              <a:t>/01</a:t>
            </a:r>
            <a:endParaRPr lang="zh-CN" altLang="en-US" sz="1350" spc="75" dirty="0">
              <a:solidFill>
                <a:schemeClr val="accent1"/>
              </a:solidFill>
              <a:latin typeface="Impact" panose="020B0806030902050204" pitchFamily="34" charset="0"/>
              <a:cs typeface="Arial" panose="020B0604020202020204" pitchFamily="34" charset="0"/>
            </a:endParaRPr>
          </a:p>
        </p:txBody>
      </p:sp>
      <p:sp>
        <p:nvSpPr>
          <p:cNvPr id="5" name="文本占位符 4"/>
          <p:cNvSpPr>
            <a:spLocks noGrp="1"/>
          </p:cNvSpPr>
          <p:nvPr>
            <p:ph type="body" idx="1"/>
          </p:nvPr>
        </p:nvSpPr>
        <p:spPr>
          <a:xfrm>
            <a:off x="2221894" y="3769979"/>
            <a:ext cx="1979045" cy="372054"/>
          </a:xfrm>
        </p:spPr>
        <p:txBody>
          <a:bodyPr>
            <a:noAutofit/>
          </a:bodyPr>
          <a:lstStyle/>
          <a:p>
            <a:pPr lvl="0">
              <a:lnSpc>
                <a:spcPct val="100000"/>
              </a:lnSpc>
            </a:pPr>
            <a:r>
              <a:rPr lang="zh-CN" altLang="en-US" sz="1800" dirty="0"/>
              <a:t>演讲人：郑泉斌</a:t>
            </a:r>
          </a:p>
        </p:txBody>
      </p:sp>
    </p:spTree>
    <p:extLst>
      <p:ext uri="{BB962C8B-B14F-4D97-AF65-F5344CB8AC3E}">
        <p14:creationId xmlns:p14="http://schemas.microsoft.com/office/powerpoint/2010/main" val="1124813182"/>
      </p:ext>
    </p:extLst>
  </p:cSld>
  <p:clrMapOvr>
    <a:masterClrMapping/>
  </p:clrMapOvr>
  <p:transition spd="slow">
    <p:split orient="ver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upload-images.jianshu.io/upload_images/5998834-d1c53b18e37ceefe.png?imageMogr2/auto-ori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4383" y="1315427"/>
            <a:ext cx="6501011" cy="390295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695325" y="76200"/>
            <a:ext cx="10801350" cy="937991"/>
          </a:xfrm>
        </p:spPr>
        <p:txBody>
          <a:bodyPr/>
          <a:lstStyle/>
          <a:p>
            <a:r>
              <a:rPr lang="en-US" altLang="zh-CN" dirty="0"/>
              <a:t>SpEagle</a:t>
            </a:r>
            <a:endParaRPr lang="zh-CN" altLang="en-US" dirty="0"/>
          </a:p>
        </p:txBody>
      </p:sp>
      <p:sp>
        <p:nvSpPr>
          <p:cNvPr id="3" name="灯片编号占位符 2"/>
          <p:cNvSpPr>
            <a:spLocks noGrp="1"/>
          </p:cNvSpPr>
          <p:nvPr>
            <p:ph type="sldNum" sz="quarter" idx="12"/>
          </p:nvPr>
        </p:nvSpPr>
        <p:spPr/>
        <p:txBody>
          <a:bodyPr/>
          <a:lstStyle/>
          <a:p>
            <a:fld id="{5DD3DB80-B894-403A-B48E-6FDC1A72010E}" type="slidenum">
              <a:rPr lang="zh-CN" altLang="en-US" smtClean="0"/>
              <a:pPr/>
              <a:t>30</a:t>
            </a:fld>
            <a:endParaRPr lang="zh-CN" altLang="en-US"/>
          </a:p>
        </p:txBody>
      </p:sp>
      <p:sp>
        <p:nvSpPr>
          <p:cNvPr id="4" name="矩形 3"/>
          <p:cNvSpPr/>
          <p:nvPr/>
        </p:nvSpPr>
        <p:spPr>
          <a:xfrm>
            <a:off x="6612953" y="2368549"/>
            <a:ext cx="4889925" cy="2120902"/>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altLang="zh-CN" dirty="0">
                <a:latin typeface="+mn-ea"/>
              </a:rPr>
              <a:t>SpEagle</a:t>
            </a:r>
            <a:r>
              <a:rPr lang="zh-CN" altLang="en-US" dirty="0">
                <a:latin typeface="+mn-ea"/>
              </a:rPr>
              <a:t>利用了元数据、评论网络以及评论标签的信息，完成了识别出垃圾内容发布者、虚假评论和虚假内容目标商品三者的任务，分类过程是通过评论</a:t>
            </a:r>
            <a:r>
              <a:rPr lang="en-US" altLang="zh-CN" dirty="0">
                <a:latin typeface="+mn-ea"/>
              </a:rPr>
              <a:t>-</a:t>
            </a:r>
            <a:r>
              <a:rPr lang="zh-CN" altLang="en-US" dirty="0">
                <a:latin typeface="+mn-ea"/>
              </a:rPr>
              <a:t>产品和评论</a:t>
            </a:r>
            <a:r>
              <a:rPr lang="en-US" altLang="zh-CN" dirty="0">
                <a:latin typeface="+mn-ea"/>
              </a:rPr>
              <a:t>-</a:t>
            </a:r>
            <a:r>
              <a:rPr lang="zh-CN" altLang="en-US" dirty="0">
                <a:latin typeface="+mn-ea"/>
              </a:rPr>
              <a:t>用户的关系构建</a:t>
            </a:r>
            <a:r>
              <a:rPr lang="zh-CN" altLang="en-US" b="1" dirty="0">
                <a:latin typeface="+mn-ea"/>
              </a:rPr>
              <a:t>马尔科夫随机场模型</a:t>
            </a:r>
            <a:r>
              <a:rPr lang="zh-CN" altLang="en-US" dirty="0">
                <a:latin typeface="+mn-ea"/>
              </a:rPr>
              <a:t>实现。</a:t>
            </a:r>
            <a:endParaRPr lang="en-US" altLang="zh-CN" dirty="0">
              <a:latin typeface="+mn-ea"/>
            </a:endParaRPr>
          </a:p>
        </p:txBody>
      </p:sp>
      <p:grpSp>
        <p:nvGrpSpPr>
          <p:cNvPr id="7" name="组合 6">
            <a:extLst>
              <a:ext uri="{FF2B5EF4-FFF2-40B4-BE49-F238E27FC236}">
                <a16:creationId xmlns:a16="http://schemas.microsoft.com/office/drawing/2014/main" id="{24DFF3A8-D82D-4813-9F48-E61ABC167D5C}"/>
              </a:ext>
            </a:extLst>
          </p:cNvPr>
          <p:cNvGrpSpPr/>
          <p:nvPr/>
        </p:nvGrpSpPr>
        <p:grpSpPr>
          <a:xfrm>
            <a:off x="6395320" y="1014190"/>
            <a:ext cx="149225" cy="4320000"/>
            <a:chOff x="5428815" y="1125869"/>
            <a:chExt cx="149225" cy="4320000"/>
          </a:xfrm>
        </p:grpSpPr>
        <p:cxnSp>
          <p:nvCxnSpPr>
            <p:cNvPr id="8" name="直接连接符 7">
              <a:extLst>
                <a:ext uri="{FF2B5EF4-FFF2-40B4-BE49-F238E27FC236}">
                  <a16:creationId xmlns:a16="http://schemas.microsoft.com/office/drawing/2014/main" id="{EC9C2EE3-267A-4C95-81EA-706B539772B8}"/>
                </a:ext>
              </a:extLst>
            </p:cNvPr>
            <p:cNvCxnSpPr/>
            <p:nvPr/>
          </p:nvCxnSpPr>
          <p:spPr>
            <a:xfrm>
              <a:off x="5503428" y="1125869"/>
              <a:ext cx="0" cy="432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iś1íḍé">
              <a:extLst>
                <a:ext uri="{FF2B5EF4-FFF2-40B4-BE49-F238E27FC236}">
                  <a16:creationId xmlns:a16="http://schemas.microsoft.com/office/drawing/2014/main" id="{E0790E2B-D423-4D71-8063-0B5EE3069313}"/>
                </a:ext>
              </a:extLst>
            </p:cNvPr>
            <p:cNvSpPr/>
            <p:nvPr/>
          </p:nvSpPr>
          <p:spPr bwMode="auto">
            <a:xfrm>
              <a:off x="5428815" y="321125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grpSp>
        <p:nvGrpSpPr>
          <p:cNvPr id="10" name="组合 9">
            <a:extLst>
              <a:ext uri="{FF2B5EF4-FFF2-40B4-BE49-F238E27FC236}">
                <a16:creationId xmlns:a16="http://schemas.microsoft.com/office/drawing/2014/main" id="{F30EBFCC-8EE4-47D2-84C8-202E6D7DAE66}"/>
              </a:ext>
            </a:extLst>
          </p:cNvPr>
          <p:cNvGrpSpPr/>
          <p:nvPr/>
        </p:nvGrpSpPr>
        <p:grpSpPr>
          <a:xfrm>
            <a:off x="1019299" y="5447515"/>
            <a:ext cx="10030537" cy="1154224"/>
            <a:chOff x="669924" y="2347350"/>
            <a:chExt cx="10030537" cy="1154224"/>
          </a:xfrm>
        </p:grpSpPr>
        <p:sp>
          <p:nvSpPr>
            <p:cNvPr id="11" name="ïŝlïḋé">
              <a:extLst>
                <a:ext uri="{FF2B5EF4-FFF2-40B4-BE49-F238E27FC236}">
                  <a16:creationId xmlns:a16="http://schemas.microsoft.com/office/drawing/2014/main" id="{E79B677A-3EC4-41A8-A6E1-AFAECEC3A386}"/>
                </a:ext>
              </a:extLst>
            </p:cNvPr>
            <p:cNvSpPr txBox="1"/>
            <p:nvPr/>
          </p:nvSpPr>
          <p:spPr>
            <a:xfrm>
              <a:off x="669924" y="2747329"/>
              <a:ext cx="10030537" cy="754245"/>
            </a:xfrm>
            <a:prstGeom prst="rect">
              <a:avLst/>
            </a:prstGeom>
            <a:noFill/>
          </p:spPr>
          <p:txBody>
            <a:bodyPr wrap="square" lIns="90000" tIns="46800" rIns="90000" bIns="46800" rtlCol="0">
              <a:noAutofit/>
            </a:bodyPr>
            <a:lstStyle/>
            <a:p>
              <a:pPr algn="just">
                <a:lnSpc>
                  <a:spcPct val="150000"/>
                </a:lnSpc>
              </a:pPr>
              <a:r>
                <a:rPr lang="en-US" altLang="zh-CN" sz="1400" i="1" dirty="0">
                  <a:latin typeface="+mj-ea"/>
                  <a:ea typeface="+mj-ea"/>
                </a:rPr>
                <a:t>Rayana S , </a:t>
              </a:r>
              <a:r>
                <a:rPr lang="en-US" altLang="zh-CN" sz="1400" i="1" dirty="0" err="1">
                  <a:latin typeface="+mj-ea"/>
                  <a:ea typeface="+mj-ea"/>
                </a:rPr>
                <a:t>Akoglu</a:t>
              </a:r>
              <a:r>
                <a:rPr lang="en-US" altLang="zh-CN" sz="1400" i="1" dirty="0">
                  <a:latin typeface="+mj-ea"/>
                  <a:ea typeface="+mj-ea"/>
                </a:rPr>
                <a:t> L . Collective Opinion Spam Detection: Bridging Review Networks and Metadata[C]// </a:t>
              </a:r>
              <a:r>
                <a:rPr lang="en-US" altLang="zh-CN" sz="1400" i="1" dirty="0" err="1">
                  <a:latin typeface="+mj-ea"/>
                  <a:ea typeface="+mj-ea"/>
                </a:rPr>
                <a:t>Acm</a:t>
              </a:r>
              <a:r>
                <a:rPr lang="en-US" altLang="zh-CN" sz="1400" i="1" dirty="0">
                  <a:latin typeface="+mj-ea"/>
                  <a:ea typeface="+mj-ea"/>
                </a:rPr>
                <a:t> </a:t>
              </a:r>
              <a:r>
                <a:rPr lang="en-US" altLang="zh-CN" sz="1400" i="1" dirty="0" err="1">
                  <a:latin typeface="+mj-ea"/>
                  <a:ea typeface="+mj-ea"/>
                </a:rPr>
                <a:t>Sigkdd</a:t>
              </a:r>
              <a:r>
                <a:rPr lang="en-US" altLang="zh-CN" sz="1400" i="1" dirty="0">
                  <a:latin typeface="+mj-ea"/>
                  <a:ea typeface="+mj-ea"/>
                </a:rPr>
                <a:t> International Conference on Knowledge Discovery &amp; Data Mining. ACM, 2015.</a:t>
              </a:r>
            </a:p>
            <a:p>
              <a:pPr algn="just">
                <a:lnSpc>
                  <a:spcPct val="150000"/>
                </a:lnSpc>
              </a:pPr>
              <a:endParaRPr lang="en-US" sz="1400" b="1" i="1" dirty="0">
                <a:solidFill>
                  <a:schemeClr val="tx1">
                    <a:lumMod val="75000"/>
                    <a:lumOff val="25000"/>
                  </a:schemeClr>
                </a:solidFill>
                <a:latin typeface="+mj-ea"/>
                <a:ea typeface="+mj-ea"/>
              </a:endParaRPr>
            </a:p>
          </p:txBody>
        </p:sp>
        <p:sp>
          <p:nvSpPr>
            <p:cNvPr id="12" name="ïşlîdê">
              <a:extLst>
                <a:ext uri="{FF2B5EF4-FFF2-40B4-BE49-F238E27FC236}">
                  <a16:creationId xmlns:a16="http://schemas.microsoft.com/office/drawing/2014/main" id="{6FD0D02F-E189-42CA-A51E-19C86D78980F}"/>
                </a:ext>
              </a:extLst>
            </p:cNvPr>
            <p:cNvSpPr txBox="1"/>
            <p:nvPr/>
          </p:nvSpPr>
          <p:spPr>
            <a:xfrm>
              <a:off x="786000" y="2347350"/>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latin typeface="+mj-ea"/>
                  <a:ea typeface="+mj-ea"/>
                </a:rPr>
                <a:t>“</a:t>
              </a:r>
            </a:p>
          </p:txBody>
        </p:sp>
      </p:grpSp>
    </p:spTree>
    <p:extLst>
      <p:ext uri="{BB962C8B-B14F-4D97-AF65-F5344CB8AC3E}">
        <p14:creationId xmlns:p14="http://schemas.microsoft.com/office/powerpoint/2010/main" val="3635409201"/>
      </p:ext>
    </p:extLst>
  </p:cSld>
  <p:clrMapOvr>
    <a:masterClrMapping/>
  </p:clrMapOvr>
  <p:transition spd="slow">
    <p:split orient="ver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C9E55A-39F5-4778-ABD3-5DB9021B3DEB}"/>
              </a:ext>
            </a:extLst>
          </p:cNvPr>
          <p:cNvSpPr>
            <a:spLocks noGrp="1"/>
          </p:cNvSpPr>
          <p:nvPr>
            <p:ph type="title"/>
          </p:nvPr>
        </p:nvSpPr>
        <p:spPr/>
        <p:txBody>
          <a:bodyPr/>
          <a:lstStyle/>
          <a:p>
            <a:r>
              <a:rPr lang="en-US" altLang="zh-CN" dirty="0"/>
              <a:t>SpEagle</a:t>
            </a:r>
            <a:endParaRPr lang="zh-CN" altLang="en-US" dirty="0"/>
          </a:p>
        </p:txBody>
      </p:sp>
      <p:sp>
        <p:nvSpPr>
          <p:cNvPr id="3" name="灯片编号占位符 2">
            <a:extLst>
              <a:ext uri="{FF2B5EF4-FFF2-40B4-BE49-F238E27FC236}">
                <a16:creationId xmlns:a16="http://schemas.microsoft.com/office/drawing/2014/main" id="{F4A4B854-48F3-4B5F-9833-BBCC7BA258C0}"/>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sp>
        <p:nvSpPr>
          <p:cNvPr id="4" name="矩形 3">
            <a:extLst>
              <a:ext uri="{FF2B5EF4-FFF2-40B4-BE49-F238E27FC236}">
                <a16:creationId xmlns:a16="http://schemas.microsoft.com/office/drawing/2014/main" id="{173BA50D-68EE-4371-B198-BF3A36679661}"/>
              </a:ext>
            </a:extLst>
          </p:cNvPr>
          <p:cNvSpPr/>
          <p:nvPr/>
        </p:nvSpPr>
        <p:spPr>
          <a:xfrm>
            <a:off x="5075673" y="1584158"/>
            <a:ext cx="6421001" cy="3782446"/>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t>利用评论</a:t>
            </a:r>
            <a:r>
              <a:rPr lang="en-US" altLang="zh-CN" dirty="0"/>
              <a:t>-</a:t>
            </a:r>
            <a:r>
              <a:rPr lang="zh-CN" altLang="en-US" dirty="0"/>
              <a:t>产品和评论</a:t>
            </a:r>
            <a:r>
              <a:rPr lang="en-US" altLang="zh-CN" dirty="0"/>
              <a:t>-</a:t>
            </a:r>
            <a:r>
              <a:rPr lang="zh-CN" altLang="en-US" dirty="0"/>
              <a:t>用户的关系，构建出了一个</a:t>
            </a:r>
            <a:r>
              <a:rPr lang="zh-CN" altLang="en-US" b="1" dirty="0"/>
              <a:t>二分图</a:t>
            </a:r>
            <a:r>
              <a:rPr lang="zh-CN" altLang="en-US" dirty="0"/>
              <a:t>；</a:t>
            </a:r>
          </a:p>
          <a:p>
            <a:pPr marL="285750" indent="-285750">
              <a:lnSpc>
                <a:spcPct val="150000"/>
              </a:lnSpc>
              <a:buFont typeface="Wingdings" panose="05000000000000000000" pitchFamily="2" charset="2"/>
              <a:buChar char="Ø"/>
            </a:pPr>
            <a:r>
              <a:rPr lang="zh-CN" altLang="en-US" dirty="0"/>
              <a:t>在二分图上进行分类的目的是对每一个节点都分配一个标签：</a:t>
            </a:r>
          </a:p>
          <a:p>
            <a:pPr marL="720000" indent="-285750">
              <a:lnSpc>
                <a:spcPct val="150000"/>
              </a:lnSpc>
              <a:buFont typeface="Arial" panose="020B0604020202020204" pitchFamily="34" charset="0"/>
              <a:buChar char="•"/>
            </a:pPr>
            <a:r>
              <a:rPr lang="zh-CN" altLang="en-US" dirty="0"/>
              <a:t>评论类型节点标签的值域</a:t>
            </a:r>
            <a:r>
              <a:rPr lang="en-US" altLang="zh-CN" dirty="0"/>
              <a:t>LR={ </a:t>
            </a:r>
            <a:r>
              <a:rPr lang="zh-CN" altLang="en-US" dirty="0"/>
              <a:t>真实，虚假 </a:t>
            </a:r>
            <a:r>
              <a:rPr lang="en-US" altLang="zh-CN" dirty="0"/>
              <a:t>}</a:t>
            </a:r>
          </a:p>
          <a:p>
            <a:pPr marL="720000" indent="-285750">
              <a:lnSpc>
                <a:spcPct val="150000"/>
              </a:lnSpc>
              <a:buFont typeface="Arial" panose="020B0604020202020204" pitchFamily="34" charset="0"/>
              <a:buChar char="•"/>
            </a:pPr>
            <a:r>
              <a:rPr lang="zh-CN" altLang="en-US" dirty="0"/>
              <a:t>用户类型节点标签的值域</a:t>
            </a:r>
            <a:r>
              <a:rPr lang="en-US" altLang="zh-CN" dirty="0"/>
              <a:t>LU={ </a:t>
            </a:r>
            <a:r>
              <a:rPr lang="zh-CN" altLang="en-US" dirty="0"/>
              <a:t>正常用户，垃圾内容发布用户 </a:t>
            </a:r>
            <a:r>
              <a:rPr lang="en-US" altLang="zh-CN" dirty="0"/>
              <a:t>}</a:t>
            </a:r>
            <a:r>
              <a:rPr lang="zh-CN" altLang="en-US" dirty="0"/>
              <a:t>；</a:t>
            </a:r>
            <a:endParaRPr lang="en-US" altLang="zh-CN" dirty="0"/>
          </a:p>
          <a:p>
            <a:pPr marL="720000" indent="-285750">
              <a:lnSpc>
                <a:spcPct val="150000"/>
              </a:lnSpc>
              <a:buFont typeface="Arial" panose="020B0604020202020204" pitchFamily="34" charset="0"/>
              <a:buChar char="•"/>
            </a:pPr>
            <a:r>
              <a:rPr lang="zh-CN" altLang="en-US" dirty="0"/>
              <a:t>产品类型节点标签的值域</a:t>
            </a:r>
            <a:r>
              <a:rPr lang="en-US" altLang="zh-CN" dirty="0"/>
              <a:t>LP={ </a:t>
            </a:r>
            <a:r>
              <a:rPr lang="zh-CN" altLang="en-US" dirty="0"/>
              <a:t>垃圾内容目标产品，非目标产品 </a:t>
            </a:r>
            <a:r>
              <a:rPr lang="en-US" altLang="zh-CN" dirty="0"/>
              <a:t>}</a:t>
            </a:r>
            <a:r>
              <a:rPr lang="zh-CN" altLang="en-US" dirty="0"/>
              <a:t>。</a:t>
            </a:r>
          </a:p>
          <a:p>
            <a:pPr marL="285750" indent="-285750">
              <a:lnSpc>
                <a:spcPct val="150000"/>
              </a:lnSpc>
              <a:buFont typeface="Wingdings" panose="05000000000000000000" pitchFamily="2" charset="2"/>
              <a:buChar char="Ø"/>
            </a:pPr>
            <a:r>
              <a:rPr lang="zh-CN" altLang="en-US" dirty="0"/>
              <a:t>该分类问题可以形式化转化为成对马尔科夫随机场模型（</a:t>
            </a:r>
            <a:r>
              <a:rPr lang="en-US" altLang="zh-CN" dirty="0"/>
              <a:t>MRF</a:t>
            </a:r>
            <a:r>
              <a:rPr lang="zh-CN" altLang="en-US" dirty="0"/>
              <a:t>）。</a:t>
            </a:r>
          </a:p>
        </p:txBody>
      </p:sp>
      <p:pic>
        <p:nvPicPr>
          <p:cNvPr id="5" name="图片 4">
            <a:extLst>
              <a:ext uri="{FF2B5EF4-FFF2-40B4-BE49-F238E27FC236}">
                <a16:creationId xmlns:a16="http://schemas.microsoft.com/office/drawing/2014/main" id="{EFA1F537-8178-4DB2-A82E-92FF87A8C0D7}"/>
              </a:ext>
            </a:extLst>
          </p:cNvPr>
          <p:cNvPicPr>
            <a:picLocks noChangeAspect="1"/>
          </p:cNvPicPr>
          <p:nvPr/>
        </p:nvPicPr>
        <p:blipFill>
          <a:blip r:embed="rId2"/>
          <a:stretch>
            <a:fillRect/>
          </a:stretch>
        </p:blipFill>
        <p:spPr>
          <a:xfrm>
            <a:off x="695325" y="2188406"/>
            <a:ext cx="4038095" cy="3047619"/>
          </a:xfrm>
          <a:prstGeom prst="rect">
            <a:avLst/>
          </a:prstGeom>
        </p:spPr>
      </p:pic>
      <p:grpSp>
        <p:nvGrpSpPr>
          <p:cNvPr id="6" name="组合 5">
            <a:extLst>
              <a:ext uri="{FF2B5EF4-FFF2-40B4-BE49-F238E27FC236}">
                <a16:creationId xmlns:a16="http://schemas.microsoft.com/office/drawing/2014/main" id="{0BA1730D-D11B-42D5-B407-204540DA123E}"/>
              </a:ext>
            </a:extLst>
          </p:cNvPr>
          <p:cNvGrpSpPr/>
          <p:nvPr/>
        </p:nvGrpSpPr>
        <p:grpSpPr>
          <a:xfrm>
            <a:off x="4926448" y="1315381"/>
            <a:ext cx="149225" cy="4320000"/>
            <a:chOff x="5428815" y="1125869"/>
            <a:chExt cx="149225" cy="4320000"/>
          </a:xfrm>
        </p:grpSpPr>
        <p:cxnSp>
          <p:nvCxnSpPr>
            <p:cNvPr id="7" name="直接连接符 6">
              <a:extLst>
                <a:ext uri="{FF2B5EF4-FFF2-40B4-BE49-F238E27FC236}">
                  <a16:creationId xmlns:a16="http://schemas.microsoft.com/office/drawing/2014/main" id="{60BD503A-B5E6-40AB-AE1A-86A3C0BB8694}"/>
                </a:ext>
              </a:extLst>
            </p:cNvPr>
            <p:cNvCxnSpPr/>
            <p:nvPr/>
          </p:nvCxnSpPr>
          <p:spPr>
            <a:xfrm>
              <a:off x="5503428" y="1125869"/>
              <a:ext cx="0" cy="432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iś1íḍé">
              <a:extLst>
                <a:ext uri="{FF2B5EF4-FFF2-40B4-BE49-F238E27FC236}">
                  <a16:creationId xmlns:a16="http://schemas.microsoft.com/office/drawing/2014/main" id="{905A5367-E142-4C9B-98F7-83A190E61F11}"/>
                </a:ext>
              </a:extLst>
            </p:cNvPr>
            <p:cNvSpPr/>
            <p:nvPr/>
          </p:nvSpPr>
          <p:spPr bwMode="auto">
            <a:xfrm>
              <a:off x="5428815" y="321125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Tree>
    <p:extLst>
      <p:ext uri="{BB962C8B-B14F-4D97-AF65-F5344CB8AC3E}">
        <p14:creationId xmlns:p14="http://schemas.microsoft.com/office/powerpoint/2010/main" val="1395813753"/>
      </p:ext>
    </p:extLst>
  </p:cSld>
  <p:clrMapOvr>
    <a:masterClrMapping/>
  </p:clrMapOvr>
  <p:transition spd="slow">
    <p:split orient="ver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特征</a:t>
            </a:r>
          </a:p>
        </p:txBody>
      </p:sp>
      <p:sp>
        <p:nvSpPr>
          <p:cNvPr id="3" name="灯片编号占位符 2"/>
          <p:cNvSpPr>
            <a:spLocks noGrp="1"/>
          </p:cNvSpPr>
          <p:nvPr>
            <p:ph type="sldNum" sz="quarter" idx="12"/>
          </p:nvPr>
        </p:nvSpPr>
        <p:spPr/>
        <p:txBody>
          <a:bodyPr/>
          <a:lstStyle/>
          <a:p>
            <a:fld id="{5DD3DB80-B894-403A-B48E-6FDC1A72010E}" type="slidenum">
              <a:rPr lang="zh-CN" altLang="en-US" smtClean="0"/>
              <a:pPr/>
              <a:t>32</a:t>
            </a:fld>
            <a:endParaRPr lang="zh-CN" altLang="en-US"/>
          </a:p>
        </p:txBody>
      </p:sp>
      <p:grpSp>
        <p:nvGrpSpPr>
          <p:cNvPr id="4" name="组合 3">
            <a:extLst>
              <a:ext uri="{FF2B5EF4-FFF2-40B4-BE49-F238E27FC236}">
                <a16:creationId xmlns:a16="http://schemas.microsoft.com/office/drawing/2014/main" id="{F6B46F1B-E665-4F51-BF7E-30C72C1E0BE1}"/>
              </a:ext>
            </a:extLst>
          </p:cNvPr>
          <p:cNvGrpSpPr/>
          <p:nvPr/>
        </p:nvGrpSpPr>
        <p:grpSpPr>
          <a:xfrm>
            <a:off x="517354" y="1090783"/>
            <a:ext cx="11157293" cy="5086350"/>
            <a:chOff x="879819" y="818334"/>
            <a:chExt cx="11157293" cy="5086350"/>
          </a:xfrm>
        </p:grpSpPr>
        <p:pic>
          <p:nvPicPr>
            <p:cNvPr id="13316" name="Picture 4" descr="https://upload-images.jianshu.io/upload_images/5998834-624c4090bb4f3a85.png?imageMogr2/auto-ori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9819" y="818334"/>
              <a:ext cx="5467350" cy="3638551"/>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https://upload-images.jianshu.io/upload_images/5998834-c14b9b647e3b1cf6.png?imageMogr2/auto-ori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1662" y="818334"/>
              <a:ext cx="5505450" cy="5086350"/>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右箭头 6">
            <a:hlinkClick r:id="rId5" action="ppaction://hlinksldjump"/>
          </p:cNvPr>
          <p:cNvSpPr/>
          <p:nvPr/>
        </p:nvSpPr>
        <p:spPr>
          <a:xfrm>
            <a:off x="11496674" y="6403981"/>
            <a:ext cx="458765" cy="2872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3738933"/>
      </p:ext>
    </p:extLst>
  </p:cSld>
  <p:clrMapOvr>
    <a:masterClrMapping/>
  </p:clrMapOvr>
  <p:transition spd="slow">
    <p:split orient="ver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E33551-C48B-47D8-9B97-82870F12CC91}"/>
              </a:ext>
            </a:extLst>
          </p:cNvPr>
          <p:cNvSpPr>
            <a:spLocks noGrp="1"/>
          </p:cNvSpPr>
          <p:nvPr>
            <p:ph type="title"/>
          </p:nvPr>
        </p:nvSpPr>
        <p:spPr/>
        <p:txBody>
          <a:bodyPr/>
          <a:lstStyle/>
          <a:p>
            <a:r>
              <a:rPr lang="zh-CN" altLang="en-US" dirty="0"/>
              <a:t>深度学习</a:t>
            </a:r>
            <a:r>
              <a:rPr lang="en-US" altLang="zh-CN" dirty="0"/>
              <a:t>·</a:t>
            </a:r>
            <a:r>
              <a:rPr lang="zh-CN" altLang="en-US" dirty="0"/>
              <a:t>概念</a:t>
            </a:r>
          </a:p>
        </p:txBody>
      </p:sp>
      <p:sp>
        <p:nvSpPr>
          <p:cNvPr id="4" name="灯片编号占位符 3">
            <a:extLst>
              <a:ext uri="{FF2B5EF4-FFF2-40B4-BE49-F238E27FC236}">
                <a16:creationId xmlns:a16="http://schemas.microsoft.com/office/drawing/2014/main" id="{F31A2B2B-3A97-43BB-806C-4326D5175444}"/>
              </a:ext>
            </a:extLst>
          </p:cNvPr>
          <p:cNvSpPr>
            <a:spLocks noGrp="1"/>
          </p:cNvSpPr>
          <p:nvPr>
            <p:ph type="sldNum" sz="quarter" idx="12"/>
          </p:nvPr>
        </p:nvSpPr>
        <p:spPr/>
        <p:txBody>
          <a:bodyPr/>
          <a:lstStyle/>
          <a:p>
            <a:fld id="{5DD3DB80-B894-403A-B48E-6FDC1A72010E}" type="slidenum">
              <a:rPr lang="zh-CN" altLang="en-US" smtClean="0"/>
              <a:pPr/>
              <a:t>33</a:t>
            </a:fld>
            <a:endParaRPr lang="zh-CN" altLang="en-US"/>
          </a:p>
        </p:txBody>
      </p:sp>
      <p:cxnSp>
        <p:nvCxnSpPr>
          <p:cNvPr id="6" name="直接连接符 5">
            <a:extLst>
              <a:ext uri="{FF2B5EF4-FFF2-40B4-BE49-F238E27FC236}">
                <a16:creationId xmlns:a16="http://schemas.microsoft.com/office/drawing/2014/main" id="{97D537A0-06DD-4656-B7C1-2732D2CA2143}"/>
              </a:ext>
            </a:extLst>
          </p:cNvPr>
          <p:cNvCxnSpPr>
            <a:cxnSpLocks/>
            <a:stCxn id="19" idx="2"/>
          </p:cNvCxnSpPr>
          <p:nvPr/>
        </p:nvCxnSpPr>
        <p:spPr>
          <a:xfrm>
            <a:off x="7157834" y="3581689"/>
            <a:ext cx="394608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85961978-44DD-4158-85C3-BB375B9EA999}"/>
              </a:ext>
            </a:extLst>
          </p:cNvPr>
          <p:cNvCxnSpPr>
            <a:cxnSpLocks/>
            <a:stCxn id="21" idx="0"/>
          </p:cNvCxnSpPr>
          <p:nvPr/>
        </p:nvCxnSpPr>
        <p:spPr>
          <a:xfrm flipH="1">
            <a:off x="1304863" y="3581689"/>
            <a:ext cx="361959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8" name="ïslîḋé">
            <a:extLst>
              <a:ext uri="{FF2B5EF4-FFF2-40B4-BE49-F238E27FC236}">
                <a16:creationId xmlns:a16="http://schemas.microsoft.com/office/drawing/2014/main" id="{796911BE-CF4E-4ABF-8C31-0E35E58A6CFE}"/>
              </a:ext>
            </a:extLst>
          </p:cNvPr>
          <p:cNvGrpSpPr>
            <a:grpSpLocks noChangeAspect="1"/>
          </p:cNvGrpSpPr>
          <p:nvPr/>
        </p:nvGrpSpPr>
        <p:grpSpPr>
          <a:xfrm>
            <a:off x="4594059" y="1570899"/>
            <a:ext cx="2894170" cy="2880000"/>
            <a:chOff x="4201465" y="1543740"/>
            <a:chExt cx="3789071" cy="3770520"/>
          </a:xfrm>
        </p:grpSpPr>
        <p:sp>
          <p:nvSpPr>
            <p:cNvPr id="16" name="îṥḷíḋe">
              <a:extLst>
                <a:ext uri="{FF2B5EF4-FFF2-40B4-BE49-F238E27FC236}">
                  <a16:creationId xmlns:a16="http://schemas.microsoft.com/office/drawing/2014/main" id="{D4EC128B-1238-4ADB-8FF3-6971404081B5}"/>
                </a:ext>
              </a:extLst>
            </p:cNvPr>
            <p:cNvSpPr/>
            <p:nvPr/>
          </p:nvSpPr>
          <p:spPr>
            <a:xfrm>
              <a:off x="4536995" y="1745052"/>
              <a:ext cx="3251960" cy="3251960"/>
            </a:xfrm>
            <a:custGeom>
              <a:avLst/>
              <a:gdLst>
                <a:gd name="connsiteX0" fmla="*/ 1625980 w 3251960"/>
                <a:gd name="connsiteY0" fmla="*/ 0 h 3251960"/>
                <a:gd name="connsiteX1" fmla="*/ 3034120 w 3251960"/>
                <a:gd name="connsiteY1" fmla="*/ 812990 h 3251960"/>
                <a:gd name="connsiteX2" fmla="*/ 3034120 w 3251960"/>
                <a:gd name="connsiteY2" fmla="*/ 2438970 h 3251960"/>
                <a:gd name="connsiteX3" fmla="*/ 1625980 w 3251960"/>
                <a:gd name="connsiteY3" fmla="*/ 1625980 h 3251960"/>
                <a:gd name="connsiteX4" fmla="*/ 1625980 w 3251960"/>
                <a:gd name="connsiteY4" fmla="*/ 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1625980" y="0"/>
                  </a:moveTo>
                  <a:cubicBezTo>
                    <a:pt x="2206887" y="0"/>
                    <a:pt x="2743667" y="309910"/>
                    <a:pt x="3034120" y="812990"/>
                  </a:cubicBezTo>
                  <a:cubicBezTo>
                    <a:pt x="3324573" y="1316070"/>
                    <a:pt x="3324573" y="1935890"/>
                    <a:pt x="3034120" y="2438970"/>
                  </a:cubicBezTo>
                  <a:lnTo>
                    <a:pt x="1625980" y="1625980"/>
                  </a:lnTo>
                  <a:lnTo>
                    <a:pt x="1625980" y="0"/>
                  </a:lnTo>
                  <a:close/>
                </a:path>
              </a:pathLst>
            </a:custGeom>
            <a:solidFill>
              <a:schemeClr val="tx2"/>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734181" tIns="709426" rIns="397005" bIns="1615329"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7" name="îšļîďé">
              <a:extLst>
                <a:ext uri="{FF2B5EF4-FFF2-40B4-BE49-F238E27FC236}">
                  <a16:creationId xmlns:a16="http://schemas.microsoft.com/office/drawing/2014/main" id="{1E1E4156-C0DF-4923-BA79-8DEB11CF4008}"/>
                </a:ext>
              </a:extLst>
            </p:cNvPr>
            <p:cNvSpPr/>
            <p:nvPr/>
          </p:nvSpPr>
          <p:spPr>
            <a:xfrm>
              <a:off x="4470021" y="1861194"/>
              <a:ext cx="3251960" cy="3251960"/>
            </a:xfrm>
            <a:custGeom>
              <a:avLst/>
              <a:gdLst>
                <a:gd name="connsiteX0" fmla="*/ 3034120 w 3251960"/>
                <a:gd name="connsiteY0" fmla="*/ 2438970 h 3251960"/>
                <a:gd name="connsiteX1" fmla="*/ 1625980 w 3251960"/>
                <a:gd name="connsiteY1" fmla="*/ 3251960 h 3251960"/>
                <a:gd name="connsiteX2" fmla="*/ 217840 w 3251960"/>
                <a:gd name="connsiteY2" fmla="*/ 2438970 h 3251960"/>
                <a:gd name="connsiteX3" fmla="*/ 1625980 w 3251960"/>
                <a:gd name="connsiteY3" fmla="*/ 1625980 h 3251960"/>
                <a:gd name="connsiteX4" fmla="*/ 3034120 w 3251960"/>
                <a:gd name="connsiteY4" fmla="*/ 243897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3034120" y="2438970"/>
                  </a:moveTo>
                  <a:cubicBezTo>
                    <a:pt x="2743667" y="2942050"/>
                    <a:pt x="2206887" y="3251960"/>
                    <a:pt x="1625980" y="3251960"/>
                  </a:cubicBezTo>
                  <a:cubicBezTo>
                    <a:pt x="1045073" y="3251960"/>
                    <a:pt x="508293" y="2942050"/>
                    <a:pt x="217840" y="2438970"/>
                  </a:cubicBezTo>
                  <a:lnTo>
                    <a:pt x="1625980" y="1625980"/>
                  </a:lnTo>
                  <a:lnTo>
                    <a:pt x="3034120" y="2438970"/>
                  </a:lnTo>
                  <a:close/>
                </a:path>
              </a:pathLst>
            </a:custGeom>
            <a:solidFill>
              <a:schemeClr val="accent2"/>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794596" tIns="2130223" rIns="755883" bIns="310673"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8" name="ïsľiḓè">
              <a:extLst>
                <a:ext uri="{FF2B5EF4-FFF2-40B4-BE49-F238E27FC236}">
                  <a16:creationId xmlns:a16="http://schemas.microsoft.com/office/drawing/2014/main" id="{01917BB8-A376-43C6-B9A9-E27D35A601B4}"/>
                </a:ext>
              </a:extLst>
            </p:cNvPr>
            <p:cNvSpPr/>
            <p:nvPr/>
          </p:nvSpPr>
          <p:spPr>
            <a:xfrm>
              <a:off x="4403046" y="1745052"/>
              <a:ext cx="3251960" cy="3251960"/>
            </a:xfrm>
            <a:custGeom>
              <a:avLst/>
              <a:gdLst>
                <a:gd name="connsiteX0" fmla="*/ 217840 w 3251960"/>
                <a:gd name="connsiteY0" fmla="*/ 2438970 h 3251960"/>
                <a:gd name="connsiteX1" fmla="*/ 217840 w 3251960"/>
                <a:gd name="connsiteY1" fmla="*/ 812990 h 3251960"/>
                <a:gd name="connsiteX2" fmla="*/ 1625980 w 3251960"/>
                <a:gd name="connsiteY2" fmla="*/ 0 h 3251960"/>
                <a:gd name="connsiteX3" fmla="*/ 1625980 w 3251960"/>
                <a:gd name="connsiteY3" fmla="*/ 1625980 h 3251960"/>
                <a:gd name="connsiteX4" fmla="*/ 217840 w 3251960"/>
                <a:gd name="connsiteY4" fmla="*/ 243897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217840" y="2438970"/>
                  </a:moveTo>
                  <a:cubicBezTo>
                    <a:pt x="-72613" y="1935890"/>
                    <a:pt x="-72613" y="1316070"/>
                    <a:pt x="217840" y="812990"/>
                  </a:cubicBezTo>
                  <a:cubicBezTo>
                    <a:pt x="508293" y="309910"/>
                    <a:pt x="1045073" y="0"/>
                    <a:pt x="1625980" y="0"/>
                  </a:cubicBezTo>
                  <a:lnTo>
                    <a:pt x="1625980" y="1625980"/>
                  </a:lnTo>
                  <a:lnTo>
                    <a:pt x="217840" y="2438970"/>
                  </a:lnTo>
                  <a:close/>
                </a:path>
              </a:pathLst>
            </a:custGeom>
            <a:solidFill>
              <a:schemeClr val="accent1"/>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397005" tIns="709426" rIns="1734181" bIns="1615329"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9" name="îṥḻídé">
              <a:extLst>
                <a:ext uri="{FF2B5EF4-FFF2-40B4-BE49-F238E27FC236}">
                  <a16:creationId xmlns:a16="http://schemas.microsoft.com/office/drawing/2014/main" id="{28290D37-8CEA-4470-BCDC-78468F96D030}"/>
                </a:ext>
              </a:extLst>
            </p:cNvPr>
            <p:cNvSpPr>
              <a:spLocks noChangeAspect="1"/>
            </p:cNvSpPr>
            <p:nvPr/>
          </p:nvSpPr>
          <p:spPr>
            <a:xfrm>
              <a:off x="4335952" y="1543740"/>
              <a:ext cx="3654584" cy="3654584"/>
            </a:xfrm>
            <a:prstGeom prst="circularArrow">
              <a:avLst>
                <a:gd name="adj1" fmla="val 5085"/>
                <a:gd name="adj2" fmla="val 327528"/>
                <a:gd name="adj3" fmla="val 1472472"/>
                <a:gd name="adj4" fmla="val 16199432"/>
                <a:gd name="adj5" fmla="val 5932"/>
              </a:avLst>
            </a:prstGeom>
            <a:solidFill>
              <a:schemeClr val="tx2">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20" name="í$ḷiḋe">
              <a:extLst>
                <a:ext uri="{FF2B5EF4-FFF2-40B4-BE49-F238E27FC236}">
                  <a16:creationId xmlns:a16="http://schemas.microsoft.com/office/drawing/2014/main" id="{F7E49295-A453-4163-B92A-5605F78C8B93}"/>
                </a:ext>
              </a:extLst>
            </p:cNvPr>
            <p:cNvSpPr/>
            <p:nvPr/>
          </p:nvSpPr>
          <p:spPr>
            <a:xfrm>
              <a:off x="4268709" y="1659676"/>
              <a:ext cx="3654584" cy="3654584"/>
            </a:xfrm>
            <a:prstGeom prst="circularArrow">
              <a:avLst>
                <a:gd name="adj1" fmla="val 5085"/>
                <a:gd name="adj2" fmla="val 327528"/>
                <a:gd name="adj3" fmla="val 8671970"/>
                <a:gd name="adj4" fmla="val 1800502"/>
                <a:gd name="adj5" fmla="val 5932"/>
              </a:avLst>
            </a:prstGeom>
            <a:solidFill>
              <a:schemeClr val="accent2">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21" name="iṧḻídè">
              <a:extLst>
                <a:ext uri="{FF2B5EF4-FFF2-40B4-BE49-F238E27FC236}">
                  <a16:creationId xmlns:a16="http://schemas.microsoft.com/office/drawing/2014/main" id="{EA2F4AE5-2427-43BC-8324-D647BB254FA5}"/>
                </a:ext>
              </a:extLst>
            </p:cNvPr>
            <p:cNvSpPr/>
            <p:nvPr/>
          </p:nvSpPr>
          <p:spPr>
            <a:xfrm>
              <a:off x="4201465" y="1543740"/>
              <a:ext cx="3654584" cy="3654584"/>
            </a:xfrm>
            <a:prstGeom prst="circularArrow">
              <a:avLst>
                <a:gd name="adj1" fmla="val 5085"/>
                <a:gd name="adj2" fmla="val 327528"/>
                <a:gd name="adj3" fmla="val 15873039"/>
                <a:gd name="adj4" fmla="val 9000000"/>
                <a:gd name="adj5" fmla="val 5932"/>
              </a:avLst>
            </a:prstGeom>
            <a:solidFill>
              <a:schemeClr val="accent1">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29" name="ïṧ1iḍê">
              <a:extLst>
                <a:ext uri="{FF2B5EF4-FFF2-40B4-BE49-F238E27FC236}">
                  <a16:creationId xmlns:a16="http://schemas.microsoft.com/office/drawing/2014/main" id="{449FC208-99E2-4108-9D72-72193B0FDA2F}"/>
                </a:ext>
              </a:extLst>
            </p:cNvPr>
            <p:cNvSpPr/>
            <p:nvPr/>
          </p:nvSpPr>
          <p:spPr bwMode="auto">
            <a:xfrm>
              <a:off x="5830045" y="3795334"/>
              <a:ext cx="531913" cy="493447"/>
            </a:xfrm>
            <a:custGeom>
              <a:avLst/>
              <a:gdLst>
                <a:gd name="connsiteX0" fmla="*/ 31765 w 608226"/>
                <a:gd name="connsiteY0" fmla="*/ 449854 h 564241"/>
                <a:gd name="connsiteX1" fmla="*/ 247309 w 608226"/>
                <a:gd name="connsiteY1" fmla="*/ 449854 h 564241"/>
                <a:gd name="connsiteX2" fmla="*/ 252786 w 608226"/>
                <a:gd name="connsiteY2" fmla="*/ 464263 h 564241"/>
                <a:gd name="connsiteX3" fmla="*/ 294551 w 608226"/>
                <a:gd name="connsiteY3" fmla="*/ 526133 h 564241"/>
                <a:gd name="connsiteX4" fmla="*/ 299409 w 608226"/>
                <a:gd name="connsiteY4" fmla="*/ 530793 h 564241"/>
                <a:gd name="connsiteX5" fmla="*/ 31765 w 608226"/>
                <a:gd name="connsiteY5" fmla="*/ 530793 h 564241"/>
                <a:gd name="connsiteX6" fmla="*/ 0 w 608226"/>
                <a:gd name="connsiteY6" fmla="*/ 499074 h 564241"/>
                <a:gd name="connsiteX7" fmla="*/ 0 w 608226"/>
                <a:gd name="connsiteY7" fmla="*/ 481573 h 564241"/>
                <a:gd name="connsiteX8" fmla="*/ 31765 w 608226"/>
                <a:gd name="connsiteY8" fmla="*/ 449854 h 564241"/>
                <a:gd name="connsiteX9" fmla="*/ 82493 w 608226"/>
                <a:gd name="connsiteY9" fmla="*/ 336385 h 564241"/>
                <a:gd name="connsiteX10" fmla="*/ 244510 w 608226"/>
                <a:gd name="connsiteY10" fmla="*/ 336385 h 564241"/>
                <a:gd name="connsiteX11" fmla="*/ 237464 w 608226"/>
                <a:gd name="connsiteY11" fmla="*/ 388490 h 564241"/>
                <a:gd name="connsiteX12" fmla="*/ 239558 w 608226"/>
                <a:gd name="connsiteY12" fmla="*/ 417253 h 564241"/>
                <a:gd name="connsiteX13" fmla="*/ 82493 w 608226"/>
                <a:gd name="connsiteY13" fmla="*/ 417253 h 564241"/>
                <a:gd name="connsiteX14" fmla="*/ 50737 w 608226"/>
                <a:gd name="connsiteY14" fmla="*/ 385543 h 564241"/>
                <a:gd name="connsiteX15" fmla="*/ 50737 w 608226"/>
                <a:gd name="connsiteY15" fmla="*/ 368048 h 564241"/>
                <a:gd name="connsiteX16" fmla="*/ 82493 w 608226"/>
                <a:gd name="connsiteY16" fmla="*/ 336385 h 564241"/>
                <a:gd name="connsiteX17" fmla="*/ 490359 w 608226"/>
                <a:gd name="connsiteY17" fmla="*/ 289450 h 564241"/>
                <a:gd name="connsiteX18" fmla="*/ 480406 w 608226"/>
                <a:gd name="connsiteY18" fmla="*/ 296423 h 564241"/>
                <a:gd name="connsiteX19" fmla="*/ 442689 w 608226"/>
                <a:gd name="connsiteY19" fmla="*/ 355436 h 564241"/>
                <a:gd name="connsiteX20" fmla="*/ 432402 w 608226"/>
                <a:gd name="connsiteY20" fmla="*/ 371557 h 564241"/>
                <a:gd name="connsiteX21" fmla="*/ 409924 w 608226"/>
                <a:gd name="connsiteY21" fmla="*/ 336367 h 564241"/>
                <a:gd name="connsiteX22" fmla="*/ 384779 w 608226"/>
                <a:gd name="connsiteY22" fmla="*/ 296994 h 564241"/>
                <a:gd name="connsiteX23" fmla="*/ 384398 w 608226"/>
                <a:gd name="connsiteY23" fmla="*/ 296423 h 564241"/>
                <a:gd name="connsiteX24" fmla="*/ 362492 w 608226"/>
                <a:gd name="connsiteY24" fmla="*/ 291573 h 564241"/>
                <a:gd name="connsiteX25" fmla="*/ 355205 w 608226"/>
                <a:gd name="connsiteY25" fmla="*/ 305791 h 564241"/>
                <a:gd name="connsiteX26" fmla="*/ 357682 w 608226"/>
                <a:gd name="connsiteY26" fmla="*/ 313447 h 564241"/>
                <a:gd name="connsiteX27" fmla="*/ 372254 w 608226"/>
                <a:gd name="connsiteY27" fmla="*/ 336367 h 564241"/>
                <a:gd name="connsiteX28" fmla="*/ 405162 w 608226"/>
                <a:gd name="connsiteY28" fmla="*/ 387725 h 564241"/>
                <a:gd name="connsiteX29" fmla="*/ 389208 w 608226"/>
                <a:gd name="connsiteY29" fmla="*/ 387725 h 564241"/>
                <a:gd name="connsiteX30" fmla="*/ 373350 w 608226"/>
                <a:gd name="connsiteY30" fmla="*/ 403560 h 564241"/>
                <a:gd name="connsiteX31" fmla="*/ 381303 w 608226"/>
                <a:gd name="connsiteY31" fmla="*/ 417255 h 564241"/>
                <a:gd name="connsiteX32" fmla="*/ 389208 w 608226"/>
                <a:gd name="connsiteY32" fmla="*/ 419395 h 564241"/>
                <a:gd name="connsiteX33" fmla="*/ 416591 w 608226"/>
                <a:gd name="connsiteY33" fmla="*/ 419395 h 564241"/>
                <a:gd name="connsiteX34" fmla="*/ 416591 w 608226"/>
                <a:gd name="connsiteY34" fmla="*/ 430522 h 564241"/>
                <a:gd name="connsiteX35" fmla="*/ 389208 w 608226"/>
                <a:gd name="connsiteY35" fmla="*/ 430522 h 564241"/>
                <a:gd name="connsiteX36" fmla="*/ 373350 w 608226"/>
                <a:gd name="connsiteY36" fmla="*/ 446357 h 564241"/>
                <a:gd name="connsiteX37" fmla="*/ 374350 w 608226"/>
                <a:gd name="connsiteY37" fmla="*/ 451921 h 564241"/>
                <a:gd name="connsiteX38" fmla="*/ 388065 w 608226"/>
                <a:gd name="connsiteY38" fmla="*/ 462145 h 564241"/>
                <a:gd name="connsiteX39" fmla="*/ 389208 w 608226"/>
                <a:gd name="connsiteY39" fmla="*/ 462192 h 564241"/>
                <a:gd name="connsiteX40" fmla="*/ 416591 w 608226"/>
                <a:gd name="connsiteY40" fmla="*/ 462192 h 564241"/>
                <a:gd name="connsiteX41" fmla="*/ 416591 w 608226"/>
                <a:gd name="connsiteY41" fmla="*/ 484352 h 564241"/>
                <a:gd name="connsiteX42" fmla="*/ 432450 w 608226"/>
                <a:gd name="connsiteY42" fmla="*/ 500187 h 564241"/>
                <a:gd name="connsiteX43" fmla="*/ 448356 w 608226"/>
                <a:gd name="connsiteY43" fmla="*/ 484352 h 564241"/>
                <a:gd name="connsiteX44" fmla="*/ 448356 w 608226"/>
                <a:gd name="connsiteY44" fmla="*/ 462192 h 564241"/>
                <a:gd name="connsiteX45" fmla="*/ 475692 w 608226"/>
                <a:gd name="connsiteY45" fmla="*/ 462192 h 564241"/>
                <a:gd name="connsiteX46" fmla="*/ 491598 w 608226"/>
                <a:gd name="connsiteY46" fmla="*/ 446357 h 564241"/>
                <a:gd name="connsiteX47" fmla="*/ 475692 w 608226"/>
                <a:gd name="connsiteY47" fmla="*/ 430522 h 564241"/>
                <a:gd name="connsiteX48" fmla="*/ 448356 w 608226"/>
                <a:gd name="connsiteY48" fmla="*/ 430522 h 564241"/>
                <a:gd name="connsiteX49" fmla="*/ 448356 w 608226"/>
                <a:gd name="connsiteY49" fmla="*/ 419347 h 564241"/>
                <a:gd name="connsiteX50" fmla="*/ 475692 w 608226"/>
                <a:gd name="connsiteY50" fmla="*/ 419347 h 564241"/>
                <a:gd name="connsiteX51" fmla="*/ 491598 w 608226"/>
                <a:gd name="connsiteY51" fmla="*/ 403512 h 564241"/>
                <a:gd name="connsiteX52" fmla="*/ 475692 w 608226"/>
                <a:gd name="connsiteY52" fmla="*/ 387629 h 564241"/>
                <a:gd name="connsiteX53" fmla="*/ 459785 w 608226"/>
                <a:gd name="connsiteY53" fmla="*/ 387629 h 564241"/>
                <a:gd name="connsiteX54" fmla="*/ 507123 w 608226"/>
                <a:gd name="connsiteY54" fmla="*/ 313447 h 564241"/>
                <a:gd name="connsiteX55" fmla="*/ 502313 w 608226"/>
                <a:gd name="connsiteY55" fmla="*/ 291573 h 564241"/>
                <a:gd name="connsiteX56" fmla="*/ 490359 w 608226"/>
                <a:gd name="connsiteY56" fmla="*/ 289450 h 564241"/>
                <a:gd name="connsiteX57" fmla="*/ 31765 w 608226"/>
                <a:gd name="connsiteY57" fmla="*/ 224963 h 564241"/>
                <a:gd name="connsiteX58" fmla="*/ 326647 w 608226"/>
                <a:gd name="connsiteY58" fmla="*/ 224963 h 564241"/>
                <a:gd name="connsiteX59" fmla="*/ 294549 w 608226"/>
                <a:gd name="connsiteY59" fmla="*/ 250826 h 564241"/>
                <a:gd name="connsiteX60" fmla="*/ 255879 w 608226"/>
                <a:gd name="connsiteY60" fmla="*/ 305831 h 564241"/>
                <a:gd name="connsiteX61" fmla="*/ 31765 w 608226"/>
                <a:gd name="connsiteY61" fmla="*/ 305831 h 564241"/>
                <a:gd name="connsiteX62" fmla="*/ 0 w 608226"/>
                <a:gd name="connsiteY62" fmla="*/ 274168 h 564241"/>
                <a:gd name="connsiteX63" fmla="*/ 0 w 608226"/>
                <a:gd name="connsiteY63" fmla="*/ 256673 h 564241"/>
                <a:gd name="connsiteX64" fmla="*/ 31765 w 608226"/>
                <a:gd name="connsiteY64" fmla="*/ 224963 h 564241"/>
                <a:gd name="connsiteX65" fmla="*/ 432402 w 608226"/>
                <a:gd name="connsiteY65" fmla="*/ 212825 h 564241"/>
                <a:gd name="connsiteX66" fmla="*/ 608226 w 608226"/>
                <a:gd name="connsiteY66" fmla="*/ 388581 h 564241"/>
                <a:gd name="connsiteX67" fmla="*/ 432355 w 608226"/>
                <a:gd name="connsiteY67" fmla="*/ 564241 h 564241"/>
                <a:gd name="connsiteX68" fmla="*/ 329155 w 608226"/>
                <a:gd name="connsiteY68" fmla="*/ 530811 h 564241"/>
                <a:gd name="connsiteX69" fmla="*/ 267484 w 608226"/>
                <a:gd name="connsiteY69" fmla="*/ 449924 h 564241"/>
                <a:gd name="connsiteX70" fmla="*/ 258816 w 608226"/>
                <a:gd name="connsiteY70" fmla="*/ 417303 h 564241"/>
                <a:gd name="connsiteX71" fmla="*/ 256435 w 608226"/>
                <a:gd name="connsiteY71" fmla="*/ 388533 h 564241"/>
                <a:gd name="connsiteX72" fmla="*/ 264340 w 608226"/>
                <a:gd name="connsiteY72" fmla="*/ 336415 h 564241"/>
                <a:gd name="connsiteX73" fmla="*/ 277151 w 608226"/>
                <a:gd name="connsiteY73" fmla="*/ 305838 h 564241"/>
                <a:gd name="connsiteX74" fmla="*/ 367301 w 608226"/>
                <a:gd name="connsiteY74" fmla="*/ 225284 h 564241"/>
                <a:gd name="connsiteX75" fmla="*/ 432402 w 608226"/>
                <a:gd name="connsiteY75" fmla="*/ 212825 h 564241"/>
                <a:gd name="connsiteX76" fmla="*/ 31760 w 608226"/>
                <a:gd name="connsiteY76" fmla="*/ 113540 h 564241"/>
                <a:gd name="connsiteX77" fmla="*/ 362842 w 608226"/>
                <a:gd name="connsiteY77" fmla="*/ 113540 h 564241"/>
                <a:gd name="connsiteX78" fmla="*/ 394602 w 608226"/>
                <a:gd name="connsiteY78" fmla="*/ 145250 h 564241"/>
                <a:gd name="connsiteX79" fmla="*/ 394602 w 608226"/>
                <a:gd name="connsiteY79" fmla="*/ 162745 h 564241"/>
                <a:gd name="connsiteX80" fmla="*/ 362794 w 608226"/>
                <a:gd name="connsiteY80" fmla="*/ 194408 h 564241"/>
                <a:gd name="connsiteX81" fmla="*/ 31760 w 608226"/>
                <a:gd name="connsiteY81" fmla="*/ 194408 h 564241"/>
                <a:gd name="connsiteX82" fmla="*/ 0 w 608226"/>
                <a:gd name="connsiteY82" fmla="*/ 162745 h 564241"/>
                <a:gd name="connsiteX83" fmla="*/ 0 w 608226"/>
                <a:gd name="connsiteY83" fmla="*/ 145250 h 564241"/>
                <a:gd name="connsiteX84" fmla="*/ 31760 w 608226"/>
                <a:gd name="connsiteY84" fmla="*/ 113540 h 564241"/>
                <a:gd name="connsiteX85" fmla="*/ 82496 w 608226"/>
                <a:gd name="connsiteY85" fmla="*/ 0 h 564241"/>
                <a:gd name="connsiteX86" fmla="*/ 413509 w 608226"/>
                <a:gd name="connsiteY86" fmla="*/ 0 h 564241"/>
                <a:gd name="connsiteX87" fmla="*/ 445268 w 608226"/>
                <a:gd name="connsiteY87" fmla="*/ 31719 h 564241"/>
                <a:gd name="connsiteX88" fmla="*/ 445268 w 608226"/>
                <a:gd name="connsiteY88" fmla="*/ 49220 h 564241"/>
                <a:gd name="connsiteX89" fmla="*/ 413509 w 608226"/>
                <a:gd name="connsiteY89" fmla="*/ 80939 h 564241"/>
                <a:gd name="connsiteX90" fmla="*/ 82496 w 608226"/>
                <a:gd name="connsiteY90" fmla="*/ 80939 h 564241"/>
                <a:gd name="connsiteX91" fmla="*/ 50737 w 608226"/>
                <a:gd name="connsiteY91" fmla="*/ 49220 h 564241"/>
                <a:gd name="connsiteX92" fmla="*/ 50737 w 608226"/>
                <a:gd name="connsiteY92" fmla="*/ 31719 h 564241"/>
                <a:gd name="connsiteX93" fmla="*/ 82496 w 608226"/>
                <a:gd name="connsiteY93" fmla="*/ 0 h 564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08226" h="564241">
                  <a:moveTo>
                    <a:pt x="31765" y="449854"/>
                  </a:moveTo>
                  <a:lnTo>
                    <a:pt x="247309" y="449854"/>
                  </a:lnTo>
                  <a:cubicBezTo>
                    <a:pt x="248976" y="454705"/>
                    <a:pt x="250738" y="459508"/>
                    <a:pt x="252786" y="464263"/>
                  </a:cubicBezTo>
                  <a:cubicBezTo>
                    <a:pt x="262644" y="487470"/>
                    <a:pt x="276645" y="508252"/>
                    <a:pt x="294551" y="526133"/>
                  </a:cubicBezTo>
                  <a:cubicBezTo>
                    <a:pt x="296171" y="527749"/>
                    <a:pt x="297790" y="529271"/>
                    <a:pt x="299409" y="530793"/>
                  </a:cubicBezTo>
                  <a:lnTo>
                    <a:pt x="31765" y="530793"/>
                  </a:lnTo>
                  <a:cubicBezTo>
                    <a:pt x="14239" y="530793"/>
                    <a:pt x="0" y="516574"/>
                    <a:pt x="0" y="499074"/>
                  </a:cubicBezTo>
                  <a:lnTo>
                    <a:pt x="0" y="481573"/>
                  </a:lnTo>
                  <a:cubicBezTo>
                    <a:pt x="0" y="464073"/>
                    <a:pt x="14239" y="449854"/>
                    <a:pt x="31765" y="449854"/>
                  </a:cubicBezTo>
                  <a:close/>
                  <a:moveTo>
                    <a:pt x="82493" y="336385"/>
                  </a:moveTo>
                  <a:lnTo>
                    <a:pt x="244510" y="336385"/>
                  </a:lnTo>
                  <a:cubicBezTo>
                    <a:pt x="239797" y="353215"/>
                    <a:pt x="237464" y="370662"/>
                    <a:pt x="237464" y="388490"/>
                  </a:cubicBezTo>
                  <a:cubicBezTo>
                    <a:pt x="237464" y="398189"/>
                    <a:pt x="238130" y="407792"/>
                    <a:pt x="239558" y="417253"/>
                  </a:cubicBezTo>
                  <a:lnTo>
                    <a:pt x="82493" y="417253"/>
                  </a:lnTo>
                  <a:cubicBezTo>
                    <a:pt x="64972" y="417253"/>
                    <a:pt x="50737" y="403038"/>
                    <a:pt x="50737" y="385543"/>
                  </a:cubicBezTo>
                  <a:lnTo>
                    <a:pt x="50737" y="368048"/>
                  </a:lnTo>
                  <a:cubicBezTo>
                    <a:pt x="50737" y="350552"/>
                    <a:pt x="64972" y="336385"/>
                    <a:pt x="82493" y="336385"/>
                  </a:cubicBezTo>
                  <a:close/>
                  <a:moveTo>
                    <a:pt x="490359" y="289450"/>
                  </a:moveTo>
                  <a:cubicBezTo>
                    <a:pt x="486395" y="290336"/>
                    <a:pt x="482764" y="292738"/>
                    <a:pt x="480406" y="296423"/>
                  </a:cubicBezTo>
                  <a:lnTo>
                    <a:pt x="442689" y="355436"/>
                  </a:lnTo>
                  <a:lnTo>
                    <a:pt x="432402" y="371557"/>
                  </a:lnTo>
                  <a:lnTo>
                    <a:pt x="409924" y="336367"/>
                  </a:lnTo>
                  <a:lnTo>
                    <a:pt x="384779" y="296994"/>
                  </a:lnTo>
                  <a:lnTo>
                    <a:pt x="384398" y="296423"/>
                  </a:lnTo>
                  <a:cubicBezTo>
                    <a:pt x="379683" y="289052"/>
                    <a:pt x="369873" y="286912"/>
                    <a:pt x="362492" y="291573"/>
                  </a:cubicBezTo>
                  <a:cubicBezTo>
                    <a:pt x="357491" y="294759"/>
                    <a:pt x="354872" y="300275"/>
                    <a:pt x="355205" y="305791"/>
                  </a:cubicBezTo>
                  <a:cubicBezTo>
                    <a:pt x="355300" y="308454"/>
                    <a:pt x="356158" y="311069"/>
                    <a:pt x="357682" y="313447"/>
                  </a:cubicBezTo>
                  <a:lnTo>
                    <a:pt x="372254" y="336367"/>
                  </a:lnTo>
                  <a:lnTo>
                    <a:pt x="405162" y="387725"/>
                  </a:lnTo>
                  <a:lnTo>
                    <a:pt x="389208" y="387725"/>
                  </a:lnTo>
                  <a:cubicBezTo>
                    <a:pt x="380445" y="387725"/>
                    <a:pt x="373350" y="394810"/>
                    <a:pt x="373350" y="403560"/>
                  </a:cubicBezTo>
                  <a:cubicBezTo>
                    <a:pt x="373350" y="409409"/>
                    <a:pt x="376588" y="414544"/>
                    <a:pt x="381303" y="417255"/>
                  </a:cubicBezTo>
                  <a:cubicBezTo>
                    <a:pt x="383589" y="418634"/>
                    <a:pt x="386303" y="419395"/>
                    <a:pt x="389208" y="419395"/>
                  </a:cubicBezTo>
                  <a:lnTo>
                    <a:pt x="416591" y="419395"/>
                  </a:lnTo>
                  <a:lnTo>
                    <a:pt x="416591" y="430522"/>
                  </a:lnTo>
                  <a:lnTo>
                    <a:pt x="389208" y="430522"/>
                  </a:lnTo>
                  <a:cubicBezTo>
                    <a:pt x="380445" y="430522"/>
                    <a:pt x="373350" y="437608"/>
                    <a:pt x="373350" y="446357"/>
                  </a:cubicBezTo>
                  <a:cubicBezTo>
                    <a:pt x="373350" y="448307"/>
                    <a:pt x="373731" y="450209"/>
                    <a:pt x="374350" y="451921"/>
                  </a:cubicBezTo>
                  <a:cubicBezTo>
                    <a:pt x="376540" y="457580"/>
                    <a:pt x="381779" y="461717"/>
                    <a:pt x="388065" y="462145"/>
                  </a:cubicBezTo>
                  <a:cubicBezTo>
                    <a:pt x="388446" y="462192"/>
                    <a:pt x="388827" y="462192"/>
                    <a:pt x="389208" y="462192"/>
                  </a:cubicBezTo>
                  <a:lnTo>
                    <a:pt x="416591" y="462192"/>
                  </a:lnTo>
                  <a:lnTo>
                    <a:pt x="416591" y="484352"/>
                  </a:lnTo>
                  <a:cubicBezTo>
                    <a:pt x="416591" y="493102"/>
                    <a:pt x="423687" y="500187"/>
                    <a:pt x="432450" y="500187"/>
                  </a:cubicBezTo>
                  <a:cubicBezTo>
                    <a:pt x="441212" y="500187"/>
                    <a:pt x="448356" y="493102"/>
                    <a:pt x="448356" y="484352"/>
                  </a:cubicBezTo>
                  <a:lnTo>
                    <a:pt x="448356" y="462192"/>
                  </a:lnTo>
                  <a:lnTo>
                    <a:pt x="475692" y="462192"/>
                  </a:lnTo>
                  <a:cubicBezTo>
                    <a:pt x="484454" y="462192"/>
                    <a:pt x="491598" y="455107"/>
                    <a:pt x="491598" y="446357"/>
                  </a:cubicBezTo>
                  <a:cubicBezTo>
                    <a:pt x="491598" y="437608"/>
                    <a:pt x="484454" y="430522"/>
                    <a:pt x="475692" y="430522"/>
                  </a:cubicBezTo>
                  <a:lnTo>
                    <a:pt x="448356" y="430522"/>
                  </a:lnTo>
                  <a:lnTo>
                    <a:pt x="448356" y="419347"/>
                  </a:lnTo>
                  <a:lnTo>
                    <a:pt x="475692" y="419347"/>
                  </a:lnTo>
                  <a:cubicBezTo>
                    <a:pt x="484454" y="419347"/>
                    <a:pt x="491598" y="412262"/>
                    <a:pt x="491598" y="403512"/>
                  </a:cubicBezTo>
                  <a:cubicBezTo>
                    <a:pt x="491598" y="394762"/>
                    <a:pt x="484454" y="387629"/>
                    <a:pt x="475692" y="387629"/>
                  </a:cubicBezTo>
                  <a:lnTo>
                    <a:pt x="459785" y="387629"/>
                  </a:lnTo>
                  <a:lnTo>
                    <a:pt x="507123" y="313447"/>
                  </a:lnTo>
                  <a:cubicBezTo>
                    <a:pt x="511837" y="306124"/>
                    <a:pt x="509694" y="296280"/>
                    <a:pt x="502313" y="291573"/>
                  </a:cubicBezTo>
                  <a:cubicBezTo>
                    <a:pt x="498622" y="289195"/>
                    <a:pt x="494324" y="288565"/>
                    <a:pt x="490359" y="289450"/>
                  </a:cubicBezTo>
                  <a:close/>
                  <a:moveTo>
                    <a:pt x="31765" y="224963"/>
                  </a:moveTo>
                  <a:lnTo>
                    <a:pt x="326647" y="224963"/>
                  </a:lnTo>
                  <a:cubicBezTo>
                    <a:pt x="315122" y="232379"/>
                    <a:pt x="304407" y="240984"/>
                    <a:pt x="294549" y="250826"/>
                  </a:cubicBezTo>
                  <a:cubicBezTo>
                    <a:pt x="278500" y="266942"/>
                    <a:pt x="265499" y="285388"/>
                    <a:pt x="255879" y="305831"/>
                  </a:cubicBezTo>
                  <a:lnTo>
                    <a:pt x="31765" y="305831"/>
                  </a:lnTo>
                  <a:cubicBezTo>
                    <a:pt x="14239" y="305831"/>
                    <a:pt x="0" y="291664"/>
                    <a:pt x="0" y="274168"/>
                  </a:cubicBezTo>
                  <a:lnTo>
                    <a:pt x="0" y="256673"/>
                  </a:lnTo>
                  <a:cubicBezTo>
                    <a:pt x="0" y="239178"/>
                    <a:pt x="14239" y="224963"/>
                    <a:pt x="31765" y="224963"/>
                  </a:cubicBezTo>
                  <a:close/>
                  <a:moveTo>
                    <a:pt x="432402" y="212825"/>
                  </a:moveTo>
                  <a:cubicBezTo>
                    <a:pt x="529553" y="212825"/>
                    <a:pt x="608274" y="291478"/>
                    <a:pt x="608226" y="388581"/>
                  </a:cubicBezTo>
                  <a:cubicBezTo>
                    <a:pt x="608226" y="485589"/>
                    <a:pt x="529506" y="564241"/>
                    <a:pt x="432355" y="564241"/>
                  </a:cubicBezTo>
                  <a:cubicBezTo>
                    <a:pt x="393780" y="564241"/>
                    <a:pt x="358110" y="551782"/>
                    <a:pt x="329155" y="530811"/>
                  </a:cubicBezTo>
                  <a:cubicBezTo>
                    <a:pt x="301391" y="510649"/>
                    <a:pt x="279675" y="482545"/>
                    <a:pt x="267484" y="449924"/>
                  </a:cubicBezTo>
                  <a:cubicBezTo>
                    <a:pt x="263579" y="439510"/>
                    <a:pt x="260626" y="428620"/>
                    <a:pt x="258816" y="417303"/>
                  </a:cubicBezTo>
                  <a:cubicBezTo>
                    <a:pt x="257292" y="407935"/>
                    <a:pt x="256435" y="398376"/>
                    <a:pt x="256435" y="388533"/>
                  </a:cubicBezTo>
                  <a:cubicBezTo>
                    <a:pt x="256435" y="370415"/>
                    <a:pt x="259197" y="352916"/>
                    <a:pt x="264340" y="336415"/>
                  </a:cubicBezTo>
                  <a:cubicBezTo>
                    <a:pt x="267674" y="325763"/>
                    <a:pt x="271960" y="315539"/>
                    <a:pt x="277151" y="305838"/>
                  </a:cubicBezTo>
                  <a:cubicBezTo>
                    <a:pt x="296629" y="269413"/>
                    <a:pt x="328584" y="240691"/>
                    <a:pt x="367301" y="225284"/>
                  </a:cubicBezTo>
                  <a:cubicBezTo>
                    <a:pt x="387446" y="217295"/>
                    <a:pt x="409400" y="212825"/>
                    <a:pt x="432402" y="212825"/>
                  </a:cubicBezTo>
                  <a:close/>
                  <a:moveTo>
                    <a:pt x="31760" y="113540"/>
                  </a:moveTo>
                  <a:lnTo>
                    <a:pt x="362842" y="113540"/>
                  </a:lnTo>
                  <a:cubicBezTo>
                    <a:pt x="380365" y="113540"/>
                    <a:pt x="394602" y="127755"/>
                    <a:pt x="394602" y="145250"/>
                  </a:cubicBezTo>
                  <a:lnTo>
                    <a:pt x="394602" y="162745"/>
                  </a:lnTo>
                  <a:cubicBezTo>
                    <a:pt x="394602" y="180241"/>
                    <a:pt x="380365" y="194408"/>
                    <a:pt x="362794" y="194408"/>
                  </a:cubicBezTo>
                  <a:lnTo>
                    <a:pt x="31760" y="194408"/>
                  </a:lnTo>
                  <a:cubicBezTo>
                    <a:pt x="14237" y="194408"/>
                    <a:pt x="0" y="180241"/>
                    <a:pt x="0" y="162745"/>
                  </a:cubicBezTo>
                  <a:lnTo>
                    <a:pt x="0" y="145250"/>
                  </a:lnTo>
                  <a:cubicBezTo>
                    <a:pt x="0" y="127755"/>
                    <a:pt x="14237" y="113540"/>
                    <a:pt x="31760" y="113540"/>
                  </a:cubicBezTo>
                  <a:close/>
                  <a:moveTo>
                    <a:pt x="82496" y="0"/>
                  </a:moveTo>
                  <a:lnTo>
                    <a:pt x="413509" y="0"/>
                  </a:lnTo>
                  <a:cubicBezTo>
                    <a:pt x="431031" y="0"/>
                    <a:pt x="445268" y="14219"/>
                    <a:pt x="445268" y="31719"/>
                  </a:cubicBezTo>
                  <a:lnTo>
                    <a:pt x="445268" y="49220"/>
                  </a:lnTo>
                  <a:cubicBezTo>
                    <a:pt x="445268" y="66720"/>
                    <a:pt x="431031" y="80939"/>
                    <a:pt x="413509" y="80939"/>
                  </a:cubicBezTo>
                  <a:lnTo>
                    <a:pt x="82496" y="80939"/>
                  </a:lnTo>
                  <a:cubicBezTo>
                    <a:pt x="64974" y="80939"/>
                    <a:pt x="50737" y="66720"/>
                    <a:pt x="50737" y="49220"/>
                  </a:cubicBezTo>
                  <a:lnTo>
                    <a:pt x="50737" y="31719"/>
                  </a:lnTo>
                  <a:cubicBezTo>
                    <a:pt x="50737" y="14219"/>
                    <a:pt x="64974" y="0"/>
                    <a:pt x="82496" y="0"/>
                  </a:cubicBezTo>
                  <a:close/>
                </a:path>
              </a:pathLst>
            </a:custGeom>
            <a:solidFill>
              <a:schemeClr val="bg1"/>
            </a:solidFill>
            <a:ln>
              <a:noFill/>
            </a:ln>
          </p:spPr>
          <p:txBody>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zh-CN" altLang="en-US"/>
            </a:p>
          </p:txBody>
        </p:sp>
        <p:sp>
          <p:nvSpPr>
            <p:cNvPr id="27" name="íṣḷîḓê">
              <a:extLst>
                <a:ext uri="{FF2B5EF4-FFF2-40B4-BE49-F238E27FC236}">
                  <a16:creationId xmlns:a16="http://schemas.microsoft.com/office/drawing/2014/main" id="{6DA827A7-0FC9-4C10-8F8D-0553644FED18}"/>
                </a:ext>
              </a:extLst>
            </p:cNvPr>
            <p:cNvSpPr/>
            <p:nvPr/>
          </p:nvSpPr>
          <p:spPr bwMode="auto">
            <a:xfrm>
              <a:off x="6617448" y="2487636"/>
              <a:ext cx="531913" cy="493447"/>
            </a:xfrm>
            <a:custGeom>
              <a:avLst/>
              <a:gdLst>
                <a:gd name="connsiteX0" fmla="*/ 31765 w 608226"/>
                <a:gd name="connsiteY0" fmla="*/ 449854 h 564241"/>
                <a:gd name="connsiteX1" fmla="*/ 247309 w 608226"/>
                <a:gd name="connsiteY1" fmla="*/ 449854 h 564241"/>
                <a:gd name="connsiteX2" fmla="*/ 252786 w 608226"/>
                <a:gd name="connsiteY2" fmla="*/ 464263 h 564241"/>
                <a:gd name="connsiteX3" fmla="*/ 294551 w 608226"/>
                <a:gd name="connsiteY3" fmla="*/ 526133 h 564241"/>
                <a:gd name="connsiteX4" fmla="*/ 299409 w 608226"/>
                <a:gd name="connsiteY4" fmla="*/ 530793 h 564241"/>
                <a:gd name="connsiteX5" fmla="*/ 31765 w 608226"/>
                <a:gd name="connsiteY5" fmla="*/ 530793 h 564241"/>
                <a:gd name="connsiteX6" fmla="*/ 0 w 608226"/>
                <a:gd name="connsiteY6" fmla="*/ 499074 h 564241"/>
                <a:gd name="connsiteX7" fmla="*/ 0 w 608226"/>
                <a:gd name="connsiteY7" fmla="*/ 481573 h 564241"/>
                <a:gd name="connsiteX8" fmla="*/ 31765 w 608226"/>
                <a:gd name="connsiteY8" fmla="*/ 449854 h 564241"/>
                <a:gd name="connsiteX9" fmla="*/ 82493 w 608226"/>
                <a:gd name="connsiteY9" fmla="*/ 336385 h 564241"/>
                <a:gd name="connsiteX10" fmla="*/ 244510 w 608226"/>
                <a:gd name="connsiteY10" fmla="*/ 336385 h 564241"/>
                <a:gd name="connsiteX11" fmla="*/ 237464 w 608226"/>
                <a:gd name="connsiteY11" fmla="*/ 388490 h 564241"/>
                <a:gd name="connsiteX12" fmla="*/ 239558 w 608226"/>
                <a:gd name="connsiteY12" fmla="*/ 417253 h 564241"/>
                <a:gd name="connsiteX13" fmla="*/ 82493 w 608226"/>
                <a:gd name="connsiteY13" fmla="*/ 417253 h 564241"/>
                <a:gd name="connsiteX14" fmla="*/ 50737 w 608226"/>
                <a:gd name="connsiteY14" fmla="*/ 385543 h 564241"/>
                <a:gd name="connsiteX15" fmla="*/ 50737 w 608226"/>
                <a:gd name="connsiteY15" fmla="*/ 368048 h 564241"/>
                <a:gd name="connsiteX16" fmla="*/ 82493 w 608226"/>
                <a:gd name="connsiteY16" fmla="*/ 336385 h 564241"/>
                <a:gd name="connsiteX17" fmla="*/ 490359 w 608226"/>
                <a:gd name="connsiteY17" fmla="*/ 289450 h 564241"/>
                <a:gd name="connsiteX18" fmla="*/ 480406 w 608226"/>
                <a:gd name="connsiteY18" fmla="*/ 296423 h 564241"/>
                <a:gd name="connsiteX19" fmla="*/ 442689 w 608226"/>
                <a:gd name="connsiteY19" fmla="*/ 355436 h 564241"/>
                <a:gd name="connsiteX20" fmla="*/ 432402 w 608226"/>
                <a:gd name="connsiteY20" fmla="*/ 371557 h 564241"/>
                <a:gd name="connsiteX21" fmla="*/ 409924 w 608226"/>
                <a:gd name="connsiteY21" fmla="*/ 336367 h 564241"/>
                <a:gd name="connsiteX22" fmla="*/ 384779 w 608226"/>
                <a:gd name="connsiteY22" fmla="*/ 296994 h 564241"/>
                <a:gd name="connsiteX23" fmla="*/ 384398 w 608226"/>
                <a:gd name="connsiteY23" fmla="*/ 296423 h 564241"/>
                <a:gd name="connsiteX24" fmla="*/ 362492 w 608226"/>
                <a:gd name="connsiteY24" fmla="*/ 291573 h 564241"/>
                <a:gd name="connsiteX25" fmla="*/ 355205 w 608226"/>
                <a:gd name="connsiteY25" fmla="*/ 305791 h 564241"/>
                <a:gd name="connsiteX26" fmla="*/ 357682 w 608226"/>
                <a:gd name="connsiteY26" fmla="*/ 313447 h 564241"/>
                <a:gd name="connsiteX27" fmla="*/ 372254 w 608226"/>
                <a:gd name="connsiteY27" fmla="*/ 336367 h 564241"/>
                <a:gd name="connsiteX28" fmla="*/ 405162 w 608226"/>
                <a:gd name="connsiteY28" fmla="*/ 387725 h 564241"/>
                <a:gd name="connsiteX29" fmla="*/ 389208 w 608226"/>
                <a:gd name="connsiteY29" fmla="*/ 387725 h 564241"/>
                <a:gd name="connsiteX30" fmla="*/ 373350 w 608226"/>
                <a:gd name="connsiteY30" fmla="*/ 403560 h 564241"/>
                <a:gd name="connsiteX31" fmla="*/ 381303 w 608226"/>
                <a:gd name="connsiteY31" fmla="*/ 417255 h 564241"/>
                <a:gd name="connsiteX32" fmla="*/ 389208 w 608226"/>
                <a:gd name="connsiteY32" fmla="*/ 419395 h 564241"/>
                <a:gd name="connsiteX33" fmla="*/ 416591 w 608226"/>
                <a:gd name="connsiteY33" fmla="*/ 419395 h 564241"/>
                <a:gd name="connsiteX34" fmla="*/ 416591 w 608226"/>
                <a:gd name="connsiteY34" fmla="*/ 430522 h 564241"/>
                <a:gd name="connsiteX35" fmla="*/ 389208 w 608226"/>
                <a:gd name="connsiteY35" fmla="*/ 430522 h 564241"/>
                <a:gd name="connsiteX36" fmla="*/ 373350 w 608226"/>
                <a:gd name="connsiteY36" fmla="*/ 446357 h 564241"/>
                <a:gd name="connsiteX37" fmla="*/ 374350 w 608226"/>
                <a:gd name="connsiteY37" fmla="*/ 451921 h 564241"/>
                <a:gd name="connsiteX38" fmla="*/ 388065 w 608226"/>
                <a:gd name="connsiteY38" fmla="*/ 462145 h 564241"/>
                <a:gd name="connsiteX39" fmla="*/ 389208 w 608226"/>
                <a:gd name="connsiteY39" fmla="*/ 462192 h 564241"/>
                <a:gd name="connsiteX40" fmla="*/ 416591 w 608226"/>
                <a:gd name="connsiteY40" fmla="*/ 462192 h 564241"/>
                <a:gd name="connsiteX41" fmla="*/ 416591 w 608226"/>
                <a:gd name="connsiteY41" fmla="*/ 484352 h 564241"/>
                <a:gd name="connsiteX42" fmla="*/ 432450 w 608226"/>
                <a:gd name="connsiteY42" fmla="*/ 500187 h 564241"/>
                <a:gd name="connsiteX43" fmla="*/ 448356 w 608226"/>
                <a:gd name="connsiteY43" fmla="*/ 484352 h 564241"/>
                <a:gd name="connsiteX44" fmla="*/ 448356 w 608226"/>
                <a:gd name="connsiteY44" fmla="*/ 462192 h 564241"/>
                <a:gd name="connsiteX45" fmla="*/ 475692 w 608226"/>
                <a:gd name="connsiteY45" fmla="*/ 462192 h 564241"/>
                <a:gd name="connsiteX46" fmla="*/ 491598 w 608226"/>
                <a:gd name="connsiteY46" fmla="*/ 446357 h 564241"/>
                <a:gd name="connsiteX47" fmla="*/ 475692 w 608226"/>
                <a:gd name="connsiteY47" fmla="*/ 430522 h 564241"/>
                <a:gd name="connsiteX48" fmla="*/ 448356 w 608226"/>
                <a:gd name="connsiteY48" fmla="*/ 430522 h 564241"/>
                <a:gd name="connsiteX49" fmla="*/ 448356 w 608226"/>
                <a:gd name="connsiteY49" fmla="*/ 419347 h 564241"/>
                <a:gd name="connsiteX50" fmla="*/ 475692 w 608226"/>
                <a:gd name="connsiteY50" fmla="*/ 419347 h 564241"/>
                <a:gd name="connsiteX51" fmla="*/ 491598 w 608226"/>
                <a:gd name="connsiteY51" fmla="*/ 403512 h 564241"/>
                <a:gd name="connsiteX52" fmla="*/ 475692 w 608226"/>
                <a:gd name="connsiteY52" fmla="*/ 387629 h 564241"/>
                <a:gd name="connsiteX53" fmla="*/ 459785 w 608226"/>
                <a:gd name="connsiteY53" fmla="*/ 387629 h 564241"/>
                <a:gd name="connsiteX54" fmla="*/ 507123 w 608226"/>
                <a:gd name="connsiteY54" fmla="*/ 313447 h 564241"/>
                <a:gd name="connsiteX55" fmla="*/ 502313 w 608226"/>
                <a:gd name="connsiteY55" fmla="*/ 291573 h 564241"/>
                <a:gd name="connsiteX56" fmla="*/ 490359 w 608226"/>
                <a:gd name="connsiteY56" fmla="*/ 289450 h 564241"/>
                <a:gd name="connsiteX57" fmla="*/ 31765 w 608226"/>
                <a:gd name="connsiteY57" fmla="*/ 224963 h 564241"/>
                <a:gd name="connsiteX58" fmla="*/ 326647 w 608226"/>
                <a:gd name="connsiteY58" fmla="*/ 224963 h 564241"/>
                <a:gd name="connsiteX59" fmla="*/ 294549 w 608226"/>
                <a:gd name="connsiteY59" fmla="*/ 250826 h 564241"/>
                <a:gd name="connsiteX60" fmla="*/ 255879 w 608226"/>
                <a:gd name="connsiteY60" fmla="*/ 305831 h 564241"/>
                <a:gd name="connsiteX61" fmla="*/ 31765 w 608226"/>
                <a:gd name="connsiteY61" fmla="*/ 305831 h 564241"/>
                <a:gd name="connsiteX62" fmla="*/ 0 w 608226"/>
                <a:gd name="connsiteY62" fmla="*/ 274168 h 564241"/>
                <a:gd name="connsiteX63" fmla="*/ 0 w 608226"/>
                <a:gd name="connsiteY63" fmla="*/ 256673 h 564241"/>
                <a:gd name="connsiteX64" fmla="*/ 31765 w 608226"/>
                <a:gd name="connsiteY64" fmla="*/ 224963 h 564241"/>
                <a:gd name="connsiteX65" fmla="*/ 432402 w 608226"/>
                <a:gd name="connsiteY65" fmla="*/ 212825 h 564241"/>
                <a:gd name="connsiteX66" fmla="*/ 608226 w 608226"/>
                <a:gd name="connsiteY66" fmla="*/ 388581 h 564241"/>
                <a:gd name="connsiteX67" fmla="*/ 432355 w 608226"/>
                <a:gd name="connsiteY67" fmla="*/ 564241 h 564241"/>
                <a:gd name="connsiteX68" fmla="*/ 329155 w 608226"/>
                <a:gd name="connsiteY68" fmla="*/ 530811 h 564241"/>
                <a:gd name="connsiteX69" fmla="*/ 267484 w 608226"/>
                <a:gd name="connsiteY69" fmla="*/ 449924 h 564241"/>
                <a:gd name="connsiteX70" fmla="*/ 258816 w 608226"/>
                <a:gd name="connsiteY70" fmla="*/ 417303 h 564241"/>
                <a:gd name="connsiteX71" fmla="*/ 256435 w 608226"/>
                <a:gd name="connsiteY71" fmla="*/ 388533 h 564241"/>
                <a:gd name="connsiteX72" fmla="*/ 264340 w 608226"/>
                <a:gd name="connsiteY72" fmla="*/ 336415 h 564241"/>
                <a:gd name="connsiteX73" fmla="*/ 277151 w 608226"/>
                <a:gd name="connsiteY73" fmla="*/ 305838 h 564241"/>
                <a:gd name="connsiteX74" fmla="*/ 367301 w 608226"/>
                <a:gd name="connsiteY74" fmla="*/ 225284 h 564241"/>
                <a:gd name="connsiteX75" fmla="*/ 432402 w 608226"/>
                <a:gd name="connsiteY75" fmla="*/ 212825 h 564241"/>
                <a:gd name="connsiteX76" fmla="*/ 31760 w 608226"/>
                <a:gd name="connsiteY76" fmla="*/ 113540 h 564241"/>
                <a:gd name="connsiteX77" fmla="*/ 362842 w 608226"/>
                <a:gd name="connsiteY77" fmla="*/ 113540 h 564241"/>
                <a:gd name="connsiteX78" fmla="*/ 394602 w 608226"/>
                <a:gd name="connsiteY78" fmla="*/ 145250 h 564241"/>
                <a:gd name="connsiteX79" fmla="*/ 394602 w 608226"/>
                <a:gd name="connsiteY79" fmla="*/ 162745 h 564241"/>
                <a:gd name="connsiteX80" fmla="*/ 362794 w 608226"/>
                <a:gd name="connsiteY80" fmla="*/ 194408 h 564241"/>
                <a:gd name="connsiteX81" fmla="*/ 31760 w 608226"/>
                <a:gd name="connsiteY81" fmla="*/ 194408 h 564241"/>
                <a:gd name="connsiteX82" fmla="*/ 0 w 608226"/>
                <a:gd name="connsiteY82" fmla="*/ 162745 h 564241"/>
                <a:gd name="connsiteX83" fmla="*/ 0 w 608226"/>
                <a:gd name="connsiteY83" fmla="*/ 145250 h 564241"/>
                <a:gd name="connsiteX84" fmla="*/ 31760 w 608226"/>
                <a:gd name="connsiteY84" fmla="*/ 113540 h 564241"/>
                <a:gd name="connsiteX85" fmla="*/ 82496 w 608226"/>
                <a:gd name="connsiteY85" fmla="*/ 0 h 564241"/>
                <a:gd name="connsiteX86" fmla="*/ 413509 w 608226"/>
                <a:gd name="connsiteY86" fmla="*/ 0 h 564241"/>
                <a:gd name="connsiteX87" fmla="*/ 445268 w 608226"/>
                <a:gd name="connsiteY87" fmla="*/ 31719 h 564241"/>
                <a:gd name="connsiteX88" fmla="*/ 445268 w 608226"/>
                <a:gd name="connsiteY88" fmla="*/ 49220 h 564241"/>
                <a:gd name="connsiteX89" fmla="*/ 413509 w 608226"/>
                <a:gd name="connsiteY89" fmla="*/ 80939 h 564241"/>
                <a:gd name="connsiteX90" fmla="*/ 82496 w 608226"/>
                <a:gd name="connsiteY90" fmla="*/ 80939 h 564241"/>
                <a:gd name="connsiteX91" fmla="*/ 50737 w 608226"/>
                <a:gd name="connsiteY91" fmla="*/ 49220 h 564241"/>
                <a:gd name="connsiteX92" fmla="*/ 50737 w 608226"/>
                <a:gd name="connsiteY92" fmla="*/ 31719 h 564241"/>
                <a:gd name="connsiteX93" fmla="*/ 82496 w 608226"/>
                <a:gd name="connsiteY93" fmla="*/ 0 h 564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08226" h="564241">
                  <a:moveTo>
                    <a:pt x="31765" y="449854"/>
                  </a:moveTo>
                  <a:lnTo>
                    <a:pt x="247309" y="449854"/>
                  </a:lnTo>
                  <a:cubicBezTo>
                    <a:pt x="248976" y="454705"/>
                    <a:pt x="250738" y="459508"/>
                    <a:pt x="252786" y="464263"/>
                  </a:cubicBezTo>
                  <a:cubicBezTo>
                    <a:pt x="262644" y="487470"/>
                    <a:pt x="276645" y="508252"/>
                    <a:pt x="294551" y="526133"/>
                  </a:cubicBezTo>
                  <a:cubicBezTo>
                    <a:pt x="296171" y="527749"/>
                    <a:pt x="297790" y="529271"/>
                    <a:pt x="299409" y="530793"/>
                  </a:cubicBezTo>
                  <a:lnTo>
                    <a:pt x="31765" y="530793"/>
                  </a:lnTo>
                  <a:cubicBezTo>
                    <a:pt x="14239" y="530793"/>
                    <a:pt x="0" y="516574"/>
                    <a:pt x="0" y="499074"/>
                  </a:cubicBezTo>
                  <a:lnTo>
                    <a:pt x="0" y="481573"/>
                  </a:lnTo>
                  <a:cubicBezTo>
                    <a:pt x="0" y="464073"/>
                    <a:pt x="14239" y="449854"/>
                    <a:pt x="31765" y="449854"/>
                  </a:cubicBezTo>
                  <a:close/>
                  <a:moveTo>
                    <a:pt x="82493" y="336385"/>
                  </a:moveTo>
                  <a:lnTo>
                    <a:pt x="244510" y="336385"/>
                  </a:lnTo>
                  <a:cubicBezTo>
                    <a:pt x="239797" y="353215"/>
                    <a:pt x="237464" y="370662"/>
                    <a:pt x="237464" y="388490"/>
                  </a:cubicBezTo>
                  <a:cubicBezTo>
                    <a:pt x="237464" y="398189"/>
                    <a:pt x="238130" y="407792"/>
                    <a:pt x="239558" y="417253"/>
                  </a:cubicBezTo>
                  <a:lnTo>
                    <a:pt x="82493" y="417253"/>
                  </a:lnTo>
                  <a:cubicBezTo>
                    <a:pt x="64972" y="417253"/>
                    <a:pt x="50737" y="403038"/>
                    <a:pt x="50737" y="385543"/>
                  </a:cubicBezTo>
                  <a:lnTo>
                    <a:pt x="50737" y="368048"/>
                  </a:lnTo>
                  <a:cubicBezTo>
                    <a:pt x="50737" y="350552"/>
                    <a:pt x="64972" y="336385"/>
                    <a:pt x="82493" y="336385"/>
                  </a:cubicBezTo>
                  <a:close/>
                  <a:moveTo>
                    <a:pt x="490359" y="289450"/>
                  </a:moveTo>
                  <a:cubicBezTo>
                    <a:pt x="486395" y="290336"/>
                    <a:pt x="482764" y="292738"/>
                    <a:pt x="480406" y="296423"/>
                  </a:cubicBezTo>
                  <a:lnTo>
                    <a:pt x="442689" y="355436"/>
                  </a:lnTo>
                  <a:lnTo>
                    <a:pt x="432402" y="371557"/>
                  </a:lnTo>
                  <a:lnTo>
                    <a:pt x="409924" y="336367"/>
                  </a:lnTo>
                  <a:lnTo>
                    <a:pt x="384779" y="296994"/>
                  </a:lnTo>
                  <a:lnTo>
                    <a:pt x="384398" y="296423"/>
                  </a:lnTo>
                  <a:cubicBezTo>
                    <a:pt x="379683" y="289052"/>
                    <a:pt x="369873" y="286912"/>
                    <a:pt x="362492" y="291573"/>
                  </a:cubicBezTo>
                  <a:cubicBezTo>
                    <a:pt x="357491" y="294759"/>
                    <a:pt x="354872" y="300275"/>
                    <a:pt x="355205" y="305791"/>
                  </a:cubicBezTo>
                  <a:cubicBezTo>
                    <a:pt x="355300" y="308454"/>
                    <a:pt x="356158" y="311069"/>
                    <a:pt x="357682" y="313447"/>
                  </a:cubicBezTo>
                  <a:lnTo>
                    <a:pt x="372254" y="336367"/>
                  </a:lnTo>
                  <a:lnTo>
                    <a:pt x="405162" y="387725"/>
                  </a:lnTo>
                  <a:lnTo>
                    <a:pt x="389208" y="387725"/>
                  </a:lnTo>
                  <a:cubicBezTo>
                    <a:pt x="380445" y="387725"/>
                    <a:pt x="373350" y="394810"/>
                    <a:pt x="373350" y="403560"/>
                  </a:cubicBezTo>
                  <a:cubicBezTo>
                    <a:pt x="373350" y="409409"/>
                    <a:pt x="376588" y="414544"/>
                    <a:pt x="381303" y="417255"/>
                  </a:cubicBezTo>
                  <a:cubicBezTo>
                    <a:pt x="383589" y="418634"/>
                    <a:pt x="386303" y="419395"/>
                    <a:pt x="389208" y="419395"/>
                  </a:cubicBezTo>
                  <a:lnTo>
                    <a:pt x="416591" y="419395"/>
                  </a:lnTo>
                  <a:lnTo>
                    <a:pt x="416591" y="430522"/>
                  </a:lnTo>
                  <a:lnTo>
                    <a:pt x="389208" y="430522"/>
                  </a:lnTo>
                  <a:cubicBezTo>
                    <a:pt x="380445" y="430522"/>
                    <a:pt x="373350" y="437608"/>
                    <a:pt x="373350" y="446357"/>
                  </a:cubicBezTo>
                  <a:cubicBezTo>
                    <a:pt x="373350" y="448307"/>
                    <a:pt x="373731" y="450209"/>
                    <a:pt x="374350" y="451921"/>
                  </a:cubicBezTo>
                  <a:cubicBezTo>
                    <a:pt x="376540" y="457580"/>
                    <a:pt x="381779" y="461717"/>
                    <a:pt x="388065" y="462145"/>
                  </a:cubicBezTo>
                  <a:cubicBezTo>
                    <a:pt x="388446" y="462192"/>
                    <a:pt x="388827" y="462192"/>
                    <a:pt x="389208" y="462192"/>
                  </a:cubicBezTo>
                  <a:lnTo>
                    <a:pt x="416591" y="462192"/>
                  </a:lnTo>
                  <a:lnTo>
                    <a:pt x="416591" y="484352"/>
                  </a:lnTo>
                  <a:cubicBezTo>
                    <a:pt x="416591" y="493102"/>
                    <a:pt x="423687" y="500187"/>
                    <a:pt x="432450" y="500187"/>
                  </a:cubicBezTo>
                  <a:cubicBezTo>
                    <a:pt x="441212" y="500187"/>
                    <a:pt x="448356" y="493102"/>
                    <a:pt x="448356" y="484352"/>
                  </a:cubicBezTo>
                  <a:lnTo>
                    <a:pt x="448356" y="462192"/>
                  </a:lnTo>
                  <a:lnTo>
                    <a:pt x="475692" y="462192"/>
                  </a:lnTo>
                  <a:cubicBezTo>
                    <a:pt x="484454" y="462192"/>
                    <a:pt x="491598" y="455107"/>
                    <a:pt x="491598" y="446357"/>
                  </a:cubicBezTo>
                  <a:cubicBezTo>
                    <a:pt x="491598" y="437608"/>
                    <a:pt x="484454" y="430522"/>
                    <a:pt x="475692" y="430522"/>
                  </a:cubicBezTo>
                  <a:lnTo>
                    <a:pt x="448356" y="430522"/>
                  </a:lnTo>
                  <a:lnTo>
                    <a:pt x="448356" y="419347"/>
                  </a:lnTo>
                  <a:lnTo>
                    <a:pt x="475692" y="419347"/>
                  </a:lnTo>
                  <a:cubicBezTo>
                    <a:pt x="484454" y="419347"/>
                    <a:pt x="491598" y="412262"/>
                    <a:pt x="491598" y="403512"/>
                  </a:cubicBezTo>
                  <a:cubicBezTo>
                    <a:pt x="491598" y="394762"/>
                    <a:pt x="484454" y="387629"/>
                    <a:pt x="475692" y="387629"/>
                  </a:cubicBezTo>
                  <a:lnTo>
                    <a:pt x="459785" y="387629"/>
                  </a:lnTo>
                  <a:lnTo>
                    <a:pt x="507123" y="313447"/>
                  </a:lnTo>
                  <a:cubicBezTo>
                    <a:pt x="511837" y="306124"/>
                    <a:pt x="509694" y="296280"/>
                    <a:pt x="502313" y="291573"/>
                  </a:cubicBezTo>
                  <a:cubicBezTo>
                    <a:pt x="498622" y="289195"/>
                    <a:pt x="494324" y="288565"/>
                    <a:pt x="490359" y="289450"/>
                  </a:cubicBezTo>
                  <a:close/>
                  <a:moveTo>
                    <a:pt x="31765" y="224963"/>
                  </a:moveTo>
                  <a:lnTo>
                    <a:pt x="326647" y="224963"/>
                  </a:lnTo>
                  <a:cubicBezTo>
                    <a:pt x="315122" y="232379"/>
                    <a:pt x="304407" y="240984"/>
                    <a:pt x="294549" y="250826"/>
                  </a:cubicBezTo>
                  <a:cubicBezTo>
                    <a:pt x="278500" y="266942"/>
                    <a:pt x="265499" y="285388"/>
                    <a:pt x="255879" y="305831"/>
                  </a:cubicBezTo>
                  <a:lnTo>
                    <a:pt x="31765" y="305831"/>
                  </a:lnTo>
                  <a:cubicBezTo>
                    <a:pt x="14239" y="305831"/>
                    <a:pt x="0" y="291664"/>
                    <a:pt x="0" y="274168"/>
                  </a:cubicBezTo>
                  <a:lnTo>
                    <a:pt x="0" y="256673"/>
                  </a:lnTo>
                  <a:cubicBezTo>
                    <a:pt x="0" y="239178"/>
                    <a:pt x="14239" y="224963"/>
                    <a:pt x="31765" y="224963"/>
                  </a:cubicBezTo>
                  <a:close/>
                  <a:moveTo>
                    <a:pt x="432402" y="212825"/>
                  </a:moveTo>
                  <a:cubicBezTo>
                    <a:pt x="529553" y="212825"/>
                    <a:pt x="608274" y="291478"/>
                    <a:pt x="608226" y="388581"/>
                  </a:cubicBezTo>
                  <a:cubicBezTo>
                    <a:pt x="608226" y="485589"/>
                    <a:pt x="529506" y="564241"/>
                    <a:pt x="432355" y="564241"/>
                  </a:cubicBezTo>
                  <a:cubicBezTo>
                    <a:pt x="393780" y="564241"/>
                    <a:pt x="358110" y="551782"/>
                    <a:pt x="329155" y="530811"/>
                  </a:cubicBezTo>
                  <a:cubicBezTo>
                    <a:pt x="301391" y="510649"/>
                    <a:pt x="279675" y="482545"/>
                    <a:pt x="267484" y="449924"/>
                  </a:cubicBezTo>
                  <a:cubicBezTo>
                    <a:pt x="263579" y="439510"/>
                    <a:pt x="260626" y="428620"/>
                    <a:pt x="258816" y="417303"/>
                  </a:cubicBezTo>
                  <a:cubicBezTo>
                    <a:pt x="257292" y="407935"/>
                    <a:pt x="256435" y="398376"/>
                    <a:pt x="256435" y="388533"/>
                  </a:cubicBezTo>
                  <a:cubicBezTo>
                    <a:pt x="256435" y="370415"/>
                    <a:pt x="259197" y="352916"/>
                    <a:pt x="264340" y="336415"/>
                  </a:cubicBezTo>
                  <a:cubicBezTo>
                    <a:pt x="267674" y="325763"/>
                    <a:pt x="271960" y="315539"/>
                    <a:pt x="277151" y="305838"/>
                  </a:cubicBezTo>
                  <a:cubicBezTo>
                    <a:pt x="296629" y="269413"/>
                    <a:pt x="328584" y="240691"/>
                    <a:pt x="367301" y="225284"/>
                  </a:cubicBezTo>
                  <a:cubicBezTo>
                    <a:pt x="387446" y="217295"/>
                    <a:pt x="409400" y="212825"/>
                    <a:pt x="432402" y="212825"/>
                  </a:cubicBezTo>
                  <a:close/>
                  <a:moveTo>
                    <a:pt x="31760" y="113540"/>
                  </a:moveTo>
                  <a:lnTo>
                    <a:pt x="362842" y="113540"/>
                  </a:lnTo>
                  <a:cubicBezTo>
                    <a:pt x="380365" y="113540"/>
                    <a:pt x="394602" y="127755"/>
                    <a:pt x="394602" y="145250"/>
                  </a:cubicBezTo>
                  <a:lnTo>
                    <a:pt x="394602" y="162745"/>
                  </a:lnTo>
                  <a:cubicBezTo>
                    <a:pt x="394602" y="180241"/>
                    <a:pt x="380365" y="194408"/>
                    <a:pt x="362794" y="194408"/>
                  </a:cubicBezTo>
                  <a:lnTo>
                    <a:pt x="31760" y="194408"/>
                  </a:lnTo>
                  <a:cubicBezTo>
                    <a:pt x="14237" y="194408"/>
                    <a:pt x="0" y="180241"/>
                    <a:pt x="0" y="162745"/>
                  </a:cubicBezTo>
                  <a:lnTo>
                    <a:pt x="0" y="145250"/>
                  </a:lnTo>
                  <a:cubicBezTo>
                    <a:pt x="0" y="127755"/>
                    <a:pt x="14237" y="113540"/>
                    <a:pt x="31760" y="113540"/>
                  </a:cubicBezTo>
                  <a:close/>
                  <a:moveTo>
                    <a:pt x="82496" y="0"/>
                  </a:moveTo>
                  <a:lnTo>
                    <a:pt x="413509" y="0"/>
                  </a:lnTo>
                  <a:cubicBezTo>
                    <a:pt x="431031" y="0"/>
                    <a:pt x="445268" y="14219"/>
                    <a:pt x="445268" y="31719"/>
                  </a:cubicBezTo>
                  <a:lnTo>
                    <a:pt x="445268" y="49220"/>
                  </a:lnTo>
                  <a:cubicBezTo>
                    <a:pt x="445268" y="66720"/>
                    <a:pt x="431031" y="80939"/>
                    <a:pt x="413509" y="80939"/>
                  </a:cubicBezTo>
                  <a:lnTo>
                    <a:pt x="82496" y="80939"/>
                  </a:lnTo>
                  <a:cubicBezTo>
                    <a:pt x="64974" y="80939"/>
                    <a:pt x="50737" y="66720"/>
                    <a:pt x="50737" y="49220"/>
                  </a:cubicBezTo>
                  <a:lnTo>
                    <a:pt x="50737" y="31719"/>
                  </a:lnTo>
                  <a:cubicBezTo>
                    <a:pt x="50737" y="14219"/>
                    <a:pt x="64974" y="0"/>
                    <a:pt x="82496" y="0"/>
                  </a:cubicBezTo>
                  <a:close/>
                </a:path>
              </a:pathLst>
            </a:custGeom>
            <a:solidFill>
              <a:schemeClr val="bg1"/>
            </a:solidFill>
            <a:ln>
              <a:noFill/>
            </a:ln>
          </p:spPr>
          <p:txBody>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zh-CN" altLang="en-US"/>
            </a:p>
          </p:txBody>
        </p:sp>
        <p:sp>
          <p:nvSpPr>
            <p:cNvPr id="25" name="íṩļîḑe">
              <a:extLst>
                <a:ext uri="{FF2B5EF4-FFF2-40B4-BE49-F238E27FC236}">
                  <a16:creationId xmlns:a16="http://schemas.microsoft.com/office/drawing/2014/main" id="{29284669-3C8B-4950-A33C-FEC1A1299DEC}"/>
                </a:ext>
              </a:extLst>
            </p:cNvPr>
            <p:cNvSpPr/>
            <p:nvPr/>
          </p:nvSpPr>
          <p:spPr bwMode="auto">
            <a:xfrm>
              <a:off x="5080748" y="2487636"/>
              <a:ext cx="531913" cy="493447"/>
            </a:xfrm>
            <a:custGeom>
              <a:avLst/>
              <a:gdLst>
                <a:gd name="connsiteX0" fmla="*/ 31765 w 608226"/>
                <a:gd name="connsiteY0" fmla="*/ 449854 h 564241"/>
                <a:gd name="connsiteX1" fmla="*/ 247309 w 608226"/>
                <a:gd name="connsiteY1" fmla="*/ 449854 h 564241"/>
                <a:gd name="connsiteX2" fmla="*/ 252786 w 608226"/>
                <a:gd name="connsiteY2" fmla="*/ 464263 h 564241"/>
                <a:gd name="connsiteX3" fmla="*/ 294551 w 608226"/>
                <a:gd name="connsiteY3" fmla="*/ 526133 h 564241"/>
                <a:gd name="connsiteX4" fmla="*/ 299409 w 608226"/>
                <a:gd name="connsiteY4" fmla="*/ 530793 h 564241"/>
                <a:gd name="connsiteX5" fmla="*/ 31765 w 608226"/>
                <a:gd name="connsiteY5" fmla="*/ 530793 h 564241"/>
                <a:gd name="connsiteX6" fmla="*/ 0 w 608226"/>
                <a:gd name="connsiteY6" fmla="*/ 499074 h 564241"/>
                <a:gd name="connsiteX7" fmla="*/ 0 w 608226"/>
                <a:gd name="connsiteY7" fmla="*/ 481573 h 564241"/>
                <a:gd name="connsiteX8" fmla="*/ 31765 w 608226"/>
                <a:gd name="connsiteY8" fmla="*/ 449854 h 564241"/>
                <a:gd name="connsiteX9" fmla="*/ 82493 w 608226"/>
                <a:gd name="connsiteY9" fmla="*/ 336385 h 564241"/>
                <a:gd name="connsiteX10" fmla="*/ 244510 w 608226"/>
                <a:gd name="connsiteY10" fmla="*/ 336385 h 564241"/>
                <a:gd name="connsiteX11" fmla="*/ 237464 w 608226"/>
                <a:gd name="connsiteY11" fmla="*/ 388490 h 564241"/>
                <a:gd name="connsiteX12" fmla="*/ 239558 w 608226"/>
                <a:gd name="connsiteY12" fmla="*/ 417253 h 564241"/>
                <a:gd name="connsiteX13" fmla="*/ 82493 w 608226"/>
                <a:gd name="connsiteY13" fmla="*/ 417253 h 564241"/>
                <a:gd name="connsiteX14" fmla="*/ 50737 w 608226"/>
                <a:gd name="connsiteY14" fmla="*/ 385543 h 564241"/>
                <a:gd name="connsiteX15" fmla="*/ 50737 w 608226"/>
                <a:gd name="connsiteY15" fmla="*/ 368048 h 564241"/>
                <a:gd name="connsiteX16" fmla="*/ 82493 w 608226"/>
                <a:gd name="connsiteY16" fmla="*/ 336385 h 564241"/>
                <a:gd name="connsiteX17" fmla="*/ 490359 w 608226"/>
                <a:gd name="connsiteY17" fmla="*/ 289450 h 564241"/>
                <a:gd name="connsiteX18" fmla="*/ 480406 w 608226"/>
                <a:gd name="connsiteY18" fmla="*/ 296423 h 564241"/>
                <a:gd name="connsiteX19" fmla="*/ 442689 w 608226"/>
                <a:gd name="connsiteY19" fmla="*/ 355436 h 564241"/>
                <a:gd name="connsiteX20" fmla="*/ 432402 w 608226"/>
                <a:gd name="connsiteY20" fmla="*/ 371557 h 564241"/>
                <a:gd name="connsiteX21" fmla="*/ 409924 w 608226"/>
                <a:gd name="connsiteY21" fmla="*/ 336367 h 564241"/>
                <a:gd name="connsiteX22" fmla="*/ 384779 w 608226"/>
                <a:gd name="connsiteY22" fmla="*/ 296994 h 564241"/>
                <a:gd name="connsiteX23" fmla="*/ 384398 w 608226"/>
                <a:gd name="connsiteY23" fmla="*/ 296423 h 564241"/>
                <a:gd name="connsiteX24" fmla="*/ 362492 w 608226"/>
                <a:gd name="connsiteY24" fmla="*/ 291573 h 564241"/>
                <a:gd name="connsiteX25" fmla="*/ 355205 w 608226"/>
                <a:gd name="connsiteY25" fmla="*/ 305791 h 564241"/>
                <a:gd name="connsiteX26" fmla="*/ 357682 w 608226"/>
                <a:gd name="connsiteY26" fmla="*/ 313447 h 564241"/>
                <a:gd name="connsiteX27" fmla="*/ 372254 w 608226"/>
                <a:gd name="connsiteY27" fmla="*/ 336367 h 564241"/>
                <a:gd name="connsiteX28" fmla="*/ 405162 w 608226"/>
                <a:gd name="connsiteY28" fmla="*/ 387725 h 564241"/>
                <a:gd name="connsiteX29" fmla="*/ 389208 w 608226"/>
                <a:gd name="connsiteY29" fmla="*/ 387725 h 564241"/>
                <a:gd name="connsiteX30" fmla="*/ 373350 w 608226"/>
                <a:gd name="connsiteY30" fmla="*/ 403560 h 564241"/>
                <a:gd name="connsiteX31" fmla="*/ 381303 w 608226"/>
                <a:gd name="connsiteY31" fmla="*/ 417255 h 564241"/>
                <a:gd name="connsiteX32" fmla="*/ 389208 w 608226"/>
                <a:gd name="connsiteY32" fmla="*/ 419395 h 564241"/>
                <a:gd name="connsiteX33" fmla="*/ 416591 w 608226"/>
                <a:gd name="connsiteY33" fmla="*/ 419395 h 564241"/>
                <a:gd name="connsiteX34" fmla="*/ 416591 w 608226"/>
                <a:gd name="connsiteY34" fmla="*/ 430522 h 564241"/>
                <a:gd name="connsiteX35" fmla="*/ 389208 w 608226"/>
                <a:gd name="connsiteY35" fmla="*/ 430522 h 564241"/>
                <a:gd name="connsiteX36" fmla="*/ 373350 w 608226"/>
                <a:gd name="connsiteY36" fmla="*/ 446357 h 564241"/>
                <a:gd name="connsiteX37" fmla="*/ 374350 w 608226"/>
                <a:gd name="connsiteY37" fmla="*/ 451921 h 564241"/>
                <a:gd name="connsiteX38" fmla="*/ 388065 w 608226"/>
                <a:gd name="connsiteY38" fmla="*/ 462145 h 564241"/>
                <a:gd name="connsiteX39" fmla="*/ 389208 w 608226"/>
                <a:gd name="connsiteY39" fmla="*/ 462192 h 564241"/>
                <a:gd name="connsiteX40" fmla="*/ 416591 w 608226"/>
                <a:gd name="connsiteY40" fmla="*/ 462192 h 564241"/>
                <a:gd name="connsiteX41" fmla="*/ 416591 w 608226"/>
                <a:gd name="connsiteY41" fmla="*/ 484352 h 564241"/>
                <a:gd name="connsiteX42" fmla="*/ 432450 w 608226"/>
                <a:gd name="connsiteY42" fmla="*/ 500187 h 564241"/>
                <a:gd name="connsiteX43" fmla="*/ 448356 w 608226"/>
                <a:gd name="connsiteY43" fmla="*/ 484352 h 564241"/>
                <a:gd name="connsiteX44" fmla="*/ 448356 w 608226"/>
                <a:gd name="connsiteY44" fmla="*/ 462192 h 564241"/>
                <a:gd name="connsiteX45" fmla="*/ 475692 w 608226"/>
                <a:gd name="connsiteY45" fmla="*/ 462192 h 564241"/>
                <a:gd name="connsiteX46" fmla="*/ 491598 w 608226"/>
                <a:gd name="connsiteY46" fmla="*/ 446357 h 564241"/>
                <a:gd name="connsiteX47" fmla="*/ 475692 w 608226"/>
                <a:gd name="connsiteY47" fmla="*/ 430522 h 564241"/>
                <a:gd name="connsiteX48" fmla="*/ 448356 w 608226"/>
                <a:gd name="connsiteY48" fmla="*/ 430522 h 564241"/>
                <a:gd name="connsiteX49" fmla="*/ 448356 w 608226"/>
                <a:gd name="connsiteY49" fmla="*/ 419347 h 564241"/>
                <a:gd name="connsiteX50" fmla="*/ 475692 w 608226"/>
                <a:gd name="connsiteY50" fmla="*/ 419347 h 564241"/>
                <a:gd name="connsiteX51" fmla="*/ 491598 w 608226"/>
                <a:gd name="connsiteY51" fmla="*/ 403512 h 564241"/>
                <a:gd name="connsiteX52" fmla="*/ 475692 w 608226"/>
                <a:gd name="connsiteY52" fmla="*/ 387629 h 564241"/>
                <a:gd name="connsiteX53" fmla="*/ 459785 w 608226"/>
                <a:gd name="connsiteY53" fmla="*/ 387629 h 564241"/>
                <a:gd name="connsiteX54" fmla="*/ 507123 w 608226"/>
                <a:gd name="connsiteY54" fmla="*/ 313447 h 564241"/>
                <a:gd name="connsiteX55" fmla="*/ 502313 w 608226"/>
                <a:gd name="connsiteY55" fmla="*/ 291573 h 564241"/>
                <a:gd name="connsiteX56" fmla="*/ 490359 w 608226"/>
                <a:gd name="connsiteY56" fmla="*/ 289450 h 564241"/>
                <a:gd name="connsiteX57" fmla="*/ 31765 w 608226"/>
                <a:gd name="connsiteY57" fmla="*/ 224963 h 564241"/>
                <a:gd name="connsiteX58" fmla="*/ 326647 w 608226"/>
                <a:gd name="connsiteY58" fmla="*/ 224963 h 564241"/>
                <a:gd name="connsiteX59" fmla="*/ 294549 w 608226"/>
                <a:gd name="connsiteY59" fmla="*/ 250826 h 564241"/>
                <a:gd name="connsiteX60" fmla="*/ 255879 w 608226"/>
                <a:gd name="connsiteY60" fmla="*/ 305831 h 564241"/>
                <a:gd name="connsiteX61" fmla="*/ 31765 w 608226"/>
                <a:gd name="connsiteY61" fmla="*/ 305831 h 564241"/>
                <a:gd name="connsiteX62" fmla="*/ 0 w 608226"/>
                <a:gd name="connsiteY62" fmla="*/ 274168 h 564241"/>
                <a:gd name="connsiteX63" fmla="*/ 0 w 608226"/>
                <a:gd name="connsiteY63" fmla="*/ 256673 h 564241"/>
                <a:gd name="connsiteX64" fmla="*/ 31765 w 608226"/>
                <a:gd name="connsiteY64" fmla="*/ 224963 h 564241"/>
                <a:gd name="connsiteX65" fmla="*/ 432402 w 608226"/>
                <a:gd name="connsiteY65" fmla="*/ 212825 h 564241"/>
                <a:gd name="connsiteX66" fmla="*/ 608226 w 608226"/>
                <a:gd name="connsiteY66" fmla="*/ 388581 h 564241"/>
                <a:gd name="connsiteX67" fmla="*/ 432355 w 608226"/>
                <a:gd name="connsiteY67" fmla="*/ 564241 h 564241"/>
                <a:gd name="connsiteX68" fmla="*/ 329155 w 608226"/>
                <a:gd name="connsiteY68" fmla="*/ 530811 h 564241"/>
                <a:gd name="connsiteX69" fmla="*/ 267484 w 608226"/>
                <a:gd name="connsiteY69" fmla="*/ 449924 h 564241"/>
                <a:gd name="connsiteX70" fmla="*/ 258816 w 608226"/>
                <a:gd name="connsiteY70" fmla="*/ 417303 h 564241"/>
                <a:gd name="connsiteX71" fmla="*/ 256435 w 608226"/>
                <a:gd name="connsiteY71" fmla="*/ 388533 h 564241"/>
                <a:gd name="connsiteX72" fmla="*/ 264340 w 608226"/>
                <a:gd name="connsiteY72" fmla="*/ 336415 h 564241"/>
                <a:gd name="connsiteX73" fmla="*/ 277151 w 608226"/>
                <a:gd name="connsiteY73" fmla="*/ 305838 h 564241"/>
                <a:gd name="connsiteX74" fmla="*/ 367301 w 608226"/>
                <a:gd name="connsiteY74" fmla="*/ 225284 h 564241"/>
                <a:gd name="connsiteX75" fmla="*/ 432402 w 608226"/>
                <a:gd name="connsiteY75" fmla="*/ 212825 h 564241"/>
                <a:gd name="connsiteX76" fmla="*/ 31760 w 608226"/>
                <a:gd name="connsiteY76" fmla="*/ 113540 h 564241"/>
                <a:gd name="connsiteX77" fmla="*/ 362842 w 608226"/>
                <a:gd name="connsiteY77" fmla="*/ 113540 h 564241"/>
                <a:gd name="connsiteX78" fmla="*/ 394602 w 608226"/>
                <a:gd name="connsiteY78" fmla="*/ 145250 h 564241"/>
                <a:gd name="connsiteX79" fmla="*/ 394602 w 608226"/>
                <a:gd name="connsiteY79" fmla="*/ 162745 h 564241"/>
                <a:gd name="connsiteX80" fmla="*/ 362794 w 608226"/>
                <a:gd name="connsiteY80" fmla="*/ 194408 h 564241"/>
                <a:gd name="connsiteX81" fmla="*/ 31760 w 608226"/>
                <a:gd name="connsiteY81" fmla="*/ 194408 h 564241"/>
                <a:gd name="connsiteX82" fmla="*/ 0 w 608226"/>
                <a:gd name="connsiteY82" fmla="*/ 162745 h 564241"/>
                <a:gd name="connsiteX83" fmla="*/ 0 w 608226"/>
                <a:gd name="connsiteY83" fmla="*/ 145250 h 564241"/>
                <a:gd name="connsiteX84" fmla="*/ 31760 w 608226"/>
                <a:gd name="connsiteY84" fmla="*/ 113540 h 564241"/>
                <a:gd name="connsiteX85" fmla="*/ 82496 w 608226"/>
                <a:gd name="connsiteY85" fmla="*/ 0 h 564241"/>
                <a:gd name="connsiteX86" fmla="*/ 413509 w 608226"/>
                <a:gd name="connsiteY86" fmla="*/ 0 h 564241"/>
                <a:gd name="connsiteX87" fmla="*/ 445268 w 608226"/>
                <a:gd name="connsiteY87" fmla="*/ 31719 h 564241"/>
                <a:gd name="connsiteX88" fmla="*/ 445268 w 608226"/>
                <a:gd name="connsiteY88" fmla="*/ 49220 h 564241"/>
                <a:gd name="connsiteX89" fmla="*/ 413509 w 608226"/>
                <a:gd name="connsiteY89" fmla="*/ 80939 h 564241"/>
                <a:gd name="connsiteX90" fmla="*/ 82496 w 608226"/>
                <a:gd name="connsiteY90" fmla="*/ 80939 h 564241"/>
                <a:gd name="connsiteX91" fmla="*/ 50737 w 608226"/>
                <a:gd name="connsiteY91" fmla="*/ 49220 h 564241"/>
                <a:gd name="connsiteX92" fmla="*/ 50737 w 608226"/>
                <a:gd name="connsiteY92" fmla="*/ 31719 h 564241"/>
                <a:gd name="connsiteX93" fmla="*/ 82496 w 608226"/>
                <a:gd name="connsiteY93" fmla="*/ 0 h 564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08226" h="564241">
                  <a:moveTo>
                    <a:pt x="31765" y="449854"/>
                  </a:moveTo>
                  <a:lnTo>
                    <a:pt x="247309" y="449854"/>
                  </a:lnTo>
                  <a:cubicBezTo>
                    <a:pt x="248976" y="454705"/>
                    <a:pt x="250738" y="459508"/>
                    <a:pt x="252786" y="464263"/>
                  </a:cubicBezTo>
                  <a:cubicBezTo>
                    <a:pt x="262644" y="487470"/>
                    <a:pt x="276645" y="508252"/>
                    <a:pt x="294551" y="526133"/>
                  </a:cubicBezTo>
                  <a:cubicBezTo>
                    <a:pt x="296171" y="527749"/>
                    <a:pt x="297790" y="529271"/>
                    <a:pt x="299409" y="530793"/>
                  </a:cubicBezTo>
                  <a:lnTo>
                    <a:pt x="31765" y="530793"/>
                  </a:lnTo>
                  <a:cubicBezTo>
                    <a:pt x="14239" y="530793"/>
                    <a:pt x="0" y="516574"/>
                    <a:pt x="0" y="499074"/>
                  </a:cubicBezTo>
                  <a:lnTo>
                    <a:pt x="0" y="481573"/>
                  </a:lnTo>
                  <a:cubicBezTo>
                    <a:pt x="0" y="464073"/>
                    <a:pt x="14239" y="449854"/>
                    <a:pt x="31765" y="449854"/>
                  </a:cubicBezTo>
                  <a:close/>
                  <a:moveTo>
                    <a:pt x="82493" y="336385"/>
                  </a:moveTo>
                  <a:lnTo>
                    <a:pt x="244510" y="336385"/>
                  </a:lnTo>
                  <a:cubicBezTo>
                    <a:pt x="239797" y="353215"/>
                    <a:pt x="237464" y="370662"/>
                    <a:pt x="237464" y="388490"/>
                  </a:cubicBezTo>
                  <a:cubicBezTo>
                    <a:pt x="237464" y="398189"/>
                    <a:pt x="238130" y="407792"/>
                    <a:pt x="239558" y="417253"/>
                  </a:cubicBezTo>
                  <a:lnTo>
                    <a:pt x="82493" y="417253"/>
                  </a:lnTo>
                  <a:cubicBezTo>
                    <a:pt x="64972" y="417253"/>
                    <a:pt x="50737" y="403038"/>
                    <a:pt x="50737" y="385543"/>
                  </a:cubicBezTo>
                  <a:lnTo>
                    <a:pt x="50737" y="368048"/>
                  </a:lnTo>
                  <a:cubicBezTo>
                    <a:pt x="50737" y="350552"/>
                    <a:pt x="64972" y="336385"/>
                    <a:pt x="82493" y="336385"/>
                  </a:cubicBezTo>
                  <a:close/>
                  <a:moveTo>
                    <a:pt x="490359" y="289450"/>
                  </a:moveTo>
                  <a:cubicBezTo>
                    <a:pt x="486395" y="290336"/>
                    <a:pt x="482764" y="292738"/>
                    <a:pt x="480406" y="296423"/>
                  </a:cubicBezTo>
                  <a:lnTo>
                    <a:pt x="442689" y="355436"/>
                  </a:lnTo>
                  <a:lnTo>
                    <a:pt x="432402" y="371557"/>
                  </a:lnTo>
                  <a:lnTo>
                    <a:pt x="409924" y="336367"/>
                  </a:lnTo>
                  <a:lnTo>
                    <a:pt x="384779" y="296994"/>
                  </a:lnTo>
                  <a:lnTo>
                    <a:pt x="384398" y="296423"/>
                  </a:lnTo>
                  <a:cubicBezTo>
                    <a:pt x="379683" y="289052"/>
                    <a:pt x="369873" y="286912"/>
                    <a:pt x="362492" y="291573"/>
                  </a:cubicBezTo>
                  <a:cubicBezTo>
                    <a:pt x="357491" y="294759"/>
                    <a:pt x="354872" y="300275"/>
                    <a:pt x="355205" y="305791"/>
                  </a:cubicBezTo>
                  <a:cubicBezTo>
                    <a:pt x="355300" y="308454"/>
                    <a:pt x="356158" y="311069"/>
                    <a:pt x="357682" y="313447"/>
                  </a:cubicBezTo>
                  <a:lnTo>
                    <a:pt x="372254" y="336367"/>
                  </a:lnTo>
                  <a:lnTo>
                    <a:pt x="405162" y="387725"/>
                  </a:lnTo>
                  <a:lnTo>
                    <a:pt x="389208" y="387725"/>
                  </a:lnTo>
                  <a:cubicBezTo>
                    <a:pt x="380445" y="387725"/>
                    <a:pt x="373350" y="394810"/>
                    <a:pt x="373350" y="403560"/>
                  </a:cubicBezTo>
                  <a:cubicBezTo>
                    <a:pt x="373350" y="409409"/>
                    <a:pt x="376588" y="414544"/>
                    <a:pt x="381303" y="417255"/>
                  </a:cubicBezTo>
                  <a:cubicBezTo>
                    <a:pt x="383589" y="418634"/>
                    <a:pt x="386303" y="419395"/>
                    <a:pt x="389208" y="419395"/>
                  </a:cubicBezTo>
                  <a:lnTo>
                    <a:pt x="416591" y="419395"/>
                  </a:lnTo>
                  <a:lnTo>
                    <a:pt x="416591" y="430522"/>
                  </a:lnTo>
                  <a:lnTo>
                    <a:pt x="389208" y="430522"/>
                  </a:lnTo>
                  <a:cubicBezTo>
                    <a:pt x="380445" y="430522"/>
                    <a:pt x="373350" y="437608"/>
                    <a:pt x="373350" y="446357"/>
                  </a:cubicBezTo>
                  <a:cubicBezTo>
                    <a:pt x="373350" y="448307"/>
                    <a:pt x="373731" y="450209"/>
                    <a:pt x="374350" y="451921"/>
                  </a:cubicBezTo>
                  <a:cubicBezTo>
                    <a:pt x="376540" y="457580"/>
                    <a:pt x="381779" y="461717"/>
                    <a:pt x="388065" y="462145"/>
                  </a:cubicBezTo>
                  <a:cubicBezTo>
                    <a:pt x="388446" y="462192"/>
                    <a:pt x="388827" y="462192"/>
                    <a:pt x="389208" y="462192"/>
                  </a:cubicBezTo>
                  <a:lnTo>
                    <a:pt x="416591" y="462192"/>
                  </a:lnTo>
                  <a:lnTo>
                    <a:pt x="416591" y="484352"/>
                  </a:lnTo>
                  <a:cubicBezTo>
                    <a:pt x="416591" y="493102"/>
                    <a:pt x="423687" y="500187"/>
                    <a:pt x="432450" y="500187"/>
                  </a:cubicBezTo>
                  <a:cubicBezTo>
                    <a:pt x="441212" y="500187"/>
                    <a:pt x="448356" y="493102"/>
                    <a:pt x="448356" y="484352"/>
                  </a:cubicBezTo>
                  <a:lnTo>
                    <a:pt x="448356" y="462192"/>
                  </a:lnTo>
                  <a:lnTo>
                    <a:pt x="475692" y="462192"/>
                  </a:lnTo>
                  <a:cubicBezTo>
                    <a:pt x="484454" y="462192"/>
                    <a:pt x="491598" y="455107"/>
                    <a:pt x="491598" y="446357"/>
                  </a:cubicBezTo>
                  <a:cubicBezTo>
                    <a:pt x="491598" y="437608"/>
                    <a:pt x="484454" y="430522"/>
                    <a:pt x="475692" y="430522"/>
                  </a:cubicBezTo>
                  <a:lnTo>
                    <a:pt x="448356" y="430522"/>
                  </a:lnTo>
                  <a:lnTo>
                    <a:pt x="448356" y="419347"/>
                  </a:lnTo>
                  <a:lnTo>
                    <a:pt x="475692" y="419347"/>
                  </a:lnTo>
                  <a:cubicBezTo>
                    <a:pt x="484454" y="419347"/>
                    <a:pt x="491598" y="412262"/>
                    <a:pt x="491598" y="403512"/>
                  </a:cubicBezTo>
                  <a:cubicBezTo>
                    <a:pt x="491598" y="394762"/>
                    <a:pt x="484454" y="387629"/>
                    <a:pt x="475692" y="387629"/>
                  </a:cubicBezTo>
                  <a:lnTo>
                    <a:pt x="459785" y="387629"/>
                  </a:lnTo>
                  <a:lnTo>
                    <a:pt x="507123" y="313447"/>
                  </a:lnTo>
                  <a:cubicBezTo>
                    <a:pt x="511837" y="306124"/>
                    <a:pt x="509694" y="296280"/>
                    <a:pt x="502313" y="291573"/>
                  </a:cubicBezTo>
                  <a:cubicBezTo>
                    <a:pt x="498622" y="289195"/>
                    <a:pt x="494324" y="288565"/>
                    <a:pt x="490359" y="289450"/>
                  </a:cubicBezTo>
                  <a:close/>
                  <a:moveTo>
                    <a:pt x="31765" y="224963"/>
                  </a:moveTo>
                  <a:lnTo>
                    <a:pt x="326647" y="224963"/>
                  </a:lnTo>
                  <a:cubicBezTo>
                    <a:pt x="315122" y="232379"/>
                    <a:pt x="304407" y="240984"/>
                    <a:pt x="294549" y="250826"/>
                  </a:cubicBezTo>
                  <a:cubicBezTo>
                    <a:pt x="278500" y="266942"/>
                    <a:pt x="265499" y="285388"/>
                    <a:pt x="255879" y="305831"/>
                  </a:cubicBezTo>
                  <a:lnTo>
                    <a:pt x="31765" y="305831"/>
                  </a:lnTo>
                  <a:cubicBezTo>
                    <a:pt x="14239" y="305831"/>
                    <a:pt x="0" y="291664"/>
                    <a:pt x="0" y="274168"/>
                  </a:cubicBezTo>
                  <a:lnTo>
                    <a:pt x="0" y="256673"/>
                  </a:lnTo>
                  <a:cubicBezTo>
                    <a:pt x="0" y="239178"/>
                    <a:pt x="14239" y="224963"/>
                    <a:pt x="31765" y="224963"/>
                  </a:cubicBezTo>
                  <a:close/>
                  <a:moveTo>
                    <a:pt x="432402" y="212825"/>
                  </a:moveTo>
                  <a:cubicBezTo>
                    <a:pt x="529553" y="212825"/>
                    <a:pt x="608274" y="291478"/>
                    <a:pt x="608226" y="388581"/>
                  </a:cubicBezTo>
                  <a:cubicBezTo>
                    <a:pt x="608226" y="485589"/>
                    <a:pt x="529506" y="564241"/>
                    <a:pt x="432355" y="564241"/>
                  </a:cubicBezTo>
                  <a:cubicBezTo>
                    <a:pt x="393780" y="564241"/>
                    <a:pt x="358110" y="551782"/>
                    <a:pt x="329155" y="530811"/>
                  </a:cubicBezTo>
                  <a:cubicBezTo>
                    <a:pt x="301391" y="510649"/>
                    <a:pt x="279675" y="482545"/>
                    <a:pt x="267484" y="449924"/>
                  </a:cubicBezTo>
                  <a:cubicBezTo>
                    <a:pt x="263579" y="439510"/>
                    <a:pt x="260626" y="428620"/>
                    <a:pt x="258816" y="417303"/>
                  </a:cubicBezTo>
                  <a:cubicBezTo>
                    <a:pt x="257292" y="407935"/>
                    <a:pt x="256435" y="398376"/>
                    <a:pt x="256435" y="388533"/>
                  </a:cubicBezTo>
                  <a:cubicBezTo>
                    <a:pt x="256435" y="370415"/>
                    <a:pt x="259197" y="352916"/>
                    <a:pt x="264340" y="336415"/>
                  </a:cubicBezTo>
                  <a:cubicBezTo>
                    <a:pt x="267674" y="325763"/>
                    <a:pt x="271960" y="315539"/>
                    <a:pt x="277151" y="305838"/>
                  </a:cubicBezTo>
                  <a:cubicBezTo>
                    <a:pt x="296629" y="269413"/>
                    <a:pt x="328584" y="240691"/>
                    <a:pt x="367301" y="225284"/>
                  </a:cubicBezTo>
                  <a:cubicBezTo>
                    <a:pt x="387446" y="217295"/>
                    <a:pt x="409400" y="212825"/>
                    <a:pt x="432402" y="212825"/>
                  </a:cubicBezTo>
                  <a:close/>
                  <a:moveTo>
                    <a:pt x="31760" y="113540"/>
                  </a:moveTo>
                  <a:lnTo>
                    <a:pt x="362842" y="113540"/>
                  </a:lnTo>
                  <a:cubicBezTo>
                    <a:pt x="380365" y="113540"/>
                    <a:pt x="394602" y="127755"/>
                    <a:pt x="394602" y="145250"/>
                  </a:cubicBezTo>
                  <a:lnTo>
                    <a:pt x="394602" y="162745"/>
                  </a:lnTo>
                  <a:cubicBezTo>
                    <a:pt x="394602" y="180241"/>
                    <a:pt x="380365" y="194408"/>
                    <a:pt x="362794" y="194408"/>
                  </a:cubicBezTo>
                  <a:lnTo>
                    <a:pt x="31760" y="194408"/>
                  </a:lnTo>
                  <a:cubicBezTo>
                    <a:pt x="14237" y="194408"/>
                    <a:pt x="0" y="180241"/>
                    <a:pt x="0" y="162745"/>
                  </a:cubicBezTo>
                  <a:lnTo>
                    <a:pt x="0" y="145250"/>
                  </a:lnTo>
                  <a:cubicBezTo>
                    <a:pt x="0" y="127755"/>
                    <a:pt x="14237" y="113540"/>
                    <a:pt x="31760" y="113540"/>
                  </a:cubicBezTo>
                  <a:close/>
                  <a:moveTo>
                    <a:pt x="82496" y="0"/>
                  </a:moveTo>
                  <a:lnTo>
                    <a:pt x="413509" y="0"/>
                  </a:lnTo>
                  <a:cubicBezTo>
                    <a:pt x="431031" y="0"/>
                    <a:pt x="445268" y="14219"/>
                    <a:pt x="445268" y="31719"/>
                  </a:cubicBezTo>
                  <a:lnTo>
                    <a:pt x="445268" y="49220"/>
                  </a:lnTo>
                  <a:cubicBezTo>
                    <a:pt x="445268" y="66720"/>
                    <a:pt x="431031" y="80939"/>
                    <a:pt x="413509" y="80939"/>
                  </a:cubicBezTo>
                  <a:lnTo>
                    <a:pt x="82496" y="80939"/>
                  </a:lnTo>
                  <a:cubicBezTo>
                    <a:pt x="64974" y="80939"/>
                    <a:pt x="50737" y="66720"/>
                    <a:pt x="50737" y="49220"/>
                  </a:cubicBezTo>
                  <a:lnTo>
                    <a:pt x="50737" y="31719"/>
                  </a:lnTo>
                  <a:cubicBezTo>
                    <a:pt x="50737" y="14219"/>
                    <a:pt x="64974" y="0"/>
                    <a:pt x="82496" y="0"/>
                  </a:cubicBezTo>
                  <a:close/>
                </a:path>
              </a:pathLst>
            </a:custGeom>
            <a:solidFill>
              <a:schemeClr val="bg1"/>
            </a:solidFill>
            <a:ln>
              <a:noFill/>
            </a:ln>
          </p:spPr>
          <p:txBody>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zh-CN" altLang="en-US"/>
            </a:p>
          </p:txBody>
        </p:sp>
      </p:grpSp>
      <p:sp>
        <p:nvSpPr>
          <p:cNvPr id="9" name="íṩ1ïḓê">
            <a:extLst>
              <a:ext uri="{FF2B5EF4-FFF2-40B4-BE49-F238E27FC236}">
                <a16:creationId xmlns:a16="http://schemas.microsoft.com/office/drawing/2014/main" id="{A8296209-B88F-4607-8AEE-A4D6E7F13EB8}"/>
              </a:ext>
            </a:extLst>
          </p:cNvPr>
          <p:cNvSpPr/>
          <p:nvPr/>
        </p:nvSpPr>
        <p:spPr bwMode="auto">
          <a:xfrm>
            <a:off x="1304863" y="2125793"/>
            <a:ext cx="3347957" cy="885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60000"/>
              </a:lnSpc>
            </a:pPr>
            <a:r>
              <a:rPr lang="zh-CN" altLang="en-US" dirty="0"/>
              <a:t>深度学习是机器学习中一种基于对数据</a:t>
            </a:r>
            <a:r>
              <a:rPr lang="zh-CN" altLang="en-US" b="1" dirty="0"/>
              <a:t>进行表征学习</a:t>
            </a:r>
            <a:r>
              <a:rPr lang="zh-CN" altLang="en-US" dirty="0"/>
              <a:t>的算法。</a:t>
            </a:r>
          </a:p>
        </p:txBody>
      </p:sp>
      <p:sp>
        <p:nvSpPr>
          <p:cNvPr id="11" name="íṡ1ïḍê">
            <a:extLst>
              <a:ext uri="{FF2B5EF4-FFF2-40B4-BE49-F238E27FC236}">
                <a16:creationId xmlns:a16="http://schemas.microsoft.com/office/drawing/2014/main" id="{03A85494-7BCD-47F6-A717-E3696BAE3C1C}"/>
              </a:ext>
            </a:extLst>
          </p:cNvPr>
          <p:cNvSpPr/>
          <p:nvPr/>
        </p:nvSpPr>
        <p:spPr bwMode="auto">
          <a:xfrm>
            <a:off x="1543028" y="4617756"/>
            <a:ext cx="9105945" cy="455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60000"/>
              </a:lnSpc>
            </a:pPr>
            <a:r>
              <a:rPr lang="zh-CN" altLang="en-US" dirty="0"/>
              <a:t>好处是用非监督式或半监督式的特征学习和分层</a:t>
            </a:r>
            <a:r>
              <a:rPr lang="zh-CN" altLang="en-US" b="1" dirty="0"/>
              <a:t>特征提取高效算法</a:t>
            </a:r>
            <a:r>
              <a:rPr lang="zh-CN" altLang="en-US" dirty="0"/>
              <a:t>，来替代手工获取特征。</a:t>
            </a:r>
          </a:p>
          <a:p>
            <a:pPr marL="171450" indent="-171450">
              <a:lnSpc>
                <a:spcPct val="160000"/>
              </a:lnSpc>
              <a:buFont typeface="Arial" panose="020B0604020202020204" pitchFamily="34" charset="0"/>
              <a:buChar char="•"/>
            </a:pPr>
            <a:endParaRPr lang="en-US" altLang="zh-CN" dirty="0"/>
          </a:p>
        </p:txBody>
      </p:sp>
      <p:sp>
        <p:nvSpPr>
          <p:cNvPr id="14" name="íSļíḍê">
            <a:extLst>
              <a:ext uri="{FF2B5EF4-FFF2-40B4-BE49-F238E27FC236}">
                <a16:creationId xmlns:a16="http://schemas.microsoft.com/office/drawing/2014/main" id="{02EE76E8-50AD-4095-B1C4-C083A9028B60}"/>
              </a:ext>
            </a:extLst>
          </p:cNvPr>
          <p:cNvSpPr/>
          <p:nvPr/>
        </p:nvSpPr>
        <p:spPr bwMode="auto">
          <a:xfrm>
            <a:off x="7487818" y="1643275"/>
            <a:ext cx="3348000" cy="813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60000"/>
              </a:lnSpc>
            </a:pPr>
            <a:r>
              <a:rPr lang="zh-CN" altLang="en-US" dirty="0"/>
              <a:t>表征学习的目标是寻求更好的表示方法，并创建更好的模型来从大规模未标记数据中学习这些表示方法。</a:t>
            </a:r>
          </a:p>
        </p:txBody>
      </p:sp>
    </p:spTree>
    <p:extLst>
      <p:ext uri="{BB962C8B-B14F-4D97-AF65-F5344CB8AC3E}">
        <p14:creationId xmlns:p14="http://schemas.microsoft.com/office/powerpoint/2010/main" val="3565059693"/>
      </p:ext>
    </p:extLst>
  </p:cSld>
  <p:clrMapOvr>
    <a:masterClrMapping/>
  </p:clrMapOvr>
  <p:transition spd="slow">
    <p:split orient="ver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深度学习算法：</a:t>
            </a:r>
            <a:r>
              <a:rPr lang="en-US" altLang="zh-CN" dirty="0"/>
              <a:t>CNN-</a:t>
            </a:r>
            <a:r>
              <a:rPr lang="zh-CN" altLang="en-US" dirty="0"/>
              <a:t>卷积神经网络</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34</a:t>
            </a:fld>
            <a:endParaRPr lang="zh-CN" altLang="en-US" dirty="0"/>
          </a:p>
        </p:txBody>
      </p:sp>
      <p:grpSp>
        <p:nvGrpSpPr>
          <p:cNvPr id="19" name="组合 18"/>
          <p:cNvGrpSpPr>
            <a:grpSpLocks noChangeAspect="1"/>
          </p:cNvGrpSpPr>
          <p:nvPr/>
        </p:nvGrpSpPr>
        <p:grpSpPr>
          <a:xfrm>
            <a:off x="7334240" y="2364631"/>
            <a:ext cx="3910358" cy="2880000"/>
            <a:chOff x="5914873" y="1584000"/>
            <a:chExt cx="5604452" cy="4127710"/>
          </a:xfrm>
        </p:grpSpPr>
        <p:grpSp>
          <p:nvGrpSpPr>
            <p:cNvPr id="3" name="组合 2"/>
            <p:cNvGrpSpPr>
              <a:grpSpLocks noChangeAspect="1"/>
            </p:cNvGrpSpPr>
            <p:nvPr/>
          </p:nvGrpSpPr>
          <p:grpSpPr>
            <a:xfrm>
              <a:off x="5914873" y="1584000"/>
              <a:ext cx="5009050" cy="4127710"/>
              <a:chOff x="5914873" y="1584000"/>
              <a:chExt cx="5009050" cy="4127710"/>
            </a:xfrm>
          </p:grpSpPr>
          <p:sp>
            <p:nvSpPr>
              <p:cNvPr id="11" name="íṧļîdè">
                <a:extLst>
                  <a:ext uri="{FF2B5EF4-FFF2-40B4-BE49-F238E27FC236}">
                    <a16:creationId xmlns:a16="http://schemas.microsoft.com/office/drawing/2014/main" id="{7340650B-45C0-4791-9B6F-047FFF8ABF36}"/>
                  </a:ext>
                </a:extLst>
              </p:cNvPr>
              <p:cNvSpPr/>
              <p:nvPr/>
            </p:nvSpPr>
            <p:spPr>
              <a:xfrm flipV="1">
                <a:off x="6637198" y="5382358"/>
                <a:ext cx="4286725" cy="329352"/>
              </a:xfrm>
              <a:prstGeom prst="round2SameRect">
                <a:avLst>
                  <a:gd name="adj1" fmla="val 50000"/>
                  <a:gd name="adj2" fmla="val 0"/>
                </a:avLst>
              </a:prstGeom>
              <a:solidFill>
                <a:schemeClr val="tx2">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îśḻiḋè">
                <a:extLst>
                  <a:ext uri="{FF2B5EF4-FFF2-40B4-BE49-F238E27FC236}">
                    <a16:creationId xmlns:a16="http://schemas.microsoft.com/office/drawing/2014/main" id="{8759B5AB-9FFD-4486-B253-E9934B43A633}"/>
                  </a:ext>
                </a:extLst>
              </p:cNvPr>
              <p:cNvSpPr/>
              <p:nvPr/>
            </p:nvSpPr>
            <p:spPr>
              <a:xfrm rot="4599532" flipV="1">
                <a:off x="4135771" y="3363102"/>
                <a:ext cx="3824378" cy="266173"/>
              </a:xfrm>
              <a:prstGeom prst="round2SameRect">
                <a:avLst>
                  <a:gd name="adj1" fmla="val 50000"/>
                  <a:gd name="adj2" fmla="val 0"/>
                </a:avLst>
              </a:prstGeom>
              <a:solidFill>
                <a:schemeClr val="tx2">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13" name="išļïḋe">
              <a:extLst>
                <a:ext uri="{FF2B5EF4-FFF2-40B4-BE49-F238E27FC236}">
                  <a16:creationId xmlns:a16="http://schemas.microsoft.com/office/drawing/2014/main" id="{9B76372D-858D-4F96-9AB1-EC930F485B39}"/>
                </a:ext>
              </a:extLst>
            </p:cNvPr>
            <p:cNvSpPr/>
            <p:nvPr/>
          </p:nvSpPr>
          <p:spPr>
            <a:xfrm>
              <a:off x="6637198" y="3476340"/>
              <a:ext cx="1081296" cy="1081299"/>
            </a:xfrm>
            <a:prstGeom prst="ellipse">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r>
                <a:rPr lang="en-US" altLang="zh-CN" sz="1100" b="1" dirty="0"/>
                <a:t>RNN</a:t>
              </a:r>
            </a:p>
          </p:txBody>
        </p:sp>
        <p:sp>
          <p:nvSpPr>
            <p:cNvPr id="14" name="íśḻiḓe">
              <a:extLst>
                <a:ext uri="{FF2B5EF4-FFF2-40B4-BE49-F238E27FC236}">
                  <a16:creationId xmlns:a16="http://schemas.microsoft.com/office/drawing/2014/main" id="{11034764-847E-4258-8EA5-EF6C1B09B595}"/>
                </a:ext>
              </a:extLst>
            </p:cNvPr>
            <p:cNvSpPr/>
            <p:nvPr/>
          </p:nvSpPr>
          <p:spPr>
            <a:xfrm>
              <a:off x="8069143" y="3696784"/>
              <a:ext cx="1433632" cy="1433634"/>
            </a:xfrm>
            <a:prstGeom prst="ellipse">
              <a:avLst/>
            </a:pr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r>
                <a:rPr lang="en-US" altLang="zh-CN" sz="1400" b="1" dirty="0"/>
                <a:t>DNN</a:t>
              </a:r>
            </a:p>
          </p:txBody>
        </p:sp>
        <p:sp>
          <p:nvSpPr>
            <p:cNvPr id="15" name="íṩlíḍe">
              <a:extLst>
                <a:ext uri="{FF2B5EF4-FFF2-40B4-BE49-F238E27FC236}">
                  <a16:creationId xmlns:a16="http://schemas.microsoft.com/office/drawing/2014/main" id="{AF6D452F-603F-4772-AF7A-CD21EEABA96E}"/>
                </a:ext>
              </a:extLst>
            </p:cNvPr>
            <p:cNvSpPr/>
            <p:nvPr/>
          </p:nvSpPr>
          <p:spPr>
            <a:xfrm>
              <a:off x="7314119" y="1917708"/>
              <a:ext cx="1676618" cy="1676622"/>
            </a:xfrm>
            <a:prstGeom prst="ellipse">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r>
                <a:rPr lang="en-US" altLang="zh-CN" sz="1400" b="1" dirty="0"/>
                <a:t>LSTM</a:t>
              </a:r>
            </a:p>
          </p:txBody>
        </p:sp>
        <p:sp>
          <p:nvSpPr>
            <p:cNvPr id="16" name="îş1íḓê">
              <a:extLst>
                <a:ext uri="{FF2B5EF4-FFF2-40B4-BE49-F238E27FC236}">
                  <a16:creationId xmlns:a16="http://schemas.microsoft.com/office/drawing/2014/main" id="{C3C2CF76-FF13-4B4C-8EF1-01C6A15C70D9}"/>
                </a:ext>
              </a:extLst>
            </p:cNvPr>
            <p:cNvSpPr/>
            <p:nvPr/>
          </p:nvSpPr>
          <p:spPr>
            <a:xfrm>
              <a:off x="9188376" y="1865908"/>
              <a:ext cx="2330949" cy="2330954"/>
            </a:xfrm>
            <a:prstGeom prst="ellips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r>
                <a:rPr lang="en-US" altLang="zh-CN" sz="2000" b="1" dirty="0"/>
                <a:t>CNN</a:t>
              </a:r>
            </a:p>
          </p:txBody>
        </p:sp>
        <p:sp>
          <p:nvSpPr>
            <p:cNvPr id="17" name="iṥ1îḑè">
              <a:extLst>
                <a:ext uri="{FF2B5EF4-FFF2-40B4-BE49-F238E27FC236}">
                  <a16:creationId xmlns:a16="http://schemas.microsoft.com/office/drawing/2014/main" id="{F27D46BD-6CDE-4268-9FAE-02F3521D5798}"/>
                </a:ext>
              </a:extLst>
            </p:cNvPr>
            <p:cNvSpPr/>
            <p:nvPr/>
          </p:nvSpPr>
          <p:spPr>
            <a:xfrm>
              <a:off x="9830998" y="4377309"/>
              <a:ext cx="824602" cy="824602"/>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endParaRPr lang="en-US" altLang="zh-CN" sz="1100" b="1" dirty="0"/>
            </a:p>
          </p:txBody>
        </p:sp>
        <p:sp>
          <p:nvSpPr>
            <p:cNvPr id="18" name="îśḻiďé">
              <a:extLst>
                <a:ext uri="{FF2B5EF4-FFF2-40B4-BE49-F238E27FC236}">
                  <a16:creationId xmlns:a16="http://schemas.microsoft.com/office/drawing/2014/main" id="{DCFBAA4D-2E9C-40CA-873B-316E3EC6310C}"/>
                </a:ext>
              </a:extLst>
            </p:cNvPr>
            <p:cNvSpPr/>
            <p:nvPr/>
          </p:nvSpPr>
          <p:spPr>
            <a:xfrm>
              <a:off x="6240931" y="2261951"/>
              <a:ext cx="969494" cy="969494"/>
            </a:xfrm>
            <a:prstGeom prst="ellipse">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spcBef>
                  <a:spcPct val="0"/>
                </a:spcBef>
              </a:pPr>
              <a:endParaRPr lang="en-US" altLang="zh-CN" sz="1100" b="1" dirty="0"/>
            </a:p>
          </p:txBody>
        </p:sp>
      </p:grpSp>
      <p:sp>
        <p:nvSpPr>
          <p:cNvPr id="5" name="矩形 4"/>
          <p:cNvSpPr/>
          <p:nvPr/>
        </p:nvSpPr>
        <p:spPr>
          <a:xfrm>
            <a:off x="1002931" y="2062101"/>
            <a:ext cx="5540738" cy="2169825"/>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t>针对弹现广告的网页的图形进行自动化截取，并取用其中小范围进行逐层过滤，利用大量数据通过</a:t>
            </a:r>
            <a:r>
              <a:rPr lang="en-US" altLang="zh-CN" dirty="0"/>
              <a:t>CNN</a:t>
            </a:r>
            <a:r>
              <a:rPr lang="zh-CN" altLang="en-US" dirty="0"/>
              <a:t>实现自动从数据中计算特征。</a:t>
            </a:r>
            <a:endParaRPr lang="en-US" altLang="zh-CN" dirty="0"/>
          </a:p>
          <a:p>
            <a:pPr marL="285750" indent="-285750">
              <a:lnSpc>
                <a:spcPct val="150000"/>
              </a:lnSpc>
              <a:buFont typeface="Wingdings" panose="05000000000000000000" pitchFamily="2" charset="2"/>
              <a:buChar char="Ø"/>
            </a:pPr>
            <a:r>
              <a:rPr lang="zh-CN" altLang="en-US" dirty="0"/>
              <a:t>搜集截取广告页面之文字，将其转化为图形向量再藉由</a:t>
            </a:r>
            <a:r>
              <a:rPr lang="en-US" altLang="zh-CN" dirty="0"/>
              <a:t>CNN</a:t>
            </a:r>
            <a:r>
              <a:rPr lang="zh-CN" altLang="en-US" dirty="0"/>
              <a:t>进行特征的自动提取以及训练。</a:t>
            </a:r>
          </a:p>
        </p:txBody>
      </p:sp>
      <p:grpSp>
        <p:nvGrpSpPr>
          <p:cNvPr id="20" name="组合 19"/>
          <p:cNvGrpSpPr/>
          <p:nvPr/>
        </p:nvGrpSpPr>
        <p:grpSpPr>
          <a:xfrm>
            <a:off x="697047" y="1061052"/>
            <a:ext cx="149225" cy="5400000"/>
            <a:chOff x="5428815" y="1125869"/>
            <a:chExt cx="149225" cy="5400000"/>
          </a:xfrm>
        </p:grpSpPr>
        <p:cxnSp>
          <p:nvCxnSpPr>
            <p:cNvPr id="21" name="直接连接符 20">
              <a:extLst>
                <a:ext uri="{FF2B5EF4-FFF2-40B4-BE49-F238E27FC236}">
                  <a16:creationId xmlns:a16="http://schemas.microsoft.com/office/drawing/2014/main" id="{9A33A229-F34C-4649-B3F7-435FA3D57E07}"/>
                </a:ext>
              </a:extLst>
            </p:cNvPr>
            <p:cNvCxnSpPr/>
            <p:nvPr/>
          </p:nvCxnSpPr>
          <p:spPr>
            <a:xfrm>
              <a:off x="5503428" y="1125869"/>
              <a:ext cx="0" cy="540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2" name="iś1íḍé">
              <a:extLst>
                <a:ext uri="{FF2B5EF4-FFF2-40B4-BE49-F238E27FC236}">
                  <a16:creationId xmlns:a16="http://schemas.microsoft.com/office/drawing/2014/main" id="{2EDF9F11-D9C3-4209-B6F6-3A0A12C3781F}"/>
                </a:ext>
              </a:extLst>
            </p:cNvPr>
            <p:cNvSpPr/>
            <p:nvPr/>
          </p:nvSpPr>
          <p:spPr bwMode="auto">
            <a:xfrm>
              <a:off x="5428815" y="3751257"/>
              <a:ext cx="149225" cy="149225"/>
            </a:xfrm>
            <a:prstGeom prst="ellipse">
              <a:avLst/>
            </a:prstGeom>
            <a:solidFill>
              <a:schemeClr val="accent1"/>
            </a:solidFill>
            <a:ln w="38100">
              <a:solidFill>
                <a:schemeClr val="bg1"/>
              </a:solid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grpSp>
      <p:sp>
        <p:nvSpPr>
          <p:cNvPr id="23" name="iś1ïde">
            <a:extLst>
              <a:ext uri="{FF2B5EF4-FFF2-40B4-BE49-F238E27FC236}">
                <a16:creationId xmlns:a16="http://schemas.microsoft.com/office/drawing/2014/main" id="{DAE12E2A-2DFD-4AF8-844B-41594FC1BE19}"/>
              </a:ext>
            </a:extLst>
          </p:cNvPr>
          <p:cNvSpPr/>
          <p:nvPr/>
        </p:nvSpPr>
        <p:spPr bwMode="auto">
          <a:xfrm>
            <a:off x="846272" y="1479993"/>
            <a:ext cx="1731365" cy="552675"/>
          </a:xfrm>
          <a:prstGeom prst="homePlate">
            <a:avLst/>
          </a:prstGeom>
          <a:solidFill>
            <a:schemeClr val="accent3"/>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zh-CN" altLang="en-US" b="1" dirty="0">
                <a:solidFill>
                  <a:schemeClr val="bg1"/>
                </a:solidFill>
                <a:latin typeface="+mn-ea"/>
              </a:rPr>
              <a:t>广告网页识别</a:t>
            </a:r>
          </a:p>
        </p:txBody>
      </p:sp>
      <p:sp>
        <p:nvSpPr>
          <p:cNvPr id="24" name="iSľîḋe">
            <a:extLst>
              <a:ext uri="{FF2B5EF4-FFF2-40B4-BE49-F238E27FC236}">
                <a16:creationId xmlns:a16="http://schemas.microsoft.com/office/drawing/2014/main" id="{F0B4BEB9-D088-4FCE-9A78-1D115CEA8671}"/>
              </a:ext>
            </a:extLst>
          </p:cNvPr>
          <p:cNvSpPr/>
          <p:nvPr/>
        </p:nvSpPr>
        <p:spPr bwMode="auto">
          <a:xfrm>
            <a:off x="846271" y="4506446"/>
            <a:ext cx="1731365" cy="552675"/>
          </a:xfrm>
          <a:prstGeom prst="homePlate">
            <a:avLst/>
          </a:prstGeom>
          <a:solidFill>
            <a:schemeClr val="accent5"/>
          </a:solidFill>
          <a:ln w="19050">
            <a:noFill/>
            <a:round/>
            <a:headEnd/>
            <a:tailEnd/>
          </a:ln>
        </p:spPr>
        <p:txBody>
          <a:bodyPr vert="horz" wrap="none" lIns="91440" tIns="45720" rIns="91440" bIns="45720" anchor="ctr" anchorCtr="1" compatLnSpc="1">
            <a:prstTxWarp prst="textNoShape">
              <a:avLst/>
            </a:prstTxWarp>
            <a:normAutofit/>
          </a:bodyPr>
          <a:lstStyle/>
          <a:p>
            <a:pPr algn="ctr"/>
            <a:r>
              <a:rPr lang="en-US" altLang="zh-CN" b="1" dirty="0" err="1">
                <a:solidFill>
                  <a:schemeClr val="bg1"/>
                </a:solidFill>
                <a:latin typeface="+mn-ea"/>
              </a:rPr>
              <a:t>Open_NSFW</a:t>
            </a:r>
            <a:endParaRPr lang="zh-CN" altLang="en-US" b="1" dirty="0">
              <a:solidFill>
                <a:schemeClr val="bg1"/>
              </a:solidFill>
              <a:latin typeface="+mn-ea"/>
            </a:endParaRPr>
          </a:p>
        </p:txBody>
      </p:sp>
      <p:sp>
        <p:nvSpPr>
          <p:cNvPr id="6" name="矩形 5"/>
          <p:cNvSpPr/>
          <p:nvPr/>
        </p:nvSpPr>
        <p:spPr>
          <a:xfrm>
            <a:off x="1249558" y="5059121"/>
            <a:ext cx="5294111" cy="873957"/>
          </a:xfrm>
          <a:prstGeom prst="rect">
            <a:avLst/>
          </a:prstGeom>
        </p:spPr>
        <p:txBody>
          <a:bodyPr wrap="square">
            <a:spAutoFit/>
          </a:bodyPr>
          <a:lstStyle/>
          <a:p>
            <a:pPr>
              <a:lnSpc>
                <a:spcPct val="150000"/>
              </a:lnSpc>
            </a:pPr>
            <a:r>
              <a:rPr lang="zh-CN" altLang="en-US" dirty="0">
                <a:latin typeface="+mj-ea"/>
                <a:ea typeface="+mj-ea"/>
              </a:rPr>
              <a:t>利用</a:t>
            </a:r>
            <a:r>
              <a:rPr lang="en-US" altLang="zh-CN" dirty="0">
                <a:latin typeface="+mj-ea"/>
                <a:ea typeface="+mj-ea"/>
              </a:rPr>
              <a:t>CNN</a:t>
            </a:r>
            <a:r>
              <a:rPr lang="zh-CN" altLang="en-US" dirty="0">
                <a:latin typeface="+mj-ea"/>
                <a:ea typeface="+mj-ea"/>
              </a:rPr>
              <a:t>的</a:t>
            </a:r>
            <a:r>
              <a:rPr lang="en-US" altLang="zh-CN" dirty="0" err="1">
                <a:latin typeface="+mj-ea"/>
                <a:ea typeface="+mj-ea"/>
              </a:rPr>
              <a:t>ResNet</a:t>
            </a:r>
            <a:r>
              <a:rPr lang="zh-CN" altLang="en-US" dirty="0">
                <a:latin typeface="+mj-ea"/>
                <a:ea typeface="+mj-ea"/>
              </a:rPr>
              <a:t>（深度残差网络）模型来实现图像二分类问题。</a:t>
            </a:r>
            <a:endParaRPr lang="en-US" altLang="zh-CN" dirty="0">
              <a:latin typeface="+mj-ea"/>
              <a:ea typeface="+mj-ea"/>
            </a:endParaRPr>
          </a:p>
        </p:txBody>
      </p:sp>
      <p:sp>
        <p:nvSpPr>
          <p:cNvPr id="7" name="矩形 6"/>
          <p:cNvSpPr/>
          <p:nvPr/>
        </p:nvSpPr>
        <p:spPr>
          <a:xfrm>
            <a:off x="2652246" y="4613506"/>
            <a:ext cx="3021468" cy="338554"/>
          </a:xfrm>
          <a:prstGeom prst="rect">
            <a:avLst/>
          </a:prstGeom>
        </p:spPr>
        <p:txBody>
          <a:bodyPr wrap="none">
            <a:spAutoFit/>
          </a:bodyPr>
          <a:lstStyle/>
          <a:p>
            <a:r>
              <a:rPr lang="en-US" altLang="zh-CN" sz="1600" i="1" dirty="0">
                <a:latin typeface="+mj-ea"/>
                <a:ea typeface="+mj-ea"/>
              </a:rPr>
              <a:t>(Not Safe/Suitable For Work)</a:t>
            </a:r>
            <a:endParaRPr lang="zh-CN" altLang="en-US" sz="1600" i="1" dirty="0">
              <a:latin typeface="+mj-ea"/>
              <a:ea typeface="+mj-ea"/>
            </a:endParaRPr>
          </a:p>
        </p:txBody>
      </p:sp>
    </p:spTree>
    <p:extLst>
      <p:ext uri="{BB962C8B-B14F-4D97-AF65-F5344CB8AC3E}">
        <p14:creationId xmlns:p14="http://schemas.microsoft.com/office/powerpoint/2010/main" val="3725221793"/>
      </p:ext>
    </p:extLst>
  </p:cSld>
  <p:clrMapOvr>
    <a:masterClrMapping/>
  </p:clrMapOvr>
  <p:transition spd="slow">
    <p:split orient="ver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zh-CN" altLang="en-US" dirty="0"/>
              <a:t>相关应用及产品</a:t>
            </a:r>
          </a:p>
        </p:txBody>
      </p:sp>
      <p:sp>
        <p:nvSpPr>
          <p:cNvPr id="6" name="文本框 5">
            <a:extLst>
              <a:ext uri="{FF2B5EF4-FFF2-40B4-BE49-F238E27FC236}">
                <a16:creationId xmlns:a16="http://schemas.microsoft.com/office/drawing/2014/main" id="{04F69230-F3A6-4586-9371-A858F4763E9F}"/>
              </a:ext>
            </a:extLst>
          </p:cNvPr>
          <p:cNvSpPr txBox="1"/>
          <p:nvPr/>
        </p:nvSpPr>
        <p:spPr>
          <a:xfrm>
            <a:off x="2221894" y="2200275"/>
            <a:ext cx="767637" cy="667432"/>
          </a:xfrm>
          <a:prstGeom prst="rect">
            <a:avLst/>
          </a:prstGeom>
          <a:noFill/>
          <a:ln w="117475">
            <a:noFill/>
          </a:ln>
        </p:spPr>
        <p:txBody>
          <a:bodyPr wrap="none" rtlCol="0">
            <a:prstTxWarp prst="textPlain">
              <a:avLst/>
            </a:prstTxWarp>
            <a:spAutoFit/>
          </a:bodyPr>
          <a:lstStyle/>
          <a:p>
            <a:r>
              <a:rPr lang="en-US" altLang="zh-CN" sz="1350" spc="75" dirty="0">
                <a:solidFill>
                  <a:schemeClr val="accent1"/>
                </a:solidFill>
                <a:latin typeface="Impact" panose="020B0806030902050204" pitchFamily="34" charset="0"/>
                <a:cs typeface="Arial" panose="020B0604020202020204" pitchFamily="34" charset="0"/>
              </a:rPr>
              <a:t>/04</a:t>
            </a:r>
            <a:endParaRPr lang="zh-CN" altLang="en-US" sz="1350" spc="75" dirty="0">
              <a:solidFill>
                <a:schemeClr val="accent1"/>
              </a:solidFill>
              <a:latin typeface="Impact" panose="020B0806030902050204" pitchFamily="34" charset="0"/>
              <a:cs typeface="Arial" panose="020B0604020202020204" pitchFamily="34" charset="0"/>
            </a:endParaRPr>
          </a:p>
        </p:txBody>
      </p:sp>
      <p:sp>
        <p:nvSpPr>
          <p:cNvPr id="5" name="文本占位符 4"/>
          <p:cNvSpPr>
            <a:spLocks noGrp="1"/>
          </p:cNvSpPr>
          <p:nvPr>
            <p:ph type="body" idx="1"/>
          </p:nvPr>
        </p:nvSpPr>
        <p:spPr>
          <a:xfrm>
            <a:off x="2221894" y="3769979"/>
            <a:ext cx="1979045" cy="372054"/>
          </a:xfrm>
        </p:spPr>
        <p:txBody>
          <a:bodyPr>
            <a:noAutofit/>
          </a:bodyPr>
          <a:lstStyle/>
          <a:p>
            <a:pPr lvl="0">
              <a:lnSpc>
                <a:spcPct val="100000"/>
              </a:lnSpc>
            </a:pPr>
            <a:r>
              <a:rPr lang="zh-CN" altLang="en-US" sz="1800" dirty="0"/>
              <a:t>演讲人：柯楚雯</a:t>
            </a:r>
          </a:p>
        </p:txBody>
      </p:sp>
    </p:spTree>
    <p:extLst>
      <p:ext uri="{BB962C8B-B14F-4D97-AF65-F5344CB8AC3E}">
        <p14:creationId xmlns:p14="http://schemas.microsoft.com/office/powerpoint/2010/main" val="2062160332"/>
      </p:ext>
    </p:extLst>
  </p:cSld>
  <p:clrMapOvr>
    <a:masterClrMapping/>
  </p:clrMapOvr>
  <p:transition spd="slow">
    <p:split orient="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B1CD25-26C3-48AB-AFFB-DF077DEE64E7}"/>
              </a:ext>
            </a:extLst>
          </p:cNvPr>
          <p:cNvSpPr>
            <a:spLocks noGrp="1"/>
          </p:cNvSpPr>
          <p:nvPr>
            <p:ph type="title"/>
          </p:nvPr>
        </p:nvSpPr>
        <p:spPr>
          <a:xfrm>
            <a:off x="695325" y="67322"/>
            <a:ext cx="10801350" cy="937991"/>
          </a:xfrm>
        </p:spPr>
        <p:txBody>
          <a:bodyPr/>
          <a:lstStyle/>
          <a:p>
            <a:r>
              <a:rPr lang="zh-CN" altLang="en-US" dirty="0"/>
              <a:t>相关应用及产品</a:t>
            </a:r>
          </a:p>
        </p:txBody>
      </p:sp>
      <p:sp>
        <p:nvSpPr>
          <p:cNvPr id="99" name="Shape 305">
            <a:extLst>
              <a:ext uri="{FF2B5EF4-FFF2-40B4-BE49-F238E27FC236}">
                <a16:creationId xmlns:a16="http://schemas.microsoft.com/office/drawing/2014/main" id="{4B9D6E01-50C9-424B-8DE2-485B512F22AA}"/>
              </a:ext>
            </a:extLst>
          </p:cNvPr>
          <p:cNvSpPr txBox="1">
            <a:spLocks/>
          </p:cNvSpPr>
          <p:nvPr/>
        </p:nvSpPr>
        <p:spPr>
          <a:xfrm>
            <a:off x="1897438" y="1119713"/>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文本不良信息发现</a:t>
            </a:r>
            <a:r>
              <a:rPr lang="en-US" altLang="zh-CN" sz="2800" dirty="0">
                <a:ea typeface="Calibri"/>
                <a:cs typeface="Calibri"/>
                <a:sym typeface="Calibri"/>
              </a:rPr>
              <a:t>——</a:t>
            </a:r>
            <a:r>
              <a:rPr lang="zh-CN" altLang="en-US" sz="2800" dirty="0">
                <a:ea typeface="Calibri"/>
                <a:cs typeface="Calibri"/>
                <a:sym typeface="Calibri"/>
              </a:rPr>
              <a:t>九眼智能过滤</a:t>
            </a:r>
            <a:endParaRPr lang="en-US" sz="2800" dirty="0">
              <a:ea typeface="Calibri"/>
              <a:cs typeface="Calibri"/>
              <a:sym typeface="Calibri"/>
            </a:endParaRPr>
          </a:p>
        </p:txBody>
      </p:sp>
      <p:sp>
        <p:nvSpPr>
          <p:cNvPr id="100" name="Shape 306">
            <a:extLst>
              <a:ext uri="{FF2B5EF4-FFF2-40B4-BE49-F238E27FC236}">
                <a16:creationId xmlns:a16="http://schemas.microsoft.com/office/drawing/2014/main" id="{A72CF701-93B4-4173-8730-3750720EB995}"/>
              </a:ext>
            </a:extLst>
          </p:cNvPr>
          <p:cNvSpPr txBox="1">
            <a:spLocks/>
          </p:cNvSpPr>
          <p:nvPr/>
        </p:nvSpPr>
        <p:spPr>
          <a:xfrm>
            <a:off x="1989751" y="1837211"/>
            <a:ext cx="8489432" cy="744494"/>
          </a:xfrm>
          <a:prstGeom prst="rect">
            <a:avLst/>
          </a:prstGeom>
          <a:noFill/>
          <a:ln>
            <a:noFill/>
          </a:ln>
        </p:spPr>
        <p:txBody>
          <a:bodyPr lIns="45713" tIns="22850" rIns="45713" bIns="22850" anchor="t" anchorCtr="0">
            <a:noAutofit/>
          </a:bodyPr>
          <a:lstStyle/>
          <a:p>
            <a:pPr algn="ctr">
              <a:lnSpc>
                <a:spcPct val="150000"/>
              </a:lnSpc>
              <a:buSzPct val="25000"/>
            </a:pPr>
            <a:r>
              <a:rPr lang="zh-CN" altLang="en-US" sz="1100" dirty="0">
                <a:ea typeface="Calibri"/>
                <a:cs typeface="Calibri"/>
                <a:sym typeface="Calibri"/>
              </a:rPr>
              <a:t>九眼智能过滤系统面向复杂文本大数据的内容智能过滤系统，可实时智能识别关键词音变、形变与拆字等常见变体，并实现了语义的精准排歧，系统内置了国内最新最全的知识库，适用于诈骗、传销、暴恐、色情、邪教胁迫、网络赌博、反伦理、假发票、语言暴力、垃圾广告等不良内容的智能过滤发现。</a:t>
            </a:r>
            <a:endParaRPr lang="en-US" sz="1100" dirty="0">
              <a:ea typeface="Calibri"/>
              <a:cs typeface="Calibri"/>
              <a:sym typeface="Calibri"/>
            </a:endParaRPr>
          </a:p>
        </p:txBody>
      </p:sp>
      <p:sp>
        <p:nvSpPr>
          <p:cNvPr id="19" name="Shape 284">
            <a:extLst>
              <a:ext uri="{FF2B5EF4-FFF2-40B4-BE49-F238E27FC236}">
                <a16:creationId xmlns:a16="http://schemas.microsoft.com/office/drawing/2014/main" id="{B584EF60-2F02-49D2-99FD-DA71404C7805}"/>
              </a:ext>
            </a:extLst>
          </p:cNvPr>
          <p:cNvSpPr txBox="1">
            <a:spLocks/>
          </p:cNvSpPr>
          <p:nvPr/>
        </p:nvSpPr>
        <p:spPr>
          <a:xfrm>
            <a:off x="8140425" y="4755235"/>
            <a:ext cx="3160309"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b="0" dirty="0"/>
              <a:t>使用专利算法，快速扫描，单机速度</a:t>
            </a:r>
            <a:r>
              <a:rPr lang="en-US" altLang="zh-CN" b="0" dirty="0"/>
              <a:t>30MB/s</a:t>
            </a:r>
            <a:r>
              <a:rPr lang="zh-CN" altLang="en-US" b="0" dirty="0"/>
              <a:t>；支持单机多线程、多机并行、</a:t>
            </a:r>
            <a:r>
              <a:rPr lang="en-US" altLang="zh-CN" b="0" dirty="0"/>
              <a:t>Hadoop</a:t>
            </a:r>
            <a:r>
              <a:rPr lang="zh-CN" altLang="en-US" b="0" dirty="0"/>
              <a:t>云服务模式，对</a:t>
            </a:r>
            <a:r>
              <a:rPr lang="en-US" altLang="zh-CN" b="0" dirty="0"/>
              <a:t>PB</a:t>
            </a:r>
            <a:r>
              <a:rPr lang="zh-CN" altLang="en-US" b="0" dirty="0"/>
              <a:t>级信息内容实现并行高效在线核查。</a:t>
            </a:r>
            <a:endParaRPr lang="en-US" altLang="zh-CN" b="0" dirty="0">
              <a:solidFill>
                <a:schemeClr val="tx1"/>
              </a:solidFill>
              <a:latin typeface="+mn-lt"/>
            </a:endParaRPr>
          </a:p>
        </p:txBody>
      </p:sp>
      <p:sp>
        <p:nvSpPr>
          <p:cNvPr id="20" name="Shape 285">
            <a:extLst>
              <a:ext uri="{FF2B5EF4-FFF2-40B4-BE49-F238E27FC236}">
                <a16:creationId xmlns:a16="http://schemas.microsoft.com/office/drawing/2014/main" id="{5FB52213-39C0-4107-8ACF-892768B563D4}"/>
              </a:ext>
            </a:extLst>
          </p:cNvPr>
          <p:cNvSpPr txBox="1">
            <a:spLocks/>
          </p:cNvSpPr>
          <p:nvPr/>
        </p:nvSpPr>
        <p:spPr>
          <a:xfrm>
            <a:off x="8140425" y="4428051"/>
            <a:ext cx="3160309" cy="311745"/>
          </a:xfrm>
          <a:prstGeom prst="rect">
            <a:avLst/>
          </a:prstGeom>
          <a:noFill/>
          <a:ln>
            <a:noFill/>
          </a:ln>
        </p:spPr>
        <p:txBody>
          <a:bodyPr wrap="none" lIns="91440" tIns="45720" rIns="91440" bIns="45720" anchor="ctr" anchorCtr="0">
            <a:normAutofit lnSpcReduction="10000"/>
          </a:bodyPr>
          <a:lstStyle/>
          <a:p>
            <a:pPr lvl="0">
              <a:buSzPct val="25000"/>
            </a:pPr>
            <a:r>
              <a:rPr lang="zh-CN" altLang="en-US" sz="1600" b="1" dirty="0">
                <a:ea typeface="Calibri"/>
                <a:cs typeface="Calibri"/>
                <a:sym typeface="Calibri"/>
              </a:rPr>
              <a:t>快速实时</a:t>
            </a:r>
            <a:endParaRPr lang="de-DE" altLang="zh-CN" sz="1600" b="1" dirty="0">
              <a:ea typeface="Calibri"/>
              <a:cs typeface="Calibri"/>
              <a:sym typeface="Calibri"/>
            </a:endParaRPr>
          </a:p>
        </p:txBody>
      </p:sp>
      <p:sp>
        <p:nvSpPr>
          <p:cNvPr id="21" name="Shape 286">
            <a:extLst>
              <a:ext uri="{FF2B5EF4-FFF2-40B4-BE49-F238E27FC236}">
                <a16:creationId xmlns:a16="http://schemas.microsoft.com/office/drawing/2014/main" id="{1E7534CC-6076-4C97-B44C-3E123B41D80A}"/>
              </a:ext>
            </a:extLst>
          </p:cNvPr>
          <p:cNvSpPr>
            <a:spLocks/>
          </p:cNvSpPr>
          <p:nvPr/>
        </p:nvSpPr>
        <p:spPr>
          <a:xfrm>
            <a:off x="8244077" y="3842938"/>
            <a:ext cx="258614" cy="359832"/>
          </a:xfrm>
          <a:custGeom>
            <a:avLst/>
            <a:gdLst/>
            <a:ahLst/>
            <a:cxnLst/>
            <a:rect l="0" t="0" r="0" b="0"/>
            <a:pathLst>
              <a:path w="120000" h="120000" extrusionOk="0">
                <a:moveTo>
                  <a:pt x="75403" y="112293"/>
                </a:moveTo>
                <a:lnTo>
                  <a:pt x="75403" y="112293"/>
                </a:lnTo>
                <a:cubicBezTo>
                  <a:pt x="75403" y="114770"/>
                  <a:pt x="78044" y="117247"/>
                  <a:pt x="80684" y="117247"/>
                </a:cubicBezTo>
                <a:cubicBezTo>
                  <a:pt x="109144" y="119724"/>
                  <a:pt x="109144" y="119724"/>
                  <a:pt x="109144" y="119724"/>
                </a:cubicBezTo>
                <a:cubicBezTo>
                  <a:pt x="112078" y="119724"/>
                  <a:pt x="112078" y="117247"/>
                  <a:pt x="114718" y="114770"/>
                </a:cubicBezTo>
                <a:cubicBezTo>
                  <a:pt x="114718" y="92752"/>
                  <a:pt x="114718" y="92752"/>
                  <a:pt x="114718" y="92752"/>
                </a:cubicBezTo>
                <a:cubicBezTo>
                  <a:pt x="78044" y="90275"/>
                  <a:pt x="78044" y="90275"/>
                  <a:pt x="78044" y="90275"/>
                </a:cubicBezTo>
                <a:lnTo>
                  <a:pt x="75403" y="112293"/>
                </a:lnTo>
                <a:close/>
                <a:moveTo>
                  <a:pt x="5281" y="92752"/>
                </a:moveTo>
                <a:lnTo>
                  <a:pt x="5281" y="92752"/>
                </a:lnTo>
                <a:cubicBezTo>
                  <a:pt x="5281" y="114770"/>
                  <a:pt x="5281" y="114770"/>
                  <a:pt x="5281" y="114770"/>
                </a:cubicBezTo>
                <a:cubicBezTo>
                  <a:pt x="5281" y="117247"/>
                  <a:pt x="7921" y="119724"/>
                  <a:pt x="10268" y="119724"/>
                </a:cubicBezTo>
                <a:cubicBezTo>
                  <a:pt x="39022" y="117247"/>
                  <a:pt x="39022" y="117247"/>
                  <a:pt x="39022" y="117247"/>
                </a:cubicBezTo>
                <a:cubicBezTo>
                  <a:pt x="41662" y="117247"/>
                  <a:pt x="44303" y="114770"/>
                  <a:pt x="44303" y="112293"/>
                </a:cubicBezTo>
                <a:cubicBezTo>
                  <a:pt x="41662" y="90275"/>
                  <a:pt x="41662" y="90275"/>
                  <a:pt x="41662" y="90275"/>
                </a:cubicBezTo>
                <a:lnTo>
                  <a:pt x="5281" y="92752"/>
                </a:lnTo>
                <a:close/>
                <a:moveTo>
                  <a:pt x="0" y="56422"/>
                </a:moveTo>
                <a:lnTo>
                  <a:pt x="0" y="56422"/>
                </a:lnTo>
                <a:cubicBezTo>
                  <a:pt x="2640" y="80642"/>
                  <a:pt x="2640" y="80642"/>
                  <a:pt x="2640" y="80642"/>
                </a:cubicBezTo>
                <a:cubicBezTo>
                  <a:pt x="39022" y="75688"/>
                  <a:pt x="39022" y="75688"/>
                  <a:pt x="39022" y="75688"/>
                </a:cubicBezTo>
                <a:cubicBezTo>
                  <a:pt x="39022" y="53944"/>
                  <a:pt x="39022" y="53944"/>
                  <a:pt x="39022" y="53944"/>
                </a:cubicBezTo>
                <a:lnTo>
                  <a:pt x="39022" y="51467"/>
                </a:lnTo>
                <a:cubicBezTo>
                  <a:pt x="39022" y="41834"/>
                  <a:pt x="46943" y="31926"/>
                  <a:pt x="59853" y="31926"/>
                </a:cubicBezTo>
                <a:cubicBezTo>
                  <a:pt x="72762" y="31926"/>
                  <a:pt x="80684" y="41834"/>
                  <a:pt x="80684" y="51467"/>
                </a:cubicBezTo>
                <a:lnTo>
                  <a:pt x="80684" y="53944"/>
                </a:lnTo>
                <a:cubicBezTo>
                  <a:pt x="78044" y="75688"/>
                  <a:pt x="78044" y="75688"/>
                  <a:pt x="78044" y="75688"/>
                </a:cubicBezTo>
                <a:cubicBezTo>
                  <a:pt x="117066" y="80642"/>
                  <a:pt x="117066" y="80642"/>
                  <a:pt x="117066" y="80642"/>
                </a:cubicBezTo>
                <a:cubicBezTo>
                  <a:pt x="119706" y="56422"/>
                  <a:pt x="119706" y="56422"/>
                  <a:pt x="119706" y="56422"/>
                </a:cubicBezTo>
                <a:cubicBezTo>
                  <a:pt x="119706" y="53944"/>
                  <a:pt x="119706" y="53944"/>
                  <a:pt x="119706" y="51467"/>
                </a:cubicBezTo>
                <a:cubicBezTo>
                  <a:pt x="119706" y="22018"/>
                  <a:pt x="93594" y="0"/>
                  <a:pt x="59853" y="0"/>
                </a:cubicBezTo>
                <a:cubicBezTo>
                  <a:pt x="25819" y="0"/>
                  <a:pt x="0" y="22018"/>
                  <a:pt x="0" y="51467"/>
                </a:cubicBezTo>
                <a:cubicBezTo>
                  <a:pt x="0" y="53944"/>
                  <a:pt x="0" y="53944"/>
                  <a:pt x="0" y="56422"/>
                </a:cubicBez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sp>
        <p:nvSpPr>
          <p:cNvPr id="22" name="Shape 287">
            <a:extLst>
              <a:ext uri="{FF2B5EF4-FFF2-40B4-BE49-F238E27FC236}">
                <a16:creationId xmlns:a16="http://schemas.microsoft.com/office/drawing/2014/main" id="{2483CCCB-9C42-4D2C-BF41-5D9504FB5436}"/>
              </a:ext>
            </a:extLst>
          </p:cNvPr>
          <p:cNvSpPr txBox="1">
            <a:spLocks/>
          </p:cNvSpPr>
          <p:nvPr/>
        </p:nvSpPr>
        <p:spPr>
          <a:xfrm>
            <a:off x="673100" y="4755235"/>
            <a:ext cx="3160309"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b="0" dirty="0">
                <a:solidFill>
                  <a:schemeClr val="tx1"/>
                </a:solidFill>
                <a:latin typeface="+mn-lt"/>
              </a:rPr>
              <a:t>系统自动识别形变词、音变词、拆字、噪音、繁简体、全角半角、中间加各类干扰噪音等变体。如“發嘌”、“</a:t>
            </a:r>
            <a:r>
              <a:rPr lang="en-US" altLang="zh-CN" b="0" dirty="0">
                <a:solidFill>
                  <a:schemeClr val="tx1"/>
                </a:solidFill>
                <a:latin typeface="+mn-lt"/>
              </a:rPr>
              <a:t>Fa</a:t>
            </a:r>
            <a:r>
              <a:rPr lang="zh-CN" altLang="en-US" b="0" dirty="0">
                <a:solidFill>
                  <a:schemeClr val="tx1"/>
                </a:solidFill>
                <a:latin typeface="+mn-lt"/>
              </a:rPr>
              <a:t>票”转换为 “发票”，将拆字“弓长”转换为“张”，“六人一口</a:t>
            </a:r>
            <a:r>
              <a:rPr lang="en-US" altLang="zh-CN" b="0" dirty="0" err="1">
                <a:solidFill>
                  <a:schemeClr val="tx1"/>
                </a:solidFill>
                <a:latin typeface="+mn-lt"/>
              </a:rPr>
              <a:t>cai</a:t>
            </a:r>
            <a:r>
              <a:rPr lang="en-US" altLang="zh-CN" b="0" dirty="0">
                <a:solidFill>
                  <a:schemeClr val="tx1"/>
                </a:solidFill>
                <a:latin typeface="+mn-lt"/>
              </a:rPr>
              <a:t>”</a:t>
            </a:r>
            <a:r>
              <a:rPr lang="zh-CN" altLang="en-US" b="0" dirty="0">
                <a:solidFill>
                  <a:schemeClr val="tx1"/>
                </a:solidFill>
                <a:latin typeface="+mn-lt"/>
              </a:rPr>
              <a:t>识别为“六合彩”。</a:t>
            </a:r>
            <a:endParaRPr lang="en-US" altLang="zh-CN" b="0" dirty="0">
              <a:solidFill>
                <a:schemeClr val="tx1"/>
              </a:solidFill>
              <a:latin typeface="+mn-lt"/>
            </a:endParaRPr>
          </a:p>
        </p:txBody>
      </p:sp>
      <p:sp>
        <p:nvSpPr>
          <p:cNvPr id="23" name="Shape 288">
            <a:extLst>
              <a:ext uri="{FF2B5EF4-FFF2-40B4-BE49-F238E27FC236}">
                <a16:creationId xmlns:a16="http://schemas.microsoft.com/office/drawing/2014/main" id="{A74C4983-E794-435E-AE8D-574C8CAAD9A2}"/>
              </a:ext>
            </a:extLst>
          </p:cNvPr>
          <p:cNvSpPr txBox="1">
            <a:spLocks/>
          </p:cNvSpPr>
          <p:nvPr/>
        </p:nvSpPr>
        <p:spPr>
          <a:xfrm>
            <a:off x="673100" y="4428051"/>
            <a:ext cx="3160309" cy="311745"/>
          </a:xfrm>
          <a:prstGeom prst="rect">
            <a:avLst/>
          </a:prstGeom>
          <a:noFill/>
          <a:ln>
            <a:noFill/>
          </a:ln>
        </p:spPr>
        <p:txBody>
          <a:bodyPr wrap="none" lIns="91440" tIns="45720" rIns="91440" bIns="45720" anchor="ctr" anchorCtr="0">
            <a:normAutofit lnSpcReduction="10000"/>
          </a:bodyPr>
          <a:lstStyle/>
          <a:p>
            <a:pPr>
              <a:buSzPct val="25000"/>
            </a:pPr>
            <a:r>
              <a:rPr lang="zh-CN" altLang="en-US" sz="1600" b="1" dirty="0">
                <a:ea typeface="Calibri"/>
                <a:cs typeface="Calibri"/>
                <a:sym typeface="Calibri"/>
              </a:rPr>
              <a:t>智能变种识别</a:t>
            </a:r>
            <a:endParaRPr lang="de-DE" sz="1600" b="1" dirty="0">
              <a:ea typeface="Calibri"/>
              <a:cs typeface="Calibri"/>
              <a:sym typeface="Calibri"/>
            </a:endParaRPr>
          </a:p>
        </p:txBody>
      </p:sp>
      <p:sp>
        <p:nvSpPr>
          <p:cNvPr id="24" name="Shape 289">
            <a:extLst>
              <a:ext uri="{FF2B5EF4-FFF2-40B4-BE49-F238E27FC236}">
                <a16:creationId xmlns:a16="http://schemas.microsoft.com/office/drawing/2014/main" id="{615C60C1-8157-46B2-A8DF-6D89FA68881E}"/>
              </a:ext>
            </a:extLst>
          </p:cNvPr>
          <p:cNvSpPr>
            <a:spLocks/>
          </p:cNvSpPr>
          <p:nvPr/>
        </p:nvSpPr>
        <p:spPr>
          <a:xfrm>
            <a:off x="782082" y="3805839"/>
            <a:ext cx="287588" cy="297341"/>
          </a:xfrm>
          <a:custGeom>
            <a:avLst/>
            <a:gdLst/>
            <a:ahLst/>
            <a:cxnLst/>
            <a:rect l="0" t="0" r="0" b="0"/>
            <a:pathLst>
              <a:path w="120000" h="120000" extrusionOk="0">
                <a:moveTo>
                  <a:pt x="59879" y="45112"/>
                </a:moveTo>
                <a:lnTo>
                  <a:pt x="59879" y="45112"/>
                </a:lnTo>
                <a:cubicBezTo>
                  <a:pt x="49014" y="45112"/>
                  <a:pt x="42736" y="52932"/>
                  <a:pt x="42736" y="66466"/>
                </a:cubicBezTo>
                <a:cubicBezTo>
                  <a:pt x="42736" y="80000"/>
                  <a:pt x="49014" y="87819"/>
                  <a:pt x="59879" y="87819"/>
                </a:cubicBezTo>
                <a:cubicBezTo>
                  <a:pt x="70503" y="87819"/>
                  <a:pt x="77022" y="80000"/>
                  <a:pt x="77022" y="66466"/>
                </a:cubicBezTo>
                <a:cubicBezTo>
                  <a:pt x="77022" y="52932"/>
                  <a:pt x="70503" y="45112"/>
                  <a:pt x="59879" y="45112"/>
                </a:cubicBezTo>
                <a:close/>
                <a:moveTo>
                  <a:pt x="106720" y="21052"/>
                </a:moveTo>
                <a:lnTo>
                  <a:pt x="106720" y="21052"/>
                </a:lnTo>
                <a:cubicBezTo>
                  <a:pt x="93923" y="21052"/>
                  <a:pt x="93923" y="21052"/>
                  <a:pt x="93923" y="21052"/>
                </a:cubicBezTo>
                <a:cubicBezTo>
                  <a:pt x="91750" y="21052"/>
                  <a:pt x="89818" y="21052"/>
                  <a:pt x="87645" y="18345"/>
                </a:cubicBezTo>
                <a:cubicBezTo>
                  <a:pt x="85472" y="2406"/>
                  <a:pt x="85472" y="2406"/>
                  <a:pt x="85472" y="2406"/>
                </a:cubicBezTo>
                <a:cubicBezTo>
                  <a:pt x="83299" y="2406"/>
                  <a:pt x="81126" y="0"/>
                  <a:pt x="78953" y="0"/>
                </a:cubicBezTo>
                <a:cubicBezTo>
                  <a:pt x="38390" y="0"/>
                  <a:pt x="38390" y="0"/>
                  <a:pt x="38390" y="0"/>
                </a:cubicBezTo>
                <a:cubicBezTo>
                  <a:pt x="38390" y="0"/>
                  <a:pt x="36217" y="2406"/>
                  <a:pt x="34285" y="2406"/>
                </a:cubicBezTo>
                <a:cubicBezTo>
                  <a:pt x="29698" y="18345"/>
                  <a:pt x="29698" y="18345"/>
                  <a:pt x="29698" y="18345"/>
                </a:cubicBezTo>
                <a:cubicBezTo>
                  <a:pt x="29698" y="21052"/>
                  <a:pt x="27766" y="21052"/>
                  <a:pt x="25593" y="21052"/>
                </a:cubicBezTo>
                <a:cubicBezTo>
                  <a:pt x="12796" y="21052"/>
                  <a:pt x="12796" y="21052"/>
                  <a:pt x="12796" y="21052"/>
                </a:cubicBezTo>
                <a:cubicBezTo>
                  <a:pt x="4104" y="21052"/>
                  <a:pt x="0" y="29172"/>
                  <a:pt x="0" y="36992"/>
                </a:cubicBezTo>
                <a:cubicBezTo>
                  <a:pt x="0" y="103759"/>
                  <a:pt x="0" y="103759"/>
                  <a:pt x="0" y="103759"/>
                </a:cubicBezTo>
                <a:cubicBezTo>
                  <a:pt x="0" y="111879"/>
                  <a:pt x="4104" y="119699"/>
                  <a:pt x="12796" y="119699"/>
                </a:cubicBezTo>
                <a:cubicBezTo>
                  <a:pt x="106720" y="119699"/>
                  <a:pt x="106720" y="119699"/>
                  <a:pt x="106720" y="119699"/>
                </a:cubicBezTo>
                <a:cubicBezTo>
                  <a:pt x="113480" y="119699"/>
                  <a:pt x="119758" y="111879"/>
                  <a:pt x="119758" y="103759"/>
                </a:cubicBezTo>
                <a:cubicBezTo>
                  <a:pt x="119758" y="36992"/>
                  <a:pt x="119758" y="36992"/>
                  <a:pt x="119758" y="36992"/>
                </a:cubicBezTo>
                <a:cubicBezTo>
                  <a:pt x="119758" y="29172"/>
                  <a:pt x="113480" y="21052"/>
                  <a:pt x="106720" y="21052"/>
                </a:cubicBezTo>
                <a:close/>
                <a:moveTo>
                  <a:pt x="59879" y="103759"/>
                </a:moveTo>
                <a:lnTo>
                  <a:pt x="59879" y="103759"/>
                </a:lnTo>
                <a:cubicBezTo>
                  <a:pt x="42736" y="103759"/>
                  <a:pt x="29698" y="87819"/>
                  <a:pt x="29698" y="66466"/>
                </a:cubicBezTo>
                <a:cubicBezTo>
                  <a:pt x="29698" y="45112"/>
                  <a:pt x="42736" y="29172"/>
                  <a:pt x="59879" y="29172"/>
                </a:cubicBezTo>
                <a:cubicBezTo>
                  <a:pt x="77022" y="29172"/>
                  <a:pt x="89818" y="45112"/>
                  <a:pt x="89818" y="66466"/>
                </a:cubicBezTo>
                <a:cubicBezTo>
                  <a:pt x="89818" y="87819"/>
                  <a:pt x="77022" y="103759"/>
                  <a:pt x="59879" y="103759"/>
                </a:cubicBezTo>
                <a:close/>
                <a:moveTo>
                  <a:pt x="102615" y="47819"/>
                </a:moveTo>
                <a:lnTo>
                  <a:pt x="102615" y="47819"/>
                </a:lnTo>
                <a:cubicBezTo>
                  <a:pt x="100442" y="47819"/>
                  <a:pt x="98269" y="45112"/>
                  <a:pt x="98269" y="42406"/>
                </a:cubicBezTo>
                <a:cubicBezTo>
                  <a:pt x="98269" y="39699"/>
                  <a:pt x="100442" y="36992"/>
                  <a:pt x="102615" y="36992"/>
                </a:cubicBezTo>
                <a:cubicBezTo>
                  <a:pt x="104547" y="36992"/>
                  <a:pt x="106720" y="39699"/>
                  <a:pt x="106720" y="42406"/>
                </a:cubicBezTo>
                <a:cubicBezTo>
                  <a:pt x="106720" y="45112"/>
                  <a:pt x="104547" y="47819"/>
                  <a:pt x="102615" y="47819"/>
                </a:cubicBez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sp>
        <p:nvSpPr>
          <p:cNvPr id="25" name="Shape 290">
            <a:extLst>
              <a:ext uri="{FF2B5EF4-FFF2-40B4-BE49-F238E27FC236}">
                <a16:creationId xmlns:a16="http://schemas.microsoft.com/office/drawing/2014/main" id="{1B1FB775-D509-4915-9108-D5DC83103142}"/>
              </a:ext>
            </a:extLst>
          </p:cNvPr>
          <p:cNvSpPr txBox="1">
            <a:spLocks/>
          </p:cNvSpPr>
          <p:nvPr/>
        </p:nvSpPr>
        <p:spPr>
          <a:xfrm>
            <a:off x="4419433" y="4755235"/>
            <a:ext cx="3160309"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b="0" dirty="0"/>
              <a:t>利用</a:t>
            </a:r>
            <a:r>
              <a:rPr lang="en-US" altLang="zh-CN" b="0" dirty="0"/>
              <a:t>NLPIR</a:t>
            </a:r>
            <a:r>
              <a:rPr lang="zh-CN" altLang="en-US" b="0" dirty="0"/>
              <a:t>语义精准分词系统与情感分析系统，精准识别与过滤，排除正面无害的信息。如：“一次</a:t>
            </a:r>
            <a:r>
              <a:rPr lang="en-US" altLang="zh-CN" b="0" dirty="0"/>
              <a:t>[</a:t>
            </a:r>
            <a:r>
              <a:rPr lang="zh-CN" altLang="en-US" b="0" dirty="0"/>
              <a:t>性交</a:t>
            </a:r>
            <a:r>
              <a:rPr lang="en-US" altLang="zh-CN" b="0" dirty="0"/>
              <a:t>]</a:t>
            </a:r>
            <a:r>
              <a:rPr lang="zh-CN" altLang="en-US" b="0" dirty="0"/>
              <a:t>费</a:t>
            </a:r>
            <a:r>
              <a:rPr lang="en-US" altLang="zh-CN" b="0" dirty="0"/>
              <a:t>5000</a:t>
            </a:r>
            <a:r>
              <a:rPr lang="zh-CN" altLang="en-US" b="0" dirty="0"/>
              <a:t>元”、“我</a:t>
            </a:r>
            <a:r>
              <a:rPr lang="en-US" altLang="zh-CN" b="0" dirty="0"/>
              <a:t>[</a:t>
            </a:r>
            <a:r>
              <a:rPr lang="zh-CN" altLang="en-US" b="0" dirty="0"/>
              <a:t>家宝</a:t>
            </a:r>
            <a:r>
              <a:rPr lang="en-US" altLang="zh-CN" b="0" dirty="0"/>
              <a:t>]</a:t>
            </a:r>
            <a:r>
              <a:rPr lang="zh-CN" altLang="en-US" b="0" dirty="0"/>
              <a:t>贝”、“</a:t>
            </a:r>
            <a:r>
              <a:rPr lang="en-US" altLang="zh-CN" b="0" dirty="0"/>
              <a:t>[</a:t>
            </a:r>
            <a:r>
              <a:rPr lang="zh-CN" altLang="en-US" b="0" dirty="0"/>
              <a:t>插入</a:t>
            </a:r>
            <a:r>
              <a:rPr lang="en-US" altLang="zh-CN" b="0" dirty="0"/>
              <a:t>]</a:t>
            </a:r>
            <a:r>
              <a:rPr lang="zh-CN" altLang="en-US" b="0" dirty="0"/>
              <a:t>银行卡”，买了一袋漂</a:t>
            </a:r>
            <a:r>
              <a:rPr lang="en-US" altLang="zh-CN" b="0" dirty="0"/>
              <a:t>[</a:t>
            </a:r>
            <a:r>
              <a:rPr lang="zh-CN" altLang="en-US" b="0" dirty="0"/>
              <a:t>白粉</a:t>
            </a:r>
            <a:r>
              <a:rPr lang="en-US" altLang="zh-CN" b="0" dirty="0"/>
              <a:t>]</a:t>
            </a:r>
            <a:r>
              <a:rPr lang="zh-CN" altLang="en-US" b="0" dirty="0"/>
              <a:t>。</a:t>
            </a:r>
            <a:endParaRPr lang="en-US" altLang="zh-CN" b="0" dirty="0">
              <a:solidFill>
                <a:schemeClr val="tx1"/>
              </a:solidFill>
              <a:latin typeface="+mn-lt"/>
            </a:endParaRPr>
          </a:p>
        </p:txBody>
      </p:sp>
      <p:sp>
        <p:nvSpPr>
          <p:cNvPr id="26" name="Shape 291">
            <a:extLst>
              <a:ext uri="{FF2B5EF4-FFF2-40B4-BE49-F238E27FC236}">
                <a16:creationId xmlns:a16="http://schemas.microsoft.com/office/drawing/2014/main" id="{11E22AD5-90FE-420D-A1C8-8B2FFA3C1122}"/>
              </a:ext>
            </a:extLst>
          </p:cNvPr>
          <p:cNvSpPr txBox="1">
            <a:spLocks/>
          </p:cNvSpPr>
          <p:nvPr/>
        </p:nvSpPr>
        <p:spPr>
          <a:xfrm>
            <a:off x="4419433" y="4428051"/>
            <a:ext cx="3160309" cy="311745"/>
          </a:xfrm>
          <a:prstGeom prst="rect">
            <a:avLst/>
          </a:prstGeom>
          <a:noFill/>
          <a:ln>
            <a:noFill/>
          </a:ln>
        </p:spPr>
        <p:txBody>
          <a:bodyPr wrap="none" lIns="91440" tIns="45720" rIns="91440" bIns="45720" anchor="ctr" anchorCtr="0">
            <a:normAutofit lnSpcReduction="10000"/>
          </a:bodyPr>
          <a:lstStyle/>
          <a:p>
            <a:pPr lvl="0">
              <a:buSzPct val="25000"/>
            </a:pPr>
            <a:r>
              <a:rPr lang="zh-CN" altLang="en-US" sz="1600" b="1" dirty="0">
                <a:ea typeface="Calibri"/>
                <a:cs typeface="Calibri"/>
                <a:sym typeface="Calibri"/>
              </a:rPr>
              <a:t>语义排歧</a:t>
            </a:r>
            <a:endParaRPr lang="de-DE" altLang="zh-CN" sz="1600" b="1" dirty="0">
              <a:ea typeface="Calibri"/>
              <a:cs typeface="Calibri"/>
              <a:sym typeface="Calibri"/>
            </a:endParaRPr>
          </a:p>
        </p:txBody>
      </p:sp>
      <p:sp>
        <p:nvSpPr>
          <p:cNvPr id="27" name="Shape 292">
            <a:extLst>
              <a:ext uri="{FF2B5EF4-FFF2-40B4-BE49-F238E27FC236}">
                <a16:creationId xmlns:a16="http://schemas.microsoft.com/office/drawing/2014/main" id="{C9DE12DC-E7DF-4E59-B621-59CA7D299234}"/>
              </a:ext>
            </a:extLst>
          </p:cNvPr>
          <p:cNvSpPr>
            <a:spLocks/>
          </p:cNvSpPr>
          <p:nvPr/>
        </p:nvSpPr>
        <p:spPr>
          <a:xfrm>
            <a:off x="4506934" y="3816357"/>
            <a:ext cx="292053" cy="307599"/>
          </a:xfrm>
          <a:custGeom>
            <a:avLst/>
            <a:gdLst/>
            <a:ahLst/>
            <a:cxnLst/>
            <a:rect l="0" t="0" r="0" b="0"/>
            <a:pathLst>
              <a:path w="120000" h="120000" extrusionOk="0">
                <a:moveTo>
                  <a:pt x="115324" y="2895"/>
                </a:moveTo>
                <a:lnTo>
                  <a:pt x="115324" y="2895"/>
                </a:lnTo>
                <a:cubicBezTo>
                  <a:pt x="112727" y="2895"/>
                  <a:pt x="4675" y="51474"/>
                  <a:pt x="2337" y="51474"/>
                </a:cubicBezTo>
                <a:cubicBezTo>
                  <a:pt x="0" y="51474"/>
                  <a:pt x="0" y="54369"/>
                  <a:pt x="2337" y="54369"/>
                </a:cubicBezTo>
                <a:cubicBezTo>
                  <a:pt x="4675" y="56943"/>
                  <a:pt x="25454" y="68525"/>
                  <a:pt x="25454" y="68525"/>
                </a:cubicBezTo>
                <a:lnTo>
                  <a:pt x="25454" y="68525"/>
                </a:lnTo>
                <a:cubicBezTo>
                  <a:pt x="41558" y="73994"/>
                  <a:pt x="41558" y="73994"/>
                  <a:pt x="41558" y="73994"/>
                </a:cubicBezTo>
                <a:cubicBezTo>
                  <a:pt x="41558" y="73994"/>
                  <a:pt x="110389" y="11260"/>
                  <a:pt x="112727" y="11260"/>
                </a:cubicBezTo>
                <a:cubicBezTo>
                  <a:pt x="112727" y="8364"/>
                  <a:pt x="112727" y="11260"/>
                  <a:pt x="112727" y="11260"/>
                </a:cubicBezTo>
                <a:lnTo>
                  <a:pt x="62337" y="79785"/>
                </a:lnTo>
                <a:lnTo>
                  <a:pt x="62337" y="79785"/>
                </a:lnTo>
                <a:cubicBezTo>
                  <a:pt x="59999" y="82680"/>
                  <a:pt x="59999" y="82680"/>
                  <a:pt x="59999" y="82680"/>
                </a:cubicBezTo>
                <a:cubicBezTo>
                  <a:pt x="62337" y="85576"/>
                  <a:pt x="62337" y="85576"/>
                  <a:pt x="62337" y="85576"/>
                </a:cubicBezTo>
                <a:lnTo>
                  <a:pt x="62337" y="85576"/>
                </a:lnTo>
                <a:cubicBezTo>
                  <a:pt x="62337" y="85576"/>
                  <a:pt x="94285" y="105522"/>
                  <a:pt x="94285" y="108418"/>
                </a:cubicBezTo>
                <a:cubicBezTo>
                  <a:pt x="96623" y="108418"/>
                  <a:pt x="98961" y="108418"/>
                  <a:pt x="101298" y="105522"/>
                </a:cubicBezTo>
                <a:cubicBezTo>
                  <a:pt x="101298" y="102627"/>
                  <a:pt x="119740" y="8364"/>
                  <a:pt x="119740" y="5790"/>
                </a:cubicBezTo>
                <a:cubicBezTo>
                  <a:pt x="119740" y="2895"/>
                  <a:pt x="117662" y="0"/>
                  <a:pt x="115324" y="2895"/>
                </a:cubicBezTo>
                <a:close/>
                <a:moveTo>
                  <a:pt x="41558" y="116782"/>
                </a:moveTo>
                <a:lnTo>
                  <a:pt x="41558" y="116782"/>
                </a:lnTo>
                <a:cubicBezTo>
                  <a:pt x="41558" y="119678"/>
                  <a:pt x="41558" y="119678"/>
                  <a:pt x="43896" y="119678"/>
                </a:cubicBezTo>
                <a:cubicBezTo>
                  <a:pt x="43896" y="116782"/>
                  <a:pt x="62337" y="99731"/>
                  <a:pt x="62337" y="99731"/>
                </a:cubicBezTo>
                <a:cubicBezTo>
                  <a:pt x="41558" y="85576"/>
                  <a:pt x="41558" y="85576"/>
                  <a:pt x="41558" y="85576"/>
                </a:cubicBezTo>
                <a:lnTo>
                  <a:pt x="41558" y="116782"/>
                </a:ln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sp>
        <p:nvSpPr>
          <p:cNvPr id="28" name="Shape 300">
            <a:extLst>
              <a:ext uri="{FF2B5EF4-FFF2-40B4-BE49-F238E27FC236}">
                <a16:creationId xmlns:a16="http://schemas.microsoft.com/office/drawing/2014/main" id="{ED14F9FE-D5C3-4512-8E53-B47500CABB45}"/>
              </a:ext>
            </a:extLst>
          </p:cNvPr>
          <p:cNvSpPr txBox="1">
            <a:spLocks/>
          </p:cNvSpPr>
          <p:nvPr/>
        </p:nvSpPr>
        <p:spPr>
          <a:xfrm>
            <a:off x="2722025" y="3413008"/>
            <a:ext cx="1436658" cy="1621078"/>
          </a:xfrm>
          <a:prstGeom prst="rect">
            <a:avLst/>
          </a:prstGeom>
          <a:noFill/>
          <a:ln>
            <a:noFill/>
          </a:ln>
        </p:spPr>
        <p:txBody>
          <a:bodyPr lIns="91440" tIns="45720" rIns="91440" bIns="45720" anchor="t" anchorCtr="0">
            <a:noAutofit/>
          </a:bodyPr>
          <a:lstStyle/>
          <a:p>
            <a:pPr>
              <a:buSzPct val="25000"/>
            </a:pPr>
            <a:r>
              <a:rPr lang="de-DE" sz="7500" dirty="0">
                <a:solidFill>
                  <a:schemeClr val="bg1">
                    <a:lumMod val="95000"/>
                  </a:schemeClr>
                </a:solidFill>
                <a:ea typeface="Questrial"/>
                <a:cs typeface="Questrial"/>
                <a:sym typeface="Questrial"/>
              </a:rPr>
              <a:t>01</a:t>
            </a:r>
          </a:p>
        </p:txBody>
      </p:sp>
      <p:sp>
        <p:nvSpPr>
          <p:cNvPr id="29" name="Shape 301">
            <a:extLst>
              <a:ext uri="{FF2B5EF4-FFF2-40B4-BE49-F238E27FC236}">
                <a16:creationId xmlns:a16="http://schemas.microsoft.com/office/drawing/2014/main" id="{1C95BABB-ACE5-4E91-99B4-71B3F12B4A0A}"/>
              </a:ext>
            </a:extLst>
          </p:cNvPr>
          <p:cNvSpPr txBox="1">
            <a:spLocks/>
          </p:cNvSpPr>
          <p:nvPr/>
        </p:nvSpPr>
        <p:spPr>
          <a:xfrm>
            <a:off x="6337893" y="3413008"/>
            <a:ext cx="1436658" cy="1621078"/>
          </a:xfrm>
          <a:prstGeom prst="rect">
            <a:avLst/>
          </a:prstGeom>
          <a:noFill/>
          <a:ln>
            <a:noFill/>
          </a:ln>
        </p:spPr>
        <p:txBody>
          <a:bodyPr lIns="91440" tIns="45720" rIns="91440" bIns="45720" anchor="t" anchorCtr="0">
            <a:noAutofit/>
          </a:bodyPr>
          <a:lstStyle>
            <a:defPPr>
              <a:defRPr lang="zh-CN"/>
            </a:defPPr>
            <a:lvl1pPr>
              <a:buSzPct val="25000"/>
              <a:defRPr sz="7500">
                <a:solidFill>
                  <a:schemeClr val="bg1">
                    <a:lumMod val="95000"/>
                  </a:schemeClr>
                </a:solidFill>
                <a:ea typeface="Questrial"/>
                <a:cs typeface="Questrial"/>
              </a:defRPr>
            </a:lvl1pPr>
          </a:lstStyle>
          <a:p>
            <a:r>
              <a:rPr lang="de-DE" dirty="0">
                <a:sym typeface="Questrial"/>
              </a:rPr>
              <a:t>02</a:t>
            </a:r>
          </a:p>
        </p:txBody>
      </p:sp>
      <p:sp>
        <p:nvSpPr>
          <p:cNvPr id="30" name="Shape 302">
            <a:extLst>
              <a:ext uri="{FF2B5EF4-FFF2-40B4-BE49-F238E27FC236}">
                <a16:creationId xmlns:a16="http://schemas.microsoft.com/office/drawing/2014/main" id="{50E37F02-18FB-4A8C-9225-BED6116661B4}"/>
              </a:ext>
            </a:extLst>
          </p:cNvPr>
          <p:cNvSpPr txBox="1">
            <a:spLocks/>
          </p:cNvSpPr>
          <p:nvPr/>
        </p:nvSpPr>
        <p:spPr>
          <a:xfrm>
            <a:off x="10082242" y="3413008"/>
            <a:ext cx="1436658" cy="1621078"/>
          </a:xfrm>
          <a:prstGeom prst="rect">
            <a:avLst/>
          </a:prstGeom>
          <a:noFill/>
          <a:ln>
            <a:noFill/>
          </a:ln>
        </p:spPr>
        <p:txBody>
          <a:bodyPr lIns="91440" tIns="45720" rIns="91440" bIns="45720" anchor="t" anchorCtr="0">
            <a:noAutofit/>
          </a:bodyPr>
          <a:lstStyle>
            <a:defPPr>
              <a:defRPr lang="zh-CN"/>
            </a:defPPr>
            <a:lvl1pPr>
              <a:buSzPct val="25000"/>
              <a:defRPr sz="7500">
                <a:solidFill>
                  <a:schemeClr val="bg1">
                    <a:lumMod val="95000"/>
                  </a:schemeClr>
                </a:solidFill>
                <a:ea typeface="Questrial"/>
                <a:cs typeface="Questrial"/>
              </a:defRPr>
            </a:lvl1pPr>
          </a:lstStyle>
          <a:p>
            <a:r>
              <a:rPr lang="de-DE">
                <a:sym typeface="Questrial"/>
              </a:rPr>
              <a:t>03</a:t>
            </a:r>
          </a:p>
        </p:txBody>
      </p:sp>
    </p:spTree>
    <p:extLst>
      <p:ext uri="{BB962C8B-B14F-4D97-AF65-F5344CB8AC3E}">
        <p14:creationId xmlns:p14="http://schemas.microsoft.com/office/powerpoint/2010/main" val="2763965030"/>
      </p:ext>
    </p:extLst>
  </p:cSld>
  <p:clrMapOvr>
    <a:masterClrMapping/>
  </p:clrMapOvr>
  <p:transition spd="slow">
    <p:split orient="ver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2BD97-5910-4B3D-80F4-3DA64730BBF5}"/>
              </a:ext>
            </a:extLst>
          </p:cNvPr>
          <p:cNvSpPr>
            <a:spLocks noGrp="1"/>
          </p:cNvSpPr>
          <p:nvPr>
            <p:ph type="title"/>
          </p:nvPr>
        </p:nvSpPr>
        <p:spPr/>
        <p:txBody>
          <a:bodyPr/>
          <a:lstStyle/>
          <a:p>
            <a:r>
              <a:rPr lang="zh-CN" altLang="en-US" dirty="0"/>
              <a:t>相关应用及产品</a:t>
            </a:r>
          </a:p>
        </p:txBody>
      </p:sp>
      <p:pic>
        <p:nvPicPr>
          <p:cNvPr id="3" name="图片 2">
            <a:extLst>
              <a:ext uri="{FF2B5EF4-FFF2-40B4-BE49-F238E27FC236}">
                <a16:creationId xmlns:a16="http://schemas.microsoft.com/office/drawing/2014/main" id="{007744DE-1B6A-4D53-A4F3-C4A35952B4D9}"/>
              </a:ext>
            </a:extLst>
          </p:cNvPr>
          <p:cNvPicPr>
            <a:picLocks noChangeAspect="1"/>
          </p:cNvPicPr>
          <p:nvPr/>
        </p:nvPicPr>
        <p:blipFill>
          <a:blip r:embed="rId2"/>
          <a:stretch>
            <a:fillRect/>
          </a:stretch>
        </p:blipFill>
        <p:spPr>
          <a:xfrm>
            <a:off x="0" y="235432"/>
            <a:ext cx="12192000" cy="5783632"/>
          </a:xfrm>
          <a:prstGeom prst="rect">
            <a:avLst/>
          </a:prstGeom>
        </p:spPr>
      </p:pic>
    </p:spTree>
    <p:extLst>
      <p:ext uri="{BB962C8B-B14F-4D97-AF65-F5344CB8AC3E}">
        <p14:creationId xmlns:p14="http://schemas.microsoft.com/office/powerpoint/2010/main" val="1232613861"/>
      </p:ext>
    </p:extLst>
  </p:cSld>
  <p:clrMapOvr>
    <a:masterClrMapping/>
  </p:clrMapOvr>
  <p:transition spd="slow">
    <p:split orient="ver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2BD97-5910-4B3D-80F4-3DA64730BBF5}"/>
              </a:ext>
            </a:extLst>
          </p:cNvPr>
          <p:cNvSpPr>
            <a:spLocks noGrp="1"/>
          </p:cNvSpPr>
          <p:nvPr>
            <p:ph type="title"/>
          </p:nvPr>
        </p:nvSpPr>
        <p:spPr/>
        <p:txBody>
          <a:bodyPr/>
          <a:lstStyle/>
          <a:p>
            <a:r>
              <a:rPr lang="zh-CN" altLang="en-US" dirty="0"/>
              <a:t>相关应用及产品</a:t>
            </a:r>
          </a:p>
        </p:txBody>
      </p:sp>
      <p:pic>
        <p:nvPicPr>
          <p:cNvPr id="5" name="图片 4">
            <a:extLst>
              <a:ext uri="{FF2B5EF4-FFF2-40B4-BE49-F238E27FC236}">
                <a16:creationId xmlns:a16="http://schemas.microsoft.com/office/drawing/2014/main" id="{8DA57B12-E76D-4C25-A743-11ECE9978EB4}"/>
              </a:ext>
            </a:extLst>
          </p:cNvPr>
          <p:cNvPicPr>
            <a:picLocks noChangeAspect="1"/>
          </p:cNvPicPr>
          <p:nvPr/>
        </p:nvPicPr>
        <p:blipFill>
          <a:blip r:embed="rId2"/>
          <a:stretch>
            <a:fillRect/>
          </a:stretch>
        </p:blipFill>
        <p:spPr>
          <a:xfrm>
            <a:off x="2086623" y="2002017"/>
            <a:ext cx="8018754" cy="4491987"/>
          </a:xfrm>
          <a:prstGeom prst="rect">
            <a:avLst/>
          </a:prstGeom>
        </p:spPr>
      </p:pic>
      <p:sp>
        <p:nvSpPr>
          <p:cNvPr id="33" name="Shape 305">
            <a:extLst>
              <a:ext uri="{FF2B5EF4-FFF2-40B4-BE49-F238E27FC236}">
                <a16:creationId xmlns:a16="http://schemas.microsoft.com/office/drawing/2014/main" id="{80BCD820-94E1-40E4-A259-FC9B4A3D1B54}"/>
              </a:ext>
            </a:extLst>
          </p:cNvPr>
          <p:cNvSpPr txBox="1">
            <a:spLocks/>
          </p:cNvSpPr>
          <p:nvPr/>
        </p:nvSpPr>
        <p:spPr>
          <a:xfrm>
            <a:off x="1897438" y="1119713"/>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系统技术架构</a:t>
            </a:r>
            <a:endParaRPr lang="en-US" sz="2800" dirty="0">
              <a:ea typeface="Calibri"/>
              <a:cs typeface="Calibri"/>
              <a:sym typeface="Calibri"/>
            </a:endParaRPr>
          </a:p>
        </p:txBody>
      </p:sp>
    </p:spTree>
    <p:extLst>
      <p:ext uri="{BB962C8B-B14F-4D97-AF65-F5344CB8AC3E}">
        <p14:creationId xmlns:p14="http://schemas.microsoft.com/office/powerpoint/2010/main" val="1011297031"/>
      </p:ext>
    </p:extLst>
  </p:cSld>
  <p:clrMapOvr>
    <a:masterClrMapping/>
  </p:clrMapOvr>
  <p:transition spd="slow">
    <p:split orient="ver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2BD97-5910-4B3D-80F4-3DA64730BBF5}"/>
              </a:ext>
            </a:extLst>
          </p:cNvPr>
          <p:cNvSpPr>
            <a:spLocks noGrp="1"/>
          </p:cNvSpPr>
          <p:nvPr>
            <p:ph type="title"/>
          </p:nvPr>
        </p:nvSpPr>
        <p:spPr/>
        <p:txBody>
          <a:bodyPr/>
          <a:lstStyle/>
          <a:p>
            <a:r>
              <a:rPr lang="zh-CN" altLang="en-US" dirty="0"/>
              <a:t>相关应用及产品</a:t>
            </a:r>
          </a:p>
        </p:txBody>
      </p:sp>
      <p:sp>
        <p:nvSpPr>
          <p:cNvPr id="33" name="Shape 305">
            <a:extLst>
              <a:ext uri="{FF2B5EF4-FFF2-40B4-BE49-F238E27FC236}">
                <a16:creationId xmlns:a16="http://schemas.microsoft.com/office/drawing/2014/main" id="{80BCD820-94E1-40E4-A259-FC9B4A3D1B54}"/>
              </a:ext>
            </a:extLst>
          </p:cNvPr>
          <p:cNvSpPr txBox="1">
            <a:spLocks/>
          </p:cNvSpPr>
          <p:nvPr/>
        </p:nvSpPr>
        <p:spPr>
          <a:xfrm>
            <a:off x="1897438" y="1073461"/>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不良内容检测</a:t>
            </a:r>
            <a:endParaRPr lang="en-US" sz="2800" dirty="0">
              <a:ea typeface="Calibri"/>
              <a:cs typeface="Calibri"/>
              <a:sym typeface="Calibri"/>
            </a:endParaRPr>
          </a:p>
        </p:txBody>
      </p:sp>
      <p:pic>
        <p:nvPicPr>
          <p:cNvPr id="3" name="图片 2">
            <a:extLst>
              <a:ext uri="{FF2B5EF4-FFF2-40B4-BE49-F238E27FC236}">
                <a16:creationId xmlns:a16="http://schemas.microsoft.com/office/drawing/2014/main" id="{AD08FF8A-8596-483A-A027-3D27704EC236}"/>
              </a:ext>
            </a:extLst>
          </p:cNvPr>
          <p:cNvPicPr>
            <a:picLocks noChangeAspect="1"/>
          </p:cNvPicPr>
          <p:nvPr/>
        </p:nvPicPr>
        <p:blipFill>
          <a:blip r:embed="rId2"/>
          <a:stretch>
            <a:fillRect/>
          </a:stretch>
        </p:blipFill>
        <p:spPr>
          <a:xfrm>
            <a:off x="0" y="1914703"/>
            <a:ext cx="12192000" cy="4782053"/>
          </a:xfrm>
          <a:prstGeom prst="rect">
            <a:avLst/>
          </a:prstGeom>
        </p:spPr>
      </p:pic>
    </p:spTree>
    <p:extLst>
      <p:ext uri="{BB962C8B-B14F-4D97-AF65-F5344CB8AC3E}">
        <p14:creationId xmlns:p14="http://schemas.microsoft.com/office/powerpoint/2010/main" val="2202368652"/>
      </p:ext>
    </p:extLst>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2BD97-5910-4B3D-80F4-3DA64730BBF5}"/>
              </a:ext>
            </a:extLst>
          </p:cNvPr>
          <p:cNvSpPr>
            <a:spLocks noGrp="1"/>
          </p:cNvSpPr>
          <p:nvPr>
            <p:ph type="title"/>
          </p:nvPr>
        </p:nvSpPr>
        <p:spPr/>
        <p:txBody>
          <a:bodyPr/>
          <a:lstStyle/>
          <a:p>
            <a:r>
              <a:rPr lang="zh-CN" altLang="en-US" dirty="0"/>
              <a:t>不良信息的概念</a:t>
            </a:r>
          </a:p>
        </p:txBody>
      </p:sp>
      <p:sp>
        <p:nvSpPr>
          <p:cNvPr id="4" name="灯片编号占位符 3">
            <a:extLst>
              <a:ext uri="{FF2B5EF4-FFF2-40B4-BE49-F238E27FC236}">
                <a16:creationId xmlns:a16="http://schemas.microsoft.com/office/drawing/2014/main" id="{0DC9E255-8E81-4697-889A-1034DD069EE4}"/>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5" name="矩形 4"/>
          <p:cNvSpPr/>
          <p:nvPr/>
        </p:nvSpPr>
        <p:spPr>
          <a:xfrm>
            <a:off x="1389184" y="1949523"/>
            <a:ext cx="7895492" cy="2169825"/>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dirty="0"/>
              <a:t>不良信息是指对信息主体信用状况构成负面影响的行为记录。</a:t>
            </a:r>
          </a:p>
          <a:p>
            <a:pPr marL="285750" indent="-285750">
              <a:lnSpc>
                <a:spcPct val="150000"/>
              </a:lnSpc>
              <a:buFont typeface="Wingdings" panose="05000000000000000000" pitchFamily="2" charset="2"/>
              <a:buChar char="Ø"/>
            </a:pPr>
            <a:r>
              <a:rPr lang="zh-CN" altLang="en-US" dirty="0"/>
              <a:t>不良信息是信息主体的履约行为对其信用状况构成负面影响的信息，包括信息主体在从事各类活动中未按照相关法律法规、协议合同或公约俗成的规范和约定履行义务，由此产生的司法裁决、商事处罚、行业惩戒和行政处罚的信息和互联网负面舆情信息。</a:t>
            </a:r>
          </a:p>
        </p:txBody>
      </p:sp>
    </p:spTree>
    <p:extLst>
      <p:ext uri="{BB962C8B-B14F-4D97-AF65-F5344CB8AC3E}">
        <p14:creationId xmlns:p14="http://schemas.microsoft.com/office/powerpoint/2010/main" val="3719312124"/>
      </p:ext>
    </p:extLst>
  </p:cSld>
  <p:clrMapOvr>
    <a:masterClrMapping/>
  </p:clrMapOvr>
  <p:transition spd="slow">
    <p:split orient="ver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659182-2331-4C1B-8709-FA000DB06639}"/>
              </a:ext>
            </a:extLst>
          </p:cNvPr>
          <p:cNvSpPr>
            <a:spLocks noGrp="1"/>
          </p:cNvSpPr>
          <p:nvPr>
            <p:ph type="title"/>
          </p:nvPr>
        </p:nvSpPr>
        <p:spPr/>
        <p:txBody>
          <a:bodyPr/>
          <a:lstStyle/>
          <a:p>
            <a:r>
              <a:rPr lang="zh-CN" altLang="en-US" dirty="0"/>
              <a:t>相关应用及产品</a:t>
            </a:r>
          </a:p>
        </p:txBody>
      </p:sp>
      <p:grpSp>
        <p:nvGrpSpPr>
          <p:cNvPr id="5" name="3f20ab61-be3d-415b-a707-85c5e9afb3f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D032C46-58AF-42D3-BF27-EEE4EDB397F4}"/>
              </a:ext>
            </a:extLst>
          </p:cNvPr>
          <p:cNvGrpSpPr>
            <a:grpSpLocks noChangeAspect="1"/>
          </p:cNvGrpSpPr>
          <p:nvPr>
            <p:custDataLst>
              <p:tags r:id="rId1"/>
            </p:custDataLst>
          </p:nvPr>
        </p:nvGrpSpPr>
        <p:grpSpPr>
          <a:xfrm>
            <a:off x="5597697" y="1502081"/>
            <a:ext cx="5948360" cy="4284395"/>
            <a:chOff x="5597697" y="1502081"/>
            <a:chExt cx="5948360" cy="4284395"/>
          </a:xfrm>
        </p:grpSpPr>
        <p:grpSp>
          <p:nvGrpSpPr>
            <p:cNvPr id="15" name="îśľîďê">
              <a:extLst>
                <a:ext uri="{FF2B5EF4-FFF2-40B4-BE49-F238E27FC236}">
                  <a16:creationId xmlns:a16="http://schemas.microsoft.com/office/drawing/2014/main" id="{31C87070-F036-4DA6-BD17-181FFD6CB466}"/>
                </a:ext>
              </a:extLst>
            </p:cNvPr>
            <p:cNvGrpSpPr/>
            <p:nvPr/>
          </p:nvGrpSpPr>
          <p:grpSpPr>
            <a:xfrm>
              <a:off x="5597697" y="1615870"/>
              <a:ext cx="666274" cy="671027"/>
              <a:chOff x="5931156" y="1399652"/>
              <a:chExt cx="644626" cy="649224"/>
            </a:xfrm>
            <a:effectLst/>
          </p:grpSpPr>
          <p:sp>
            <p:nvSpPr>
              <p:cNvPr id="40" name="iŝlíďé">
                <a:extLst>
                  <a:ext uri="{FF2B5EF4-FFF2-40B4-BE49-F238E27FC236}">
                    <a16:creationId xmlns:a16="http://schemas.microsoft.com/office/drawing/2014/main" id="{F1A57B6B-291F-415E-85E0-473B695C9A34}"/>
                  </a:ext>
                </a:extLst>
              </p:cNvPr>
              <p:cNvSpPr/>
              <p:nvPr/>
            </p:nvSpPr>
            <p:spPr>
              <a:xfrm>
                <a:off x="5931156" y="1399652"/>
                <a:ext cx="644626" cy="6492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41" name="îŝľîďé">
                <a:extLst>
                  <a:ext uri="{FF2B5EF4-FFF2-40B4-BE49-F238E27FC236}">
                    <a16:creationId xmlns:a16="http://schemas.microsoft.com/office/drawing/2014/main" id="{174E2FD3-8DDA-413A-990D-4018D768B681}"/>
                  </a:ext>
                </a:extLst>
              </p:cNvPr>
              <p:cNvSpPr/>
              <p:nvPr/>
            </p:nvSpPr>
            <p:spPr bwMode="auto">
              <a:xfrm>
                <a:off x="6057730" y="1551942"/>
                <a:ext cx="400552" cy="359916"/>
              </a:xfrm>
              <a:custGeom>
                <a:avLst/>
                <a:gdLst/>
                <a:ahLst/>
                <a:cxnLst>
                  <a:cxn ang="0">
                    <a:pos x="23" y="39"/>
                  </a:cxn>
                  <a:cxn ang="0">
                    <a:pos x="21" y="41"/>
                  </a:cxn>
                  <a:cxn ang="0">
                    <a:pos x="20" y="41"/>
                  </a:cxn>
                  <a:cxn ang="0">
                    <a:pos x="19" y="40"/>
                  </a:cxn>
                  <a:cxn ang="0">
                    <a:pos x="0" y="22"/>
                  </a:cxn>
                  <a:cxn ang="0">
                    <a:pos x="0" y="19"/>
                  </a:cxn>
                  <a:cxn ang="0">
                    <a:pos x="19" y="1"/>
                  </a:cxn>
                  <a:cxn ang="0">
                    <a:pos x="21" y="0"/>
                  </a:cxn>
                  <a:cxn ang="0">
                    <a:pos x="23" y="2"/>
                  </a:cxn>
                  <a:cxn ang="0">
                    <a:pos x="23" y="5"/>
                  </a:cxn>
                  <a:cxn ang="0">
                    <a:pos x="8" y="19"/>
                  </a:cxn>
                  <a:cxn ang="0">
                    <a:pos x="8" y="22"/>
                  </a:cxn>
                  <a:cxn ang="0">
                    <a:pos x="23" y="36"/>
                  </a:cxn>
                  <a:cxn ang="0">
                    <a:pos x="23" y="39"/>
                  </a:cxn>
                  <a:cxn ang="0">
                    <a:pos x="58" y="57"/>
                  </a:cxn>
                  <a:cxn ang="0">
                    <a:pos x="57" y="57"/>
                  </a:cxn>
                  <a:cxn ang="0">
                    <a:pos x="57" y="57"/>
                  </a:cxn>
                  <a:cxn ang="0">
                    <a:pos x="56" y="56"/>
                  </a:cxn>
                  <a:cxn ang="0">
                    <a:pos x="52" y="36"/>
                  </a:cxn>
                  <a:cxn ang="0">
                    <a:pos x="36" y="30"/>
                  </a:cxn>
                  <a:cxn ang="0">
                    <a:pos x="36" y="39"/>
                  </a:cxn>
                  <a:cxn ang="0">
                    <a:pos x="35" y="41"/>
                  </a:cxn>
                  <a:cxn ang="0">
                    <a:pos x="34" y="41"/>
                  </a:cxn>
                  <a:cxn ang="0">
                    <a:pos x="32" y="40"/>
                  </a:cxn>
                  <a:cxn ang="0">
                    <a:pos x="14" y="22"/>
                  </a:cxn>
                  <a:cxn ang="0">
                    <a:pos x="14" y="19"/>
                  </a:cxn>
                  <a:cxn ang="0">
                    <a:pos x="32" y="1"/>
                  </a:cxn>
                  <a:cxn ang="0">
                    <a:pos x="35" y="0"/>
                  </a:cxn>
                  <a:cxn ang="0">
                    <a:pos x="36" y="2"/>
                  </a:cxn>
                  <a:cxn ang="0">
                    <a:pos x="36" y="12"/>
                  </a:cxn>
                  <a:cxn ang="0">
                    <a:pos x="58" y="20"/>
                  </a:cxn>
                  <a:cxn ang="0">
                    <a:pos x="64" y="38"/>
                  </a:cxn>
                  <a:cxn ang="0">
                    <a:pos x="58" y="57"/>
                  </a:cxn>
                </a:cxnLst>
                <a:rect l="0" t="0" r="r" b="b"/>
                <a:pathLst>
                  <a:path w="64" h="57">
                    <a:moveTo>
                      <a:pt x="23" y="39"/>
                    </a:moveTo>
                    <a:cubicBezTo>
                      <a:pt x="23" y="40"/>
                      <a:pt x="22" y="41"/>
                      <a:pt x="21" y="41"/>
                    </a:cubicBezTo>
                    <a:cubicBezTo>
                      <a:pt x="21" y="41"/>
                      <a:pt x="21" y="41"/>
                      <a:pt x="20" y="41"/>
                    </a:cubicBezTo>
                    <a:cubicBezTo>
                      <a:pt x="20" y="41"/>
                      <a:pt x="19" y="41"/>
                      <a:pt x="19" y="40"/>
                    </a:cubicBezTo>
                    <a:cubicBezTo>
                      <a:pt x="0" y="22"/>
                      <a:pt x="0" y="22"/>
                      <a:pt x="0" y="22"/>
                    </a:cubicBezTo>
                    <a:cubicBezTo>
                      <a:pt x="0" y="21"/>
                      <a:pt x="0" y="20"/>
                      <a:pt x="0" y="19"/>
                    </a:cubicBezTo>
                    <a:cubicBezTo>
                      <a:pt x="19" y="1"/>
                      <a:pt x="19" y="1"/>
                      <a:pt x="19" y="1"/>
                    </a:cubicBezTo>
                    <a:cubicBezTo>
                      <a:pt x="19" y="0"/>
                      <a:pt x="20" y="0"/>
                      <a:pt x="21" y="0"/>
                    </a:cubicBezTo>
                    <a:cubicBezTo>
                      <a:pt x="22" y="1"/>
                      <a:pt x="23" y="1"/>
                      <a:pt x="23" y="2"/>
                    </a:cubicBezTo>
                    <a:cubicBezTo>
                      <a:pt x="23" y="5"/>
                      <a:pt x="23" y="5"/>
                      <a:pt x="23" y="5"/>
                    </a:cubicBezTo>
                    <a:cubicBezTo>
                      <a:pt x="8" y="19"/>
                      <a:pt x="8" y="19"/>
                      <a:pt x="8" y="19"/>
                    </a:cubicBezTo>
                    <a:cubicBezTo>
                      <a:pt x="8" y="20"/>
                      <a:pt x="8" y="21"/>
                      <a:pt x="8" y="22"/>
                    </a:cubicBezTo>
                    <a:cubicBezTo>
                      <a:pt x="23" y="36"/>
                      <a:pt x="23" y="36"/>
                      <a:pt x="23" y="36"/>
                    </a:cubicBezTo>
                    <a:lnTo>
                      <a:pt x="23" y="39"/>
                    </a:lnTo>
                    <a:close/>
                    <a:moveTo>
                      <a:pt x="58" y="57"/>
                    </a:moveTo>
                    <a:cubicBezTo>
                      <a:pt x="58" y="57"/>
                      <a:pt x="57" y="57"/>
                      <a:pt x="57" y="57"/>
                    </a:cubicBezTo>
                    <a:cubicBezTo>
                      <a:pt x="57" y="57"/>
                      <a:pt x="57" y="57"/>
                      <a:pt x="57" y="57"/>
                    </a:cubicBezTo>
                    <a:cubicBezTo>
                      <a:pt x="56" y="57"/>
                      <a:pt x="56" y="56"/>
                      <a:pt x="56" y="56"/>
                    </a:cubicBezTo>
                    <a:cubicBezTo>
                      <a:pt x="57" y="46"/>
                      <a:pt x="56" y="40"/>
                      <a:pt x="52" y="36"/>
                    </a:cubicBezTo>
                    <a:cubicBezTo>
                      <a:pt x="49" y="32"/>
                      <a:pt x="44" y="31"/>
                      <a:pt x="36" y="30"/>
                    </a:cubicBezTo>
                    <a:cubicBezTo>
                      <a:pt x="36" y="39"/>
                      <a:pt x="36" y="39"/>
                      <a:pt x="36" y="39"/>
                    </a:cubicBezTo>
                    <a:cubicBezTo>
                      <a:pt x="36" y="40"/>
                      <a:pt x="36" y="41"/>
                      <a:pt x="35" y="41"/>
                    </a:cubicBezTo>
                    <a:cubicBezTo>
                      <a:pt x="35" y="41"/>
                      <a:pt x="34" y="41"/>
                      <a:pt x="34" y="41"/>
                    </a:cubicBezTo>
                    <a:cubicBezTo>
                      <a:pt x="33" y="41"/>
                      <a:pt x="33" y="41"/>
                      <a:pt x="32" y="40"/>
                    </a:cubicBezTo>
                    <a:cubicBezTo>
                      <a:pt x="14" y="22"/>
                      <a:pt x="14" y="22"/>
                      <a:pt x="14" y="22"/>
                    </a:cubicBezTo>
                    <a:cubicBezTo>
                      <a:pt x="13" y="21"/>
                      <a:pt x="13" y="20"/>
                      <a:pt x="14" y="19"/>
                    </a:cubicBezTo>
                    <a:cubicBezTo>
                      <a:pt x="32" y="1"/>
                      <a:pt x="32" y="1"/>
                      <a:pt x="32" y="1"/>
                    </a:cubicBezTo>
                    <a:cubicBezTo>
                      <a:pt x="33" y="0"/>
                      <a:pt x="34" y="0"/>
                      <a:pt x="35" y="0"/>
                    </a:cubicBezTo>
                    <a:cubicBezTo>
                      <a:pt x="36" y="1"/>
                      <a:pt x="36" y="1"/>
                      <a:pt x="36" y="2"/>
                    </a:cubicBezTo>
                    <a:cubicBezTo>
                      <a:pt x="36" y="12"/>
                      <a:pt x="36" y="12"/>
                      <a:pt x="36" y="12"/>
                    </a:cubicBezTo>
                    <a:cubicBezTo>
                      <a:pt x="46" y="12"/>
                      <a:pt x="53" y="15"/>
                      <a:pt x="58" y="20"/>
                    </a:cubicBezTo>
                    <a:cubicBezTo>
                      <a:pt x="63" y="25"/>
                      <a:pt x="64" y="33"/>
                      <a:pt x="64" y="38"/>
                    </a:cubicBezTo>
                    <a:cubicBezTo>
                      <a:pt x="64" y="45"/>
                      <a:pt x="58" y="56"/>
                      <a:pt x="58" y="57"/>
                    </a:cubicBezTo>
                    <a:close/>
                  </a:path>
                </a:pathLst>
              </a:custGeom>
              <a:solidFill>
                <a:schemeClr val="bg1"/>
              </a:solidFill>
              <a:ln w="9525">
                <a:noFill/>
                <a:round/>
                <a:headEnd/>
                <a:tailEnd/>
              </a:ln>
            </p:spPr>
            <p:txBody>
              <a:bodyPr lIns="90000" tIns="46800" rIns="90000" bIns="46800" anchor="ctr"/>
              <a:lstStyle/>
              <a:p>
                <a:pPr algn="ctr"/>
                <a:endParaRPr/>
              </a:p>
            </p:txBody>
          </p:sp>
        </p:grpSp>
        <p:sp>
          <p:nvSpPr>
            <p:cNvPr id="16" name="ïş1íďè">
              <a:extLst>
                <a:ext uri="{FF2B5EF4-FFF2-40B4-BE49-F238E27FC236}">
                  <a16:creationId xmlns:a16="http://schemas.microsoft.com/office/drawing/2014/main" id="{8687AC16-59F3-4408-897E-46C72DDFA8D3}"/>
                </a:ext>
              </a:extLst>
            </p:cNvPr>
            <p:cNvSpPr/>
            <p:nvPr/>
          </p:nvSpPr>
          <p:spPr bwMode="auto">
            <a:xfrm>
              <a:off x="10678439" y="1502081"/>
              <a:ext cx="867618" cy="898604"/>
            </a:xfrm>
            <a:prstGeom prst="rect">
              <a:avLst/>
            </a:prstGeom>
            <a:solidFill>
              <a:schemeClr val="tx2">
                <a:lumMod val="20000"/>
                <a:lumOff val="8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17" name="îşḻíḓè">
              <a:extLst>
                <a:ext uri="{FF2B5EF4-FFF2-40B4-BE49-F238E27FC236}">
                  <a16:creationId xmlns:a16="http://schemas.microsoft.com/office/drawing/2014/main" id="{39340196-E1AA-4B49-976A-BF366BB2B662}"/>
                </a:ext>
              </a:extLst>
            </p:cNvPr>
            <p:cNvSpPr/>
            <p:nvPr/>
          </p:nvSpPr>
          <p:spPr bwMode="auto">
            <a:xfrm>
              <a:off x="6380448" y="1970155"/>
              <a:ext cx="3559140" cy="37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100" dirty="0"/>
                <a:t>精准识别图片及视频中的涉黄内容。准确度超过</a:t>
              </a:r>
              <a:r>
                <a:rPr lang="en-US" altLang="zh-CN" sz="1100" dirty="0"/>
                <a:t>99.5%</a:t>
              </a:r>
            </a:p>
          </p:txBody>
        </p:sp>
        <p:sp>
          <p:nvSpPr>
            <p:cNvPr id="18" name="ïşḻïḍe">
              <a:extLst>
                <a:ext uri="{FF2B5EF4-FFF2-40B4-BE49-F238E27FC236}">
                  <a16:creationId xmlns:a16="http://schemas.microsoft.com/office/drawing/2014/main" id="{4D5C24C6-4DD0-4193-AD42-019C1134797B}"/>
                </a:ext>
              </a:extLst>
            </p:cNvPr>
            <p:cNvSpPr txBox="1"/>
            <p:nvPr/>
          </p:nvSpPr>
          <p:spPr bwMode="auto">
            <a:xfrm>
              <a:off x="6380448" y="1557274"/>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智能鉴黄</a:t>
              </a:r>
              <a:endParaRPr lang="en-US" altLang="zh-CN" sz="1800" b="1" dirty="0"/>
            </a:p>
          </p:txBody>
        </p:sp>
        <p:grpSp>
          <p:nvGrpSpPr>
            <p:cNvPr id="19" name="íṣ1ïde">
              <a:extLst>
                <a:ext uri="{FF2B5EF4-FFF2-40B4-BE49-F238E27FC236}">
                  <a16:creationId xmlns:a16="http://schemas.microsoft.com/office/drawing/2014/main" id="{1D674A87-5059-4651-9D45-E771E613CF4E}"/>
                </a:ext>
              </a:extLst>
            </p:cNvPr>
            <p:cNvGrpSpPr/>
            <p:nvPr/>
          </p:nvGrpSpPr>
          <p:grpSpPr>
            <a:xfrm>
              <a:off x="5597697" y="2744467"/>
              <a:ext cx="666274" cy="671027"/>
              <a:chOff x="5950091" y="2237852"/>
              <a:chExt cx="644626" cy="649224"/>
            </a:xfrm>
            <a:effectLst/>
          </p:grpSpPr>
          <p:sp>
            <p:nvSpPr>
              <p:cNvPr id="38" name="iś1ïḑè">
                <a:extLst>
                  <a:ext uri="{FF2B5EF4-FFF2-40B4-BE49-F238E27FC236}">
                    <a16:creationId xmlns:a16="http://schemas.microsoft.com/office/drawing/2014/main" id="{ECF694A9-D882-4EEE-A8AB-1C5255AC351D}"/>
                  </a:ext>
                </a:extLst>
              </p:cNvPr>
              <p:cNvSpPr/>
              <p:nvPr/>
            </p:nvSpPr>
            <p:spPr>
              <a:xfrm flipH="1">
                <a:off x="5950091" y="2237852"/>
                <a:ext cx="644626" cy="6492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39" name="îś1ïḍe">
                <a:extLst>
                  <a:ext uri="{FF2B5EF4-FFF2-40B4-BE49-F238E27FC236}">
                    <a16:creationId xmlns:a16="http://schemas.microsoft.com/office/drawing/2014/main" id="{01C0FEDE-9CF1-4A6A-8C86-D6BE6A6C93D9}"/>
                  </a:ext>
                </a:extLst>
              </p:cNvPr>
              <p:cNvSpPr/>
              <p:nvPr/>
            </p:nvSpPr>
            <p:spPr bwMode="auto">
              <a:xfrm>
                <a:off x="6100406" y="2400386"/>
                <a:ext cx="315200" cy="347304"/>
              </a:xfrm>
              <a:custGeom>
                <a:avLst/>
                <a:gdLst/>
                <a:ahLst/>
                <a:cxnLst>
                  <a:cxn ang="0">
                    <a:pos x="40" y="55"/>
                  </a:cxn>
                  <a:cxn ang="0">
                    <a:pos x="32" y="51"/>
                  </a:cxn>
                  <a:cxn ang="0">
                    <a:pos x="4" y="24"/>
                  </a:cxn>
                  <a:cxn ang="0">
                    <a:pos x="0" y="14"/>
                  </a:cxn>
                  <a:cxn ang="0">
                    <a:pos x="13" y="0"/>
                  </a:cxn>
                  <a:cxn ang="0">
                    <a:pos x="23" y="5"/>
                  </a:cxn>
                  <a:cxn ang="0">
                    <a:pos x="45" y="26"/>
                  </a:cxn>
                  <a:cxn ang="0">
                    <a:pos x="45" y="27"/>
                  </a:cxn>
                  <a:cxn ang="0">
                    <a:pos x="42" y="30"/>
                  </a:cxn>
                  <a:cxn ang="0">
                    <a:pos x="42" y="29"/>
                  </a:cxn>
                  <a:cxn ang="0">
                    <a:pos x="20" y="8"/>
                  </a:cxn>
                  <a:cxn ang="0">
                    <a:pos x="13" y="5"/>
                  </a:cxn>
                  <a:cxn ang="0">
                    <a:pos x="4" y="14"/>
                  </a:cxn>
                  <a:cxn ang="0">
                    <a:pos x="7" y="21"/>
                  </a:cxn>
                  <a:cxn ang="0">
                    <a:pos x="35" y="48"/>
                  </a:cxn>
                  <a:cxn ang="0">
                    <a:pos x="40" y="50"/>
                  </a:cxn>
                  <a:cxn ang="0">
                    <a:pos x="45" y="45"/>
                  </a:cxn>
                  <a:cxn ang="0">
                    <a:pos x="43" y="40"/>
                  </a:cxn>
                  <a:cxn ang="0">
                    <a:pos x="22" y="19"/>
                  </a:cxn>
                  <a:cxn ang="0">
                    <a:pos x="20" y="18"/>
                  </a:cxn>
                  <a:cxn ang="0">
                    <a:pos x="18" y="21"/>
                  </a:cxn>
                  <a:cxn ang="0">
                    <a:pos x="19" y="23"/>
                  </a:cxn>
                  <a:cxn ang="0">
                    <a:pos x="33" y="38"/>
                  </a:cxn>
                  <a:cxn ang="0">
                    <a:pos x="34" y="38"/>
                  </a:cxn>
                  <a:cxn ang="0">
                    <a:pos x="31" y="41"/>
                  </a:cxn>
                  <a:cxn ang="0">
                    <a:pos x="30" y="41"/>
                  </a:cxn>
                  <a:cxn ang="0">
                    <a:pos x="16" y="26"/>
                  </a:cxn>
                  <a:cxn ang="0">
                    <a:pos x="13" y="21"/>
                  </a:cxn>
                  <a:cxn ang="0">
                    <a:pos x="20" y="14"/>
                  </a:cxn>
                  <a:cxn ang="0">
                    <a:pos x="26" y="16"/>
                  </a:cxn>
                  <a:cxn ang="0">
                    <a:pos x="46" y="37"/>
                  </a:cxn>
                  <a:cxn ang="0">
                    <a:pos x="50" y="45"/>
                  </a:cxn>
                  <a:cxn ang="0">
                    <a:pos x="40" y="55"/>
                  </a:cxn>
                </a:cxnLst>
                <a:rect l="0" t="0" r="r" b="b"/>
                <a:pathLst>
                  <a:path w="50" h="55">
                    <a:moveTo>
                      <a:pt x="40" y="55"/>
                    </a:moveTo>
                    <a:cubicBezTo>
                      <a:pt x="37" y="55"/>
                      <a:pt x="34" y="54"/>
                      <a:pt x="32" y="51"/>
                    </a:cubicBezTo>
                    <a:cubicBezTo>
                      <a:pt x="4" y="24"/>
                      <a:pt x="4" y="24"/>
                      <a:pt x="4" y="24"/>
                    </a:cubicBezTo>
                    <a:cubicBezTo>
                      <a:pt x="1" y="21"/>
                      <a:pt x="0" y="18"/>
                      <a:pt x="0" y="14"/>
                    </a:cubicBezTo>
                    <a:cubicBezTo>
                      <a:pt x="0" y="7"/>
                      <a:pt x="6" y="0"/>
                      <a:pt x="13" y="0"/>
                    </a:cubicBezTo>
                    <a:cubicBezTo>
                      <a:pt x="17" y="0"/>
                      <a:pt x="21" y="2"/>
                      <a:pt x="23" y="5"/>
                    </a:cubicBezTo>
                    <a:cubicBezTo>
                      <a:pt x="45" y="26"/>
                      <a:pt x="45" y="26"/>
                      <a:pt x="45" y="26"/>
                    </a:cubicBezTo>
                    <a:cubicBezTo>
                      <a:pt x="45" y="26"/>
                      <a:pt x="45" y="27"/>
                      <a:pt x="45" y="27"/>
                    </a:cubicBezTo>
                    <a:cubicBezTo>
                      <a:pt x="45" y="28"/>
                      <a:pt x="43" y="30"/>
                      <a:pt x="42" y="30"/>
                    </a:cubicBezTo>
                    <a:cubicBezTo>
                      <a:pt x="42" y="30"/>
                      <a:pt x="42" y="30"/>
                      <a:pt x="42" y="29"/>
                    </a:cubicBezTo>
                    <a:cubicBezTo>
                      <a:pt x="20" y="8"/>
                      <a:pt x="20" y="8"/>
                      <a:pt x="20" y="8"/>
                    </a:cubicBezTo>
                    <a:cubicBezTo>
                      <a:pt x="18" y="6"/>
                      <a:pt x="16" y="5"/>
                      <a:pt x="13" y="5"/>
                    </a:cubicBezTo>
                    <a:cubicBezTo>
                      <a:pt x="8" y="5"/>
                      <a:pt x="4" y="9"/>
                      <a:pt x="4" y="14"/>
                    </a:cubicBezTo>
                    <a:cubicBezTo>
                      <a:pt x="4" y="16"/>
                      <a:pt x="5" y="19"/>
                      <a:pt x="7" y="21"/>
                    </a:cubicBezTo>
                    <a:cubicBezTo>
                      <a:pt x="35" y="48"/>
                      <a:pt x="35" y="48"/>
                      <a:pt x="35" y="48"/>
                    </a:cubicBezTo>
                    <a:cubicBezTo>
                      <a:pt x="36" y="50"/>
                      <a:pt x="38" y="50"/>
                      <a:pt x="40" y="50"/>
                    </a:cubicBezTo>
                    <a:cubicBezTo>
                      <a:pt x="43" y="50"/>
                      <a:pt x="45" y="48"/>
                      <a:pt x="45" y="45"/>
                    </a:cubicBezTo>
                    <a:cubicBezTo>
                      <a:pt x="45" y="43"/>
                      <a:pt x="44" y="41"/>
                      <a:pt x="43" y="40"/>
                    </a:cubicBezTo>
                    <a:cubicBezTo>
                      <a:pt x="22" y="19"/>
                      <a:pt x="22" y="19"/>
                      <a:pt x="22" y="19"/>
                    </a:cubicBezTo>
                    <a:cubicBezTo>
                      <a:pt x="22" y="19"/>
                      <a:pt x="21" y="18"/>
                      <a:pt x="20" y="18"/>
                    </a:cubicBezTo>
                    <a:cubicBezTo>
                      <a:pt x="19" y="18"/>
                      <a:pt x="18" y="19"/>
                      <a:pt x="18" y="21"/>
                    </a:cubicBezTo>
                    <a:cubicBezTo>
                      <a:pt x="18" y="22"/>
                      <a:pt x="18" y="22"/>
                      <a:pt x="19" y="23"/>
                    </a:cubicBezTo>
                    <a:cubicBezTo>
                      <a:pt x="33" y="38"/>
                      <a:pt x="33" y="38"/>
                      <a:pt x="33" y="38"/>
                    </a:cubicBezTo>
                    <a:cubicBezTo>
                      <a:pt x="34" y="38"/>
                      <a:pt x="34" y="38"/>
                      <a:pt x="34" y="38"/>
                    </a:cubicBezTo>
                    <a:cubicBezTo>
                      <a:pt x="34" y="39"/>
                      <a:pt x="32" y="41"/>
                      <a:pt x="31" y="41"/>
                    </a:cubicBezTo>
                    <a:cubicBezTo>
                      <a:pt x="31" y="41"/>
                      <a:pt x="30" y="41"/>
                      <a:pt x="30" y="41"/>
                    </a:cubicBezTo>
                    <a:cubicBezTo>
                      <a:pt x="16" y="26"/>
                      <a:pt x="16" y="26"/>
                      <a:pt x="16" y="26"/>
                    </a:cubicBezTo>
                    <a:cubicBezTo>
                      <a:pt x="14" y="25"/>
                      <a:pt x="13" y="23"/>
                      <a:pt x="13" y="21"/>
                    </a:cubicBezTo>
                    <a:cubicBezTo>
                      <a:pt x="13" y="17"/>
                      <a:pt x="16" y="14"/>
                      <a:pt x="20" y="14"/>
                    </a:cubicBezTo>
                    <a:cubicBezTo>
                      <a:pt x="22" y="14"/>
                      <a:pt x="24" y="15"/>
                      <a:pt x="26" y="16"/>
                    </a:cubicBezTo>
                    <a:cubicBezTo>
                      <a:pt x="46" y="37"/>
                      <a:pt x="46" y="37"/>
                      <a:pt x="46" y="37"/>
                    </a:cubicBezTo>
                    <a:cubicBezTo>
                      <a:pt x="49" y="39"/>
                      <a:pt x="50" y="42"/>
                      <a:pt x="50" y="45"/>
                    </a:cubicBezTo>
                    <a:cubicBezTo>
                      <a:pt x="50" y="51"/>
                      <a:pt x="46" y="55"/>
                      <a:pt x="40" y="55"/>
                    </a:cubicBezTo>
                    <a:close/>
                  </a:path>
                </a:pathLst>
              </a:custGeom>
              <a:solidFill>
                <a:schemeClr val="bg1"/>
              </a:solidFill>
              <a:ln w="9525">
                <a:noFill/>
                <a:round/>
                <a:headEnd/>
                <a:tailEnd/>
              </a:ln>
            </p:spPr>
            <p:txBody>
              <a:bodyPr lIns="90000" tIns="46800" rIns="90000" bIns="46800" anchor="ctr"/>
              <a:lstStyle/>
              <a:p>
                <a:pPr algn="ctr"/>
                <a:endParaRPr/>
              </a:p>
            </p:txBody>
          </p:sp>
        </p:grpSp>
        <p:sp>
          <p:nvSpPr>
            <p:cNvPr id="20" name="íṡliḑe">
              <a:extLst>
                <a:ext uri="{FF2B5EF4-FFF2-40B4-BE49-F238E27FC236}">
                  <a16:creationId xmlns:a16="http://schemas.microsoft.com/office/drawing/2014/main" id="{8E2F89BB-F254-4D40-82F5-3B185052ABC1}"/>
                </a:ext>
              </a:extLst>
            </p:cNvPr>
            <p:cNvSpPr/>
            <p:nvPr/>
          </p:nvSpPr>
          <p:spPr bwMode="auto">
            <a:xfrm>
              <a:off x="10678439" y="2630678"/>
              <a:ext cx="867618" cy="898604"/>
            </a:xfrm>
            <a:prstGeom prst="rect">
              <a:avLst/>
            </a:prstGeom>
            <a:solidFill>
              <a:schemeClr val="tx2">
                <a:lumMod val="20000"/>
                <a:lumOff val="8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21" name="îṡlïḍè">
              <a:extLst>
                <a:ext uri="{FF2B5EF4-FFF2-40B4-BE49-F238E27FC236}">
                  <a16:creationId xmlns:a16="http://schemas.microsoft.com/office/drawing/2014/main" id="{39340196-E1AA-4B49-976A-BF366BB2B662}"/>
                </a:ext>
              </a:extLst>
            </p:cNvPr>
            <p:cNvSpPr/>
            <p:nvPr/>
          </p:nvSpPr>
          <p:spPr bwMode="auto">
            <a:xfrm>
              <a:off x="6380448" y="3098752"/>
              <a:ext cx="3559140" cy="37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100" dirty="0"/>
                <a:t>智能识别含有宣扬恐怖主义、极端主义、血腥、政治游行等画面</a:t>
              </a:r>
              <a:endParaRPr lang="en-US" altLang="zh-CN" sz="1100" dirty="0"/>
            </a:p>
          </p:txBody>
        </p:sp>
        <p:sp>
          <p:nvSpPr>
            <p:cNvPr id="22" name="íŝ1ïḍê">
              <a:extLst>
                <a:ext uri="{FF2B5EF4-FFF2-40B4-BE49-F238E27FC236}">
                  <a16:creationId xmlns:a16="http://schemas.microsoft.com/office/drawing/2014/main" id="{4D5C24C6-4DD0-4193-AD42-019C1134797B}"/>
                </a:ext>
              </a:extLst>
            </p:cNvPr>
            <p:cNvSpPr txBox="1"/>
            <p:nvPr/>
          </p:nvSpPr>
          <p:spPr bwMode="auto">
            <a:xfrm>
              <a:off x="6380448" y="2685871"/>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暴恐识别</a:t>
              </a:r>
              <a:endParaRPr lang="en-US" altLang="zh-CN" sz="1800" b="1" dirty="0"/>
            </a:p>
          </p:txBody>
        </p:sp>
        <p:grpSp>
          <p:nvGrpSpPr>
            <p:cNvPr id="23" name="îşḻiḑe">
              <a:extLst>
                <a:ext uri="{FF2B5EF4-FFF2-40B4-BE49-F238E27FC236}">
                  <a16:creationId xmlns:a16="http://schemas.microsoft.com/office/drawing/2014/main" id="{34DCCA07-A493-4804-BA72-C3EED67D583E}"/>
                </a:ext>
              </a:extLst>
            </p:cNvPr>
            <p:cNvGrpSpPr/>
            <p:nvPr/>
          </p:nvGrpSpPr>
          <p:grpSpPr>
            <a:xfrm>
              <a:off x="5597697" y="3873064"/>
              <a:ext cx="666274" cy="671027"/>
              <a:chOff x="5931156" y="3059486"/>
              <a:chExt cx="644626" cy="649224"/>
            </a:xfrm>
            <a:effectLst/>
          </p:grpSpPr>
          <p:sp>
            <p:nvSpPr>
              <p:cNvPr id="36" name="îṣlíḋé">
                <a:extLst>
                  <a:ext uri="{FF2B5EF4-FFF2-40B4-BE49-F238E27FC236}">
                    <a16:creationId xmlns:a16="http://schemas.microsoft.com/office/drawing/2014/main" id="{F5A17995-4840-4B05-A423-0B9AD321E013}"/>
                  </a:ext>
                </a:extLst>
              </p:cNvPr>
              <p:cNvSpPr/>
              <p:nvPr/>
            </p:nvSpPr>
            <p:spPr>
              <a:xfrm>
                <a:off x="5931156" y="3059486"/>
                <a:ext cx="644626" cy="6492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37" name="ísľîďé">
                <a:extLst>
                  <a:ext uri="{FF2B5EF4-FFF2-40B4-BE49-F238E27FC236}">
                    <a16:creationId xmlns:a16="http://schemas.microsoft.com/office/drawing/2014/main" id="{057AEE02-5F7C-4887-9B86-7BE8D2FDFAAE}"/>
                  </a:ext>
                </a:extLst>
              </p:cNvPr>
              <p:cNvSpPr/>
              <p:nvPr/>
            </p:nvSpPr>
            <p:spPr bwMode="auto">
              <a:xfrm>
                <a:off x="6058775" y="3227031"/>
                <a:ext cx="398463" cy="345165"/>
              </a:xfrm>
              <a:custGeom>
                <a:avLst/>
                <a:gdLst/>
                <a:ahLst/>
                <a:cxnLst>
                  <a:cxn ang="0">
                    <a:pos x="67" y="63"/>
                  </a:cxn>
                  <a:cxn ang="0">
                    <a:pos x="0" y="57"/>
                  </a:cxn>
                  <a:cxn ang="0">
                    <a:pos x="7" y="0"/>
                  </a:cxn>
                  <a:cxn ang="0">
                    <a:pos x="73" y="6"/>
                  </a:cxn>
                  <a:cxn ang="0">
                    <a:pos x="15" y="7"/>
                  </a:cxn>
                  <a:cxn ang="0">
                    <a:pos x="8" y="4"/>
                  </a:cxn>
                  <a:cxn ang="0">
                    <a:pos x="5" y="12"/>
                  </a:cxn>
                  <a:cxn ang="0">
                    <a:pos x="13" y="14"/>
                  </a:cxn>
                  <a:cxn ang="0">
                    <a:pos x="15" y="7"/>
                  </a:cxn>
                  <a:cxn ang="0">
                    <a:pos x="13" y="19"/>
                  </a:cxn>
                  <a:cxn ang="0">
                    <a:pos x="5" y="21"/>
                  </a:cxn>
                  <a:cxn ang="0">
                    <a:pos x="8" y="29"/>
                  </a:cxn>
                  <a:cxn ang="0">
                    <a:pos x="15" y="26"/>
                  </a:cxn>
                  <a:cxn ang="0">
                    <a:pos x="15" y="36"/>
                  </a:cxn>
                  <a:cxn ang="0">
                    <a:pos x="8" y="34"/>
                  </a:cxn>
                  <a:cxn ang="0">
                    <a:pos x="5" y="41"/>
                  </a:cxn>
                  <a:cxn ang="0">
                    <a:pos x="13" y="43"/>
                  </a:cxn>
                  <a:cxn ang="0">
                    <a:pos x="15" y="36"/>
                  </a:cxn>
                  <a:cxn ang="0">
                    <a:pos x="13" y="48"/>
                  </a:cxn>
                  <a:cxn ang="0">
                    <a:pos x="5" y="51"/>
                  </a:cxn>
                  <a:cxn ang="0">
                    <a:pos x="8" y="58"/>
                  </a:cxn>
                  <a:cxn ang="0">
                    <a:pos x="15" y="55"/>
                  </a:cxn>
                  <a:cxn ang="0">
                    <a:pos x="54" y="7"/>
                  </a:cxn>
                  <a:cxn ang="0">
                    <a:pos x="22" y="4"/>
                  </a:cxn>
                  <a:cxn ang="0">
                    <a:pos x="20" y="26"/>
                  </a:cxn>
                  <a:cxn ang="0">
                    <a:pos x="51" y="29"/>
                  </a:cxn>
                  <a:cxn ang="0">
                    <a:pos x="54" y="7"/>
                  </a:cxn>
                  <a:cxn ang="0">
                    <a:pos x="51" y="34"/>
                  </a:cxn>
                  <a:cxn ang="0">
                    <a:pos x="20" y="36"/>
                  </a:cxn>
                  <a:cxn ang="0">
                    <a:pos x="22" y="58"/>
                  </a:cxn>
                  <a:cxn ang="0">
                    <a:pos x="54" y="55"/>
                  </a:cxn>
                  <a:cxn ang="0">
                    <a:pos x="68" y="7"/>
                  </a:cxn>
                  <a:cxn ang="0">
                    <a:pos x="61" y="4"/>
                  </a:cxn>
                  <a:cxn ang="0">
                    <a:pos x="59" y="12"/>
                  </a:cxn>
                  <a:cxn ang="0">
                    <a:pos x="66" y="14"/>
                  </a:cxn>
                  <a:cxn ang="0">
                    <a:pos x="68" y="7"/>
                  </a:cxn>
                  <a:cxn ang="0">
                    <a:pos x="66" y="19"/>
                  </a:cxn>
                  <a:cxn ang="0">
                    <a:pos x="59" y="21"/>
                  </a:cxn>
                  <a:cxn ang="0">
                    <a:pos x="61" y="29"/>
                  </a:cxn>
                  <a:cxn ang="0">
                    <a:pos x="68" y="26"/>
                  </a:cxn>
                  <a:cxn ang="0">
                    <a:pos x="68" y="36"/>
                  </a:cxn>
                  <a:cxn ang="0">
                    <a:pos x="61" y="34"/>
                  </a:cxn>
                  <a:cxn ang="0">
                    <a:pos x="59" y="41"/>
                  </a:cxn>
                  <a:cxn ang="0">
                    <a:pos x="66" y="43"/>
                  </a:cxn>
                  <a:cxn ang="0">
                    <a:pos x="68" y="36"/>
                  </a:cxn>
                  <a:cxn ang="0">
                    <a:pos x="66" y="48"/>
                  </a:cxn>
                  <a:cxn ang="0">
                    <a:pos x="59" y="51"/>
                  </a:cxn>
                  <a:cxn ang="0">
                    <a:pos x="61" y="58"/>
                  </a:cxn>
                  <a:cxn ang="0">
                    <a:pos x="68" y="55"/>
                  </a:cxn>
                </a:cxnLst>
                <a:rect l="0" t="0" r="r" b="b"/>
                <a:pathLst>
                  <a:path w="73" h="63">
                    <a:moveTo>
                      <a:pt x="73" y="57"/>
                    </a:moveTo>
                    <a:cubicBezTo>
                      <a:pt x="73" y="60"/>
                      <a:pt x="71" y="63"/>
                      <a:pt x="67" y="63"/>
                    </a:cubicBezTo>
                    <a:cubicBezTo>
                      <a:pt x="7" y="63"/>
                      <a:pt x="7" y="63"/>
                      <a:pt x="7" y="63"/>
                    </a:cubicBezTo>
                    <a:cubicBezTo>
                      <a:pt x="3" y="63"/>
                      <a:pt x="0" y="60"/>
                      <a:pt x="0" y="57"/>
                    </a:cubicBezTo>
                    <a:cubicBezTo>
                      <a:pt x="0" y="6"/>
                      <a:pt x="0" y="6"/>
                      <a:pt x="0" y="6"/>
                    </a:cubicBezTo>
                    <a:cubicBezTo>
                      <a:pt x="0" y="2"/>
                      <a:pt x="3" y="0"/>
                      <a:pt x="7" y="0"/>
                    </a:cubicBezTo>
                    <a:cubicBezTo>
                      <a:pt x="67" y="0"/>
                      <a:pt x="67" y="0"/>
                      <a:pt x="67" y="0"/>
                    </a:cubicBezTo>
                    <a:cubicBezTo>
                      <a:pt x="71" y="0"/>
                      <a:pt x="73" y="2"/>
                      <a:pt x="73" y="6"/>
                    </a:cubicBezTo>
                    <a:lnTo>
                      <a:pt x="73" y="57"/>
                    </a:lnTo>
                    <a:close/>
                    <a:moveTo>
                      <a:pt x="15" y="7"/>
                    </a:moveTo>
                    <a:cubicBezTo>
                      <a:pt x="15" y="6"/>
                      <a:pt x="14" y="4"/>
                      <a:pt x="13" y="4"/>
                    </a:cubicBezTo>
                    <a:cubicBezTo>
                      <a:pt x="8" y="4"/>
                      <a:pt x="8" y="4"/>
                      <a:pt x="8" y="4"/>
                    </a:cubicBezTo>
                    <a:cubicBezTo>
                      <a:pt x="6" y="4"/>
                      <a:pt x="5" y="6"/>
                      <a:pt x="5" y="7"/>
                    </a:cubicBezTo>
                    <a:cubicBezTo>
                      <a:pt x="5" y="12"/>
                      <a:pt x="5" y="12"/>
                      <a:pt x="5" y="12"/>
                    </a:cubicBezTo>
                    <a:cubicBezTo>
                      <a:pt x="5" y="13"/>
                      <a:pt x="6" y="14"/>
                      <a:pt x="8" y="14"/>
                    </a:cubicBezTo>
                    <a:cubicBezTo>
                      <a:pt x="13" y="14"/>
                      <a:pt x="13" y="14"/>
                      <a:pt x="13" y="14"/>
                    </a:cubicBezTo>
                    <a:cubicBezTo>
                      <a:pt x="14" y="14"/>
                      <a:pt x="15" y="13"/>
                      <a:pt x="15" y="12"/>
                    </a:cubicBezTo>
                    <a:lnTo>
                      <a:pt x="15" y="7"/>
                    </a:lnTo>
                    <a:close/>
                    <a:moveTo>
                      <a:pt x="15" y="21"/>
                    </a:moveTo>
                    <a:cubicBezTo>
                      <a:pt x="15" y="20"/>
                      <a:pt x="14" y="19"/>
                      <a:pt x="13" y="19"/>
                    </a:cubicBezTo>
                    <a:cubicBezTo>
                      <a:pt x="8" y="19"/>
                      <a:pt x="8" y="19"/>
                      <a:pt x="8" y="19"/>
                    </a:cubicBezTo>
                    <a:cubicBezTo>
                      <a:pt x="6" y="19"/>
                      <a:pt x="5" y="20"/>
                      <a:pt x="5" y="21"/>
                    </a:cubicBezTo>
                    <a:cubicBezTo>
                      <a:pt x="5" y="26"/>
                      <a:pt x="5" y="26"/>
                      <a:pt x="5" y="26"/>
                    </a:cubicBezTo>
                    <a:cubicBezTo>
                      <a:pt x="5" y="28"/>
                      <a:pt x="6" y="29"/>
                      <a:pt x="8" y="29"/>
                    </a:cubicBezTo>
                    <a:cubicBezTo>
                      <a:pt x="13" y="29"/>
                      <a:pt x="13" y="29"/>
                      <a:pt x="13" y="29"/>
                    </a:cubicBezTo>
                    <a:cubicBezTo>
                      <a:pt x="14" y="29"/>
                      <a:pt x="15" y="28"/>
                      <a:pt x="15" y="26"/>
                    </a:cubicBezTo>
                    <a:lnTo>
                      <a:pt x="15" y="21"/>
                    </a:lnTo>
                    <a:close/>
                    <a:moveTo>
                      <a:pt x="15" y="36"/>
                    </a:moveTo>
                    <a:cubicBezTo>
                      <a:pt x="15" y="35"/>
                      <a:pt x="14" y="34"/>
                      <a:pt x="13" y="34"/>
                    </a:cubicBezTo>
                    <a:cubicBezTo>
                      <a:pt x="8" y="34"/>
                      <a:pt x="8" y="34"/>
                      <a:pt x="8" y="34"/>
                    </a:cubicBezTo>
                    <a:cubicBezTo>
                      <a:pt x="6" y="34"/>
                      <a:pt x="5" y="35"/>
                      <a:pt x="5" y="36"/>
                    </a:cubicBezTo>
                    <a:cubicBezTo>
                      <a:pt x="5" y="41"/>
                      <a:pt x="5" y="41"/>
                      <a:pt x="5" y="41"/>
                    </a:cubicBezTo>
                    <a:cubicBezTo>
                      <a:pt x="5" y="42"/>
                      <a:pt x="6" y="43"/>
                      <a:pt x="8" y="43"/>
                    </a:cubicBezTo>
                    <a:cubicBezTo>
                      <a:pt x="13" y="43"/>
                      <a:pt x="13" y="43"/>
                      <a:pt x="13" y="43"/>
                    </a:cubicBezTo>
                    <a:cubicBezTo>
                      <a:pt x="14" y="43"/>
                      <a:pt x="15" y="42"/>
                      <a:pt x="15" y="41"/>
                    </a:cubicBezTo>
                    <a:lnTo>
                      <a:pt x="15" y="36"/>
                    </a:lnTo>
                    <a:close/>
                    <a:moveTo>
                      <a:pt x="15" y="51"/>
                    </a:moveTo>
                    <a:cubicBezTo>
                      <a:pt x="15" y="49"/>
                      <a:pt x="14" y="48"/>
                      <a:pt x="13" y="48"/>
                    </a:cubicBezTo>
                    <a:cubicBezTo>
                      <a:pt x="8" y="48"/>
                      <a:pt x="8" y="48"/>
                      <a:pt x="8" y="48"/>
                    </a:cubicBezTo>
                    <a:cubicBezTo>
                      <a:pt x="6" y="48"/>
                      <a:pt x="5" y="49"/>
                      <a:pt x="5" y="51"/>
                    </a:cubicBezTo>
                    <a:cubicBezTo>
                      <a:pt x="5" y="55"/>
                      <a:pt x="5" y="55"/>
                      <a:pt x="5" y="55"/>
                    </a:cubicBezTo>
                    <a:cubicBezTo>
                      <a:pt x="5" y="57"/>
                      <a:pt x="6" y="58"/>
                      <a:pt x="8" y="58"/>
                    </a:cubicBezTo>
                    <a:cubicBezTo>
                      <a:pt x="13" y="58"/>
                      <a:pt x="13" y="58"/>
                      <a:pt x="13" y="58"/>
                    </a:cubicBezTo>
                    <a:cubicBezTo>
                      <a:pt x="14" y="58"/>
                      <a:pt x="15" y="57"/>
                      <a:pt x="15" y="55"/>
                    </a:cubicBezTo>
                    <a:lnTo>
                      <a:pt x="15" y="51"/>
                    </a:lnTo>
                    <a:close/>
                    <a:moveTo>
                      <a:pt x="54" y="7"/>
                    </a:moveTo>
                    <a:cubicBezTo>
                      <a:pt x="54" y="6"/>
                      <a:pt x="53" y="4"/>
                      <a:pt x="51" y="4"/>
                    </a:cubicBezTo>
                    <a:cubicBezTo>
                      <a:pt x="22" y="4"/>
                      <a:pt x="22" y="4"/>
                      <a:pt x="22" y="4"/>
                    </a:cubicBezTo>
                    <a:cubicBezTo>
                      <a:pt x="21" y="4"/>
                      <a:pt x="20" y="6"/>
                      <a:pt x="20" y="7"/>
                    </a:cubicBezTo>
                    <a:cubicBezTo>
                      <a:pt x="20" y="26"/>
                      <a:pt x="20" y="26"/>
                      <a:pt x="20" y="26"/>
                    </a:cubicBezTo>
                    <a:cubicBezTo>
                      <a:pt x="20" y="28"/>
                      <a:pt x="21" y="29"/>
                      <a:pt x="22" y="29"/>
                    </a:cubicBezTo>
                    <a:cubicBezTo>
                      <a:pt x="51" y="29"/>
                      <a:pt x="51" y="29"/>
                      <a:pt x="51" y="29"/>
                    </a:cubicBezTo>
                    <a:cubicBezTo>
                      <a:pt x="53" y="29"/>
                      <a:pt x="54" y="28"/>
                      <a:pt x="54" y="26"/>
                    </a:cubicBezTo>
                    <a:lnTo>
                      <a:pt x="54" y="7"/>
                    </a:lnTo>
                    <a:close/>
                    <a:moveTo>
                      <a:pt x="54" y="36"/>
                    </a:moveTo>
                    <a:cubicBezTo>
                      <a:pt x="54" y="35"/>
                      <a:pt x="53" y="34"/>
                      <a:pt x="51" y="34"/>
                    </a:cubicBezTo>
                    <a:cubicBezTo>
                      <a:pt x="22" y="34"/>
                      <a:pt x="22" y="34"/>
                      <a:pt x="22" y="34"/>
                    </a:cubicBezTo>
                    <a:cubicBezTo>
                      <a:pt x="21" y="34"/>
                      <a:pt x="20" y="35"/>
                      <a:pt x="20" y="36"/>
                    </a:cubicBezTo>
                    <a:cubicBezTo>
                      <a:pt x="20" y="55"/>
                      <a:pt x="20" y="55"/>
                      <a:pt x="20" y="55"/>
                    </a:cubicBezTo>
                    <a:cubicBezTo>
                      <a:pt x="20" y="57"/>
                      <a:pt x="21" y="58"/>
                      <a:pt x="22" y="58"/>
                    </a:cubicBezTo>
                    <a:cubicBezTo>
                      <a:pt x="51" y="58"/>
                      <a:pt x="51" y="58"/>
                      <a:pt x="51" y="58"/>
                    </a:cubicBezTo>
                    <a:cubicBezTo>
                      <a:pt x="53" y="58"/>
                      <a:pt x="54" y="57"/>
                      <a:pt x="54" y="55"/>
                    </a:cubicBezTo>
                    <a:lnTo>
                      <a:pt x="54" y="36"/>
                    </a:lnTo>
                    <a:close/>
                    <a:moveTo>
                      <a:pt x="68" y="7"/>
                    </a:moveTo>
                    <a:cubicBezTo>
                      <a:pt x="68" y="6"/>
                      <a:pt x="67" y="4"/>
                      <a:pt x="66" y="4"/>
                    </a:cubicBezTo>
                    <a:cubicBezTo>
                      <a:pt x="61" y="4"/>
                      <a:pt x="61" y="4"/>
                      <a:pt x="61" y="4"/>
                    </a:cubicBezTo>
                    <a:cubicBezTo>
                      <a:pt x="60" y="4"/>
                      <a:pt x="59" y="6"/>
                      <a:pt x="59" y="7"/>
                    </a:cubicBezTo>
                    <a:cubicBezTo>
                      <a:pt x="59" y="12"/>
                      <a:pt x="59" y="12"/>
                      <a:pt x="59" y="12"/>
                    </a:cubicBezTo>
                    <a:cubicBezTo>
                      <a:pt x="59" y="13"/>
                      <a:pt x="60" y="14"/>
                      <a:pt x="61" y="14"/>
                    </a:cubicBezTo>
                    <a:cubicBezTo>
                      <a:pt x="66" y="14"/>
                      <a:pt x="66" y="14"/>
                      <a:pt x="66" y="14"/>
                    </a:cubicBezTo>
                    <a:cubicBezTo>
                      <a:pt x="67" y="14"/>
                      <a:pt x="68" y="13"/>
                      <a:pt x="68" y="12"/>
                    </a:cubicBezTo>
                    <a:lnTo>
                      <a:pt x="68" y="7"/>
                    </a:lnTo>
                    <a:close/>
                    <a:moveTo>
                      <a:pt x="68" y="21"/>
                    </a:moveTo>
                    <a:cubicBezTo>
                      <a:pt x="68" y="20"/>
                      <a:pt x="67" y="19"/>
                      <a:pt x="66" y="19"/>
                    </a:cubicBezTo>
                    <a:cubicBezTo>
                      <a:pt x="61" y="19"/>
                      <a:pt x="61" y="19"/>
                      <a:pt x="61" y="19"/>
                    </a:cubicBezTo>
                    <a:cubicBezTo>
                      <a:pt x="60" y="19"/>
                      <a:pt x="59" y="20"/>
                      <a:pt x="59" y="21"/>
                    </a:cubicBezTo>
                    <a:cubicBezTo>
                      <a:pt x="59" y="26"/>
                      <a:pt x="59" y="26"/>
                      <a:pt x="59" y="26"/>
                    </a:cubicBezTo>
                    <a:cubicBezTo>
                      <a:pt x="59" y="28"/>
                      <a:pt x="60" y="29"/>
                      <a:pt x="61" y="29"/>
                    </a:cubicBezTo>
                    <a:cubicBezTo>
                      <a:pt x="66" y="29"/>
                      <a:pt x="66" y="29"/>
                      <a:pt x="66" y="29"/>
                    </a:cubicBezTo>
                    <a:cubicBezTo>
                      <a:pt x="67" y="29"/>
                      <a:pt x="68" y="28"/>
                      <a:pt x="68" y="26"/>
                    </a:cubicBezTo>
                    <a:lnTo>
                      <a:pt x="68" y="21"/>
                    </a:lnTo>
                    <a:close/>
                    <a:moveTo>
                      <a:pt x="68" y="36"/>
                    </a:moveTo>
                    <a:cubicBezTo>
                      <a:pt x="68" y="35"/>
                      <a:pt x="67" y="34"/>
                      <a:pt x="66" y="34"/>
                    </a:cubicBezTo>
                    <a:cubicBezTo>
                      <a:pt x="61" y="34"/>
                      <a:pt x="61" y="34"/>
                      <a:pt x="61" y="34"/>
                    </a:cubicBezTo>
                    <a:cubicBezTo>
                      <a:pt x="60" y="34"/>
                      <a:pt x="59" y="35"/>
                      <a:pt x="59" y="36"/>
                    </a:cubicBezTo>
                    <a:cubicBezTo>
                      <a:pt x="59" y="41"/>
                      <a:pt x="59" y="41"/>
                      <a:pt x="59" y="41"/>
                    </a:cubicBezTo>
                    <a:cubicBezTo>
                      <a:pt x="59" y="42"/>
                      <a:pt x="60" y="43"/>
                      <a:pt x="61" y="43"/>
                    </a:cubicBezTo>
                    <a:cubicBezTo>
                      <a:pt x="66" y="43"/>
                      <a:pt x="66" y="43"/>
                      <a:pt x="66" y="43"/>
                    </a:cubicBezTo>
                    <a:cubicBezTo>
                      <a:pt x="67" y="43"/>
                      <a:pt x="68" y="42"/>
                      <a:pt x="68" y="41"/>
                    </a:cubicBezTo>
                    <a:lnTo>
                      <a:pt x="68" y="36"/>
                    </a:lnTo>
                    <a:close/>
                    <a:moveTo>
                      <a:pt x="68" y="51"/>
                    </a:moveTo>
                    <a:cubicBezTo>
                      <a:pt x="68" y="49"/>
                      <a:pt x="67" y="48"/>
                      <a:pt x="66" y="48"/>
                    </a:cubicBezTo>
                    <a:cubicBezTo>
                      <a:pt x="61" y="48"/>
                      <a:pt x="61" y="48"/>
                      <a:pt x="61" y="48"/>
                    </a:cubicBezTo>
                    <a:cubicBezTo>
                      <a:pt x="60" y="48"/>
                      <a:pt x="59" y="49"/>
                      <a:pt x="59" y="51"/>
                    </a:cubicBezTo>
                    <a:cubicBezTo>
                      <a:pt x="59" y="55"/>
                      <a:pt x="59" y="55"/>
                      <a:pt x="59" y="55"/>
                    </a:cubicBezTo>
                    <a:cubicBezTo>
                      <a:pt x="59" y="57"/>
                      <a:pt x="60" y="58"/>
                      <a:pt x="61" y="58"/>
                    </a:cubicBezTo>
                    <a:cubicBezTo>
                      <a:pt x="66" y="58"/>
                      <a:pt x="66" y="58"/>
                      <a:pt x="66" y="58"/>
                    </a:cubicBezTo>
                    <a:cubicBezTo>
                      <a:pt x="67" y="58"/>
                      <a:pt x="68" y="57"/>
                      <a:pt x="68" y="55"/>
                    </a:cubicBezTo>
                    <a:lnTo>
                      <a:pt x="68" y="51"/>
                    </a:lnTo>
                    <a:close/>
                  </a:path>
                </a:pathLst>
              </a:custGeom>
              <a:solidFill>
                <a:schemeClr val="bg1"/>
              </a:solidFill>
              <a:ln w="9525">
                <a:noFill/>
                <a:round/>
                <a:headEnd/>
                <a:tailEnd/>
              </a:ln>
            </p:spPr>
            <p:txBody>
              <a:bodyPr lIns="90000" tIns="46800" rIns="90000" bIns="46800" anchor="ctr"/>
              <a:lstStyle/>
              <a:p>
                <a:pPr algn="ctr"/>
                <a:endParaRPr/>
              </a:p>
            </p:txBody>
          </p:sp>
        </p:grpSp>
        <p:sp>
          <p:nvSpPr>
            <p:cNvPr id="24" name="íŝľïďè">
              <a:extLst>
                <a:ext uri="{FF2B5EF4-FFF2-40B4-BE49-F238E27FC236}">
                  <a16:creationId xmlns:a16="http://schemas.microsoft.com/office/drawing/2014/main" id="{671FC9EB-6DFF-4F92-AADC-585129090828}"/>
                </a:ext>
              </a:extLst>
            </p:cNvPr>
            <p:cNvSpPr/>
            <p:nvPr/>
          </p:nvSpPr>
          <p:spPr bwMode="auto">
            <a:xfrm>
              <a:off x="10678439" y="3759275"/>
              <a:ext cx="867618" cy="898604"/>
            </a:xfrm>
            <a:prstGeom prst="rect">
              <a:avLst/>
            </a:prstGeom>
            <a:solidFill>
              <a:schemeClr val="tx2">
                <a:lumMod val="20000"/>
                <a:lumOff val="8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25" name="iŝlïḋe">
              <a:extLst>
                <a:ext uri="{FF2B5EF4-FFF2-40B4-BE49-F238E27FC236}">
                  <a16:creationId xmlns:a16="http://schemas.microsoft.com/office/drawing/2014/main" id="{39340196-E1AA-4B49-976A-BF366BB2B662}"/>
                </a:ext>
              </a:extLst>
            </p:cNvPr>
            <p:cNvSpPr/>
            <p:nvPr/>
          </p:nvSpPr>
          <p:spPr bwMode="auto">
            <a:xfrm>
              <a:off x="6380448" y="4227349"/>
              <a:ext cx="3559140" cy="37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100" dirty="0"/>
                <a:t>提供政治人脸识别库，识别涉政图像、领导人头像等政治敏感信息</a:t>
              </a:r>
              <a:endParaRPr lang="en-US" altLang="zh-CN" sz="1100" dirty="0"/>
            </a:p>
          </p:txBody>
        </p:sp>
        <p:sp>
          <p:nvSpPr>
            <p:cNvPr id="26" name="îṡḷîḍê">
              <a:extLst>
                <a:ext uri="{FF2B5EF4-FFF2-40B4-BE49-F238E27FC236}">
                  <a16:creationId xmlns:a16="http://schemas.microsoft.com/office/drawing/2014/main" id="{4D5C24C6-4DD0-4193-AD42-019C1134797B}"/>
                </a:ext>
              </a:extLst>
            </p:cNvPr>
            <p:cNvSpPr txBox="1"/>
            <p:nvPr/>
          </p:nvSpPr>
          <p:spPr bwMode="auto">
            <a:xfrm>
              <a:off x="6380448" y="3814468"/>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政治人物识别</a:t>
              </a:r>
              <a:endParaRPr lang="en-US" altLang="zh-CN" sz="1800" b="1" dirty="0"/>
            </a:p>
          </p:txBody>
        </p:sp>
        <p:grpSp>
          <p:nvGrpSpPr>
            <p:cNvPr id="27" name="iṧ1iḍé">
              <a:extLst>
                <a:ext uri="{FF2B5EF4-FFF2-40B4-BE49-F238E27FC236}">
                  <a16:creationId xmlns:a16="http://schemas.microsoft.com/office/drawing/2014/main" id="{D59AA854-0C7E-4EF7-ADBF-505663831236}"/>
                </a:ext>
              </a:extLst>
            </p:cNvPr>
            <p:cNvGrpSpPr/>
            <p:nvPr/>
          </p:nvGrpSpPr>
          <p:grpSpPr>
            <a:xfrm>
              <a:off x="5597697" y="5001661"/>
              <a:ext cx="666274" cy="671027"/>
              <a:chOff x="5937844" y="3877809"/>
              <a:chExt cx="644626" cy="649224"/>
            </a:xfrm>
            <a:effectLst/>
          </p:grpSpPr>
          <p:sp>
            <p:nvSpPr>
              <p:cNvPr id="34" name="íŝḻiḋê">
                <a:extLst>
                  <a:ext uri="{FF2B5EF4-FFF2-40B4-BE49-F238E27FC236}">
                    <a16:creationId xmlns:a16="http://schemas.microsoft.com/office/drawing/2014/main" id="{6FED7BF0-A6AF-4EA7-BBAA-F7BA2CE99E06}"/>
                  </a:ext>
                </a:extLst>
              </p:cNvPr>
              <p:cNvSpPr/>
              <p:nvPr/>
            </p:nvSpPr>
            <p:spPr>
              <a:xfrm flipH="1">
                <a:off x="5937844" y="3877809"/>
                <a:ext cx="644626" cy="6492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35" name="ïS1îḓé">
                <a:extLst>
                  <a:ext uri="{FF2B5EF4-FFF2-40B4-BE49-F238E27FC236}">
                    <a16:creationId xmlns:a16="http://schemas.microsoft.com/office/drawing/2014/main" id="{6009B133-1F42-4E57-8C08-C6675A8D1F14}"/>
                  </a:ext>
                </a:extLst>
              </p:cNvPr>
              <p:cNvSpPr/>
              <p:nvPr/>
            </p:nvSpPr>
            <p:spPr bwMode="auto">
              <a:xfrm>
                <a:off x="6018978" y="4057735"/>
                <a:ext cx="478057" cy="320400"/>
              </a:xfrm>
              <a:custGeom>
                <a:avLst/>
                <a:gdLst/>
                <a:ahLst/>
                <a:cxnLst>
                  <a:cxn ang="0">
                    <a:pos x="86" y="15"/>
                  </a:cxn>
                  <a:cxn ang="0">
                    <a:pos x="44" y="29"/>
                  </a:cxn>
                  <a:cxn ang="0">
                    <a:pos x="43" y="29"/>
                  </a:cxn>
                  <a:cxn ang="0">
                    <a:pos x="43" y="29"/>
                  </a:cxn>
                  <a:cxn ang="0">
                    <a:pos x="18" y="21"/>
                  </a:cxn>
                  <a:cxn ang="0">
                    <a:pos x="14" y="32"/>
                  </a:cxn>
                  <a:cxn ang="0">
                    <a:pos x="17" y="36"/>
                  </a:cxn>
                  <a:cxn ang="0">
                    <a:pos x="15" y="40"/>
                  </a:cxn>
                  <a:cxn ang="0">
                    <a:pos x="17" y="56"/>
                  </a:cxn>
                  <a:cxn ang="0">
                    <a:pos x="16" y="57"/>
                  </a:cxn>
                  <a:cxn ang="0">
                    <a:pos x="16" y="58"/>
                  </a:cxn>
                  <a:cxn ang="0">
                    <a:pos x="8" y="58"/>
                  </a:cxn>
                  <a:cxn ang="0">
                    <a:pos x="7" y="57"/>
                  </a:cxn>
                  <a:cxn ang="0">
                    <a:pos x="7" y="56"/>
                  </a:cxn>
                  <a:cxn ang="0">
                    <a:pos x="9" y="40"/>
                  </a:cxn>
                  <a:cxn ang="0">
                    <a:pos x="7" y="36"/>
                  </a:cxn>
                  <a:cxn ang="0">
                    <a:pos x="10" y="32"/>
                  </a:cxn>
                  <a:cxn ang="0">
                    <a:pos x="13" y="19"/>
                  </a:cxn>
                  <a:cxn ang="0">
                    <a:pos x="1" y="15"/>
                  </a:cxn>
                  <a:cxn ang="0">
                    <a:pos x="0" y="14"/>
                  </a:cxn>
                  <a:cxn ang="0">
                    <a:pos x="1" y="13"/>
                  </a:cxn>
                  <a:cxn ang="0">
                    <a:pos x="43" y="0"/>
                  </a:cxn>
                  <a:cxn ang="0">
                    <a:pos x="43" y="0"/>
                  </a:cxn>
                  <a:cxn ang="0">
                    <a:pos x="44" y="0"/>
                  </a:cxn>
                  <a:cxn ang="0">
                    <a:pos x="86" y="13"/>
                  </a:cxn>
                  <a:cxn ang="0">
                    <a:pos x="87" y="14"/>
                  </a:cxn>
                  <a:cxn ang="0">
                    <a:pos x="86" y="15"/>
                  </a:cxn>
                  <a:cxn ang="0">
                    <a:pos x="68" y="38"/>
                  </a:cxn>
                  <a:cxn ang="0">
                    <a:pos x="43" y="48"/>
                  </a:cxn>
                  <a:cxn ang="0">
                    <a:pos x="19" y="38"/>
                  </a:cxn>
                  <a:cxn ang="0">
                    <a:pos x="20" y="26"/>
                  </a:cxn>
                  <a:cxn ang="0">
                    <a:pos x="42" y="33"/>
                  </a:cxn>
                  <a:cxn ang="0">
                    <a:pos x="43" y="34"/>
                  </a:cxn>
                  <a:cxn ang="0">
                    <a:pos x="45" y="33"/>
                  </a:cxn>
                  <a:cxn ang="0">
                    <a:pos x="67" y="26"/>
                  </a:cxn>
                  <a:cxn ang="0">
                    <a:pos x="68" y="38"/>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w="9525">
                <a:noFill/>
                <a:round/>
                <a:headEnd/>
                <a:tailEnd/>
              </a:ln>
            </p:spPr>
            <p:txBody>
              <a:bodyPr lIns="90000" tIns="46800" rIns="90000" bIns="46800" anchor="ctr"/>
              <a:lstStyle/>
              <a:p>
                <a:pPr algn="ctr"/>
                <a:endParaRPr/>
              </a:p>
            </p:txBody>
          </p:sp>
        </p:grpSp>
        <p:sp>
          <p:nvSpPr>
            <p:cNvPr id="28" name="îsľîḍê">
              <a:extLst>
                <a:ext uri="{FF2B5EF4-FFF2-40B4-BE49-F238E27FC236}">
                  <a16:creationId xmlns:a16="http://schemas.microsoft.com/office/drawing/2014/main" id="{5CCB61DB-4D80-4C68-9E37-647D430C54E5}"/>
                </a:ext>
              </a:extLst>
            </p:cNvPr>
            <p:cNvSpPr/>
            <p:nvPr/>
          </p:nvSpPr>
          <p:spPr bwMode="auto">
            <a:xfrm>
              <a:off x="10678439" y="4887872"/>
              <a:ext cx="867618" cy="898604"/>
            </a:xfrm>
            <a:prstGeom prst="rect">
              <a:avLst/>
            </a:prstGeom>
            <a:solidFill>
              <a:schemeClr val="tx2">
                <a:lumMod val="20000"/>
                <a:lumOff val="8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anchor="ctr"/>
            <a:lstStyle/>
            <a:p>
              <a:pPr algn="ctr"/>
              <a:endParaRPr/>
            </a:p>
          </p:txBody>
        </p:sp>
        <p:sp>
          <p:nvSpPr>
            <p:cNvPr id="29" name="iṩḻîḑé">
              <a:extLst>
                <a:ext uri="{FF2B5EF4-FFF2-40B4-BE49-F238E27FC236}">
                  <a16:creationId xmlns:a16="http://schemas.microsoft.com/office/drawing/2014/main" id="{39340196-E1AA-4B49-976A-BF366BB2B662}"/>
                </a:ext>
              </a:extLst>
            </p:cNvPr>
            <p:cNvSpPr/>
            <p:nvPr/>
          </p:nvSpPr>
          <p:spPr bwMode="auto">
            <a:xfrm>
              <a:off x="6380448" y="5355946"/>
              <a:ext cx="3559140" cy="37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100" dirty="0"/>
                <a:t>识别广告图片中的字符内容、二维码等信息，辅助人工过滤各类诈骗、微商等小广告图片</a:t>
              </a:r>
              <a:endParaRPr lang="en-US" altLang="zh-CN" sz="1100" dirty="0"/>
            </a:p>
          </p:txBody>
        </p:sp>
        <p:sp>
          <p:nvSpPr>
            <p:cNvPr id="30" name="îŝľiḓê">
              <a:extLst>
                <a:ext uri="{FF2B5EF4-FFF2-40B4-BE49-F238E27FC236}">
                  <a16:creationId xmlns:a16="http://schemas.microsoft.com/office/drawing/2014/main" id="{4D5C24C6-4DD0-4193-AD42-019C1134797B}"/>
                </a:ext>
              </a:extLst>
            </p:cNvPr>
            <p:cNvSpPr txBox="1"/>
            <p:nvPr/>
          </p:nvSpPr>
          <p:spPr bwMode="auto">
            <a:xfrm>
              <a:off x="6380448" y="4943065"/>
              <a:ext cx="355914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小广告识别</a:t>
              </a:r>
              <a:endParaRPr lang="en-US" altLang="zh-CN" sz="1800" b="1" dirty="0"/>
            </a:p>
          </p:txBody>
        </p:sp>
        <p:cxnSp>
          <p:nvCxnSpPr>
            <p:cNvPr id="31" name="直接连接符 30">
              <a:extLst>
                <a:ext uri="{FF2B5EF4-FFF2-40B4-BE49-F238E27FC236}">
                  <a16:creationId xmlns:a16="http://schemas.microsoft.com/office/drawing/2014/main" id="{0B035B63-2D53-405B-817E-1880390253BB}"/>
                </a:ext>
              </a:extLst>
            </p:cNvPr>
            <p:cNvCxnSpPr/>
            <p:nvPr/>
          </p:nvCxnSpPr>
          <p:spPr>
            <a:xfrm>
              <a:off x="6472518" y="2457862"/>
              <a:ext cx="337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AA61AA5C-E350-42EF-8F08-7F3E6657651F}"/>
                </a:ext>
              </a:extLst>
            </p:cNvPr>
            <p:cNvCxnSpPr/>
            <p:nvPr/>
          </p:nvCxnSpPr>
          <p:spPr>
            <a:xfrm>
              <a:off x="6472518" y="3575926"/>
              <a:ext cx="337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C019784C-E545-45C2-A40F-E809274303D3}"/>
                </a:ext>
              </a:extLst>
            </p:cNvPr>
            <p:cNvCxnSpPr/>
            <p:nvPr/>
          </p:nvCxnSpPr>
          <p:spPr>
            <a:xfrm>
              <a:off x="6472518" y="4697465"/>
              <a:ext cx="337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44" name="Shape 305">
            <a:extLst>
              <a:ext uri="{FF2B5EF4-FFF2-40B4-BE49-F238E27FC236}">
                <a16:creationId xmlns:a16="http://schemas.microsoft.com/office/drawing/2014/main" id="{E20739F6-50FF-4704-A2BA-19393870434B}"/>
              </a:ext>
            </a:extLst>
          </p:cNvPr>
          <p:cNvSpPr txBox="1">
            <a:spLocks/>
          </p:cNvSpPr>
          <p:nvPr/>
        </p:nvSpPr>
        <p:spPr>
          <a:xfrm>
            <a:off x="695325" y="1211118"/>
            <a:ext cx="4443139"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图像不良信息</a:t>
            </a:r>
            <a:r>
              <a:rPr lang="en-US" altLang="zh-CN" sz="2800" dirty="0">
                <a:ea typeface="Calibri"/>
                <a:cs typeface="Calibri"/>
                <a:sym typeface="Calibri"/>
              </a:rPr>
              <a:t>——</a:t>
            </a:r>
            <a:r>
              <a:rPr lang="zh-CN" altLang="en-US" sz="2800" dirty="0">
                <a:ea typeface="Calibri"/>
                <a:cs typeface="Calibri"/>
                <a:sym typeface="Calibri"/>
              </a:rPr>
              <a:t>图普科技</a:t>
            </a:r>
            <a:endParaRPr lang="en-US" sz="2800" dirty="0">
              <a:ea typeface="Calibri"/>
              <a:cs typeface="Calibri"/>
              <a:sym typeface="Calibri"/>
            </a:endParaRPr>
          </a:p>
        </p:txBody>
      </p:sp>
      <p:sp>
        <p:nvSpPr>
          <p:cNvPr id="48" name="矩形 47">
            <a:extLst>
              <a:ext uri="{FF2B5EF4-FFF2-40B4-BE49-F238E27FC236}">
                <a16:creationId xmlns:a16="http://schemas.microsoft.com/office/drawing/2014/main" id="{4A5BA902-4B20-4ED8-93A2-4003CAD3F76F}"/>
              </a:ext>
            </a:extLst>
          </p:cNvPr>
          <p:cNvSpPr/>
          <p:nvPr/>
        </p:nvSpPr>
        <p:spPr>
          <a:xfrm>
            <a:off x="695325" y="2025545"/>
            <a:ext cx="4344808" cy="3416320"/>
          </a:xfrm>
          <a:prstGeom prst="rect">
            <a:avLst/>
          </a:prstGeom>
        </p:spPr>
        <p:txBody>
          <a:bodyPr wrap="square">
            <a:spAutoFit/>
          </a:bodyPr>
          <a:lstStyle/>
          <a:p>
            <a:pPr>
              <a:lnSpc>
                <a:spcPct val="150000"/>
              </a:lnSpc>
            </a:pPr>
            <a:r>
              <a:rPr lang="zh-CN" altLang="en-US" dirty="0"/>
              <a:t>图普网络科技有限公司是一家基于深度学习技术解读图片和视频内容的人工智能科技公司。在</a:t>
            </a:r>
            <a:r>
              <a:rPr lang="en-US" altLang="zh-CN" dirty="0"/>
              <a:t>2014</a:t>
            </a:r>
            <a:r>
              <a:rPr lang="zh-CN" altLang="en-US" dirty="0"/>
              <a:t>年初创建并开放了提供各类图像识别能力的云服务平台，目前图普云平台涵盖黄暴识别、人脸识别、证件识别、场景识别、图像风格化等数十种图像识别接口，日均图像接口调用数亿次，累计处理超过</a:t>
            </a:r>
            <a:r>
              <a:rPr lang="en-US" altLang="zh-CN" dirty="0"/>
              <a:t>1000</a:t>
            </a:r>
            <a:r>
              <a:rPr lang="zh-CN" altLang="en-US" dirty="0"/>
              <a:t>亿图像。</a:t>
            </a:r>
          </a:p>
        </p:txBody>
      </p:sp>
    </p:spTree>
    <p:extLst>
      <p:ext uri="{BB962C8B-B14F-4D97-AF65-F5344CB8AC3E}">
        <p14:creationId xmlns:p14="http://schemas.microsoft.com/office/powerpoint/2010/main" val="4049833487"/>
      </p:ext>
    </p:extLst>
  </p:cSld>
  <p:clrMapOvr>
    <a:masterClrMapping/>
  </p:clrMapOvr>
  <p:transition spd="slow">
    <p:split orient="ver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6732B902-9DA7-40B5-A5BF-8D0573D8D0DC}"/>
              </a:ext>
            </a:extLst>
          </p:cNvPr>
          <p:cNvPicPr>
            <a:picLocks noChangeAspect="1"/>
          </p:cNvPicPr>
          <p:nvPr/>
        </p:nvPicPr>
        <p:blipFill rotWithShape="1">
          <a:blip r:embed="rId2"/>
          <a:srcRect t="4289"/>
          <a:stretch/>
        </p:blipFill>
        <p:spPr>
          <a:xfrm>
            <a:off x="388261" y="-1"/>
            <a:ext cx="5707739" cy="3764133"/>
          </a:xfrm>
          <a:prstGeom prst="rect">
            <a:avLst/>
          </a:prstGeom>
        </p:spPr>
      </p:pic>
      <p:pic>
        <p:nvPicPr>
          <p:cNvPr id="27" name="图片 26">
            <a:extLst>
              <a:ext uri="{FF2B5EF4-FFF2-40B4-BE49-F238E27FC236}">
                <a16:creationId xmlns:a16="http://schemas.microsoft.com/office/drawing/2014/main" id="{16549B04-CB17-4EF8-942D-90487257F65B}"/>
              </a:ext>
            </a:extLst>
          </p:cNvPr>
          <p:cNvPicPr>
            <a:picLocks noChangeAspect="1"/>
          </p:cNvPicPr>
          <p:nvPr/>
        </p:nvPicPr>
        <p:blipFill>
          <a:blip r:embed="rId3"/>
          <a:stretch>
            <a:fillRect/>
          </a:stretch>
        </p:blipFill>
        <p:spPr>
          <a:xfrm>
            <a:off x="6096000" y="0"/>
            <a:ext cx="5632419" cy="3716172"/>
          </a:xfrm>
          <a:prstGeom prst="rect">
            <a:avLst/>
          </a:prstGeom>
        </p:spPr>
      </p:pic>
      <p:pic>
        <p:nvPicPr>
          <p:cNvPr id="28" name="图片 27">
            <a:extLst>
              <a:ext uri="{FF2B5EF4-FFF2-40B4-BE49-F238E27FC236}">
                <a16:creationId xmlns:a16="http://schemas.microsoft.com/office/drawing/2014/main" id="{E833EE65-E076-4D53-9C6E-08AA66ED54A7}"/>
              </a:ext>
            </a:extLst>
          </p:cNvPr>
          <p:cNvPicPr>
            <a:picLocks noChangeAspect="1"/>
          </p:cNvPicPr>
          <p:nvPr/>
        </p:nvPicPr>
        <p:blipFill>
          <a:blip r:embed="rId4"/>
          <a:stretch>
            <a:fillRect/>
          </a:stretch>
        </p:blipFill>
        <p:spPr>
          <a:xfrm>
            <a:off x="801196" y="3737499"/>
            <a:ext cx="4709026" cy="3120501"/>
          </a:xfrm>
          <a:prstGeom prst="rect">
            <a:avLst/>
          </a:prstGeom>
        </p:spPr>
      </p:pic>
      <p:pic>
        <p:nvPicPr>
          <p:cNvPr id="29" name="图片 28">
            <a:extLst>
              <a:ext uri="{FF2B5EF4-FFF2-40B4-BE49-F238E27FC236}">
                <a16:creationId xmlns:a16="http://schemas.microsoft.com/office/drawing/2014/main" id="{80DF71BC-480F-46FE-B48D-9A1BFE568C2C}"/>
              </a:ext>
            </a:extLst>
          </p:cNvPr>
          <p:cNvPicPr>
            <a:picLocks noChangeAspect="1"/>
          </p:cNvPicPr>
          <p:nvPr/>
        </p:nvPicPr>
        <p:blipFill>
          <a:blip r:embed="rId5"/>
          <a:stretch>
            <a:fillRect/>
          </a:stretch>
        </p:blipFill>
        <p:spPr>
          <a:xfrm>
            <a:off x="6400800" y="3757986"/>
            <a:ext cx="4797964" cy="3079526"/>
          </a:xfrm>
          <a:prstGeom prst="rect">
            <a:avLst/>
          </a:prstGeom>
        </p:spPr>
      </p:pic>
    </p:spTree>
    <p:extLst>
      <p:ext uri="{BB962C8B-B14F-4D97-AF65-F5344CB8AC3E}">
        <p14:creationId xmlns:p14="http://schemas.microsoft.com/office/powerpoint/2010/main" val="3145790657"/>
      </p:ext>
    </p:extLst>
  </p:cSld>
  <p:clrMapOvr>
    <a:masterClrMapping/>
  </p:clrMapOvr>
  <p:transition spd="slow">
    <p:split orient="ver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CB7ED2F-0143-47AC-A4E4-5B78F1522B60}"/>
              </a:ext>
            </a:extLst>
          </p:cNvPr>
          <p:cNvPicPr>
            <a:picLocks noChangeAspect="1"/>
          </p:cNvPicPr>
          <p:nvPr/>
        </p:nvPicPr>
        <p:blipFill>
          <a:blip r:embed="rId2"/>
          <a:stretch>
            <a:fillRect/>
          </a:stretch>
        </p:blipFill>
        <p:spPr>
          <a:xfrm>
            <a:off x="1827762" y="1366600"/>
            <a:ext cx="8536474" cy="5242823"/>
          </a:xfrm>
          <a:prstGeom prst="rect">
            <a:avLst/>
          </a:prstGeom>
        </p:spPr>
      </p:pic>
      <p:sp>
        <p:nvSpPr>
          <p:cNvPr id="4" name="Shape 305">
            <a:extLst>
              <a:ext uri="{FF2B5EF4-FFF2-40B4-BE49-F238E27FC236}">
                <a16:creationId xmlns:a16="http://schemas.microsoft.com/office/drawing/2014/main" id="{08921F20-C480-4A04-9053-B4D0EDA83021}"/>
              </a:ext>
            </a:extLst>
          </p:cNvPr>
          <p:cNvSpPr txBox="1">
            <a:spLocks/>
          </p:cNvSpPr>
          <p:nvPr/>
        </p:nvSpPr>
        <p:spPr>
          <a:xfrm>
            <a:off x="1897437" y="531923"/>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应用案例</a:t>
            </a:r>
            <a:endParaRPr lang="en-US" sz="2800" dirty="0">
              <a:ea typeface="Calibri"/>
              <a:cs typeface="Calibri"/>
              <a:sym typeface="Calibri"/>
            </a:endParaRPr>
          </a:p>
        </p:txBody>
      </p:sp>
    </p:spTree>
    <p:extLst>
      <p:ext uri="{BB962C8B-B14F-4D97-AF65-F5344CB8AC3E}">
        <p14:creationId xmlns:p14="http://schemas.microsoft.com/office/powerpoint/2010/main" val="1377949462"/>
      </p:ext>
    </p:extLst>
  </p:cSld>
  <p:clrMapOvr>
    <a:masterClrMapping/>
  </p:clrMapOvr>
  <p:transition spd="slow">
    <p:split orient="ver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E33551-C48B-47D8-9B97-82870F12CC91}"/>
              </a:ext>
            </a:extLst>
          </p:cNvPr>
          <p:cNvSpPr>
            <a:spLocks noGrp="1"/>
          </p:cNvSpPr>
          <p:nvPr>
            <p:ph type="title"/>
          </p:nvPr>
        </p:nvSpPr>
        <p:spPr/>
        <p:txBody>
          <a:bodyPr/>
          <a:lstStyle/>
          <a:p>
            <a:r>
              <a:rPr lang="zh-CN" altLang="en-US" dirty="0"/>
              <a:t>相关应用和产品</a:t>
            </a:r>
          </a:p>
        </p:txBody>
      </p:sp>
      <p:grpSp>
        <p:nvGrpSpPr>
          <p:cNvPr id="5" name="8d055f09-c0e3-4f6e-a4f6-fbece3c2835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273A590-2525-471B-A2A9-1202C6C2875C}"/>
              </a:ext>
            </a:extLst>
          </p:cNvPr>
          <p:cNvGrpSpPr>
            <a:grpSpLocks noChangeAspect="1"/>
          </p:cNvGrpSpPr>
          <p:nvPr>
            <p:custDataLst>
              <p:tags r:id="rId1"/>
            </p:custDataLst>
          </p:nvPr>
        </p:nvGrpSpPr>
        <p:grpSpPr>
          <a:xfrm>
            <a:off x="669925" y="1146727"/>
            <a:ext cx="10861770" cy="5062664"/>
            <a:chOff x="669925" y="1146727"/>
            <a:chExt cx="10861770" cy="5062664"/>
          </a:xfrm>
        </p:grpSpPr>
        <p:cxnSp>
          <p:nvCxnSpPr>
            <p:cNvPr id="6" name="直接连接符 5">
              <a:extLst>
                <a:ext uri="{FF2B5EF4-FFF2-40B4-BE49-F238E27FC236}">
                  <a16:creationId xmlns:a16="http://schemas.microsoft.com/office/drawing/2014/main" id="{97D537A0-06DD-4656-B7C1-2732D2CA2143}"/>
                </a:ext>
              </a:extLst>
            </p:cNvPr>
            <p:cNvCxnSpPr>
              <a:stCxn id="19" idx="2"/>
            </p:cNvCxnSpPr>
            <p:nvPr/>
          </p:nvCxnSpPr>
          <p:spPr>
            <a:xfrm flipV="1">
              <a:off x="7557980" y="3834000"/>
              <a:ext cx="3962508" cy="22543"/>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85961978-44DD-4158-85C3-BB375B9EA999}"/>
                </a:ext>
              </a:extLst>
            </p:cNvPr>
            <p:cNvCxnSpPr>
              <a:cxnSpLocks/>
            </p:cNvCxnSpPr>
            <p:nvPr/>
          </p:nvCxnSpPr>
          <p:spPr>
            <a:xfrm flipH="1" flipV="1">
              <a:off x="689375" y="3871003"/>
              <a:ext cx="3964096" cy="22543"/>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8" name="ïslîḋé">
              <a:extLst>
                <a:ext uri="{FF2B5EF4-FFF2-40B4-BE49-F238E27FC236}">
                  <a16:creationId xmlns:a16="http://schemas.microsoft.com/office/drawing/2014/main" id="{796911BE-CF4E-4ABF-8C31-0E35E58A6CFE}"/>
                </a:ext>
              </a:extLst>
            </p:cNvPr>
            <p:cNvGrpSpPr/>
            <p:nvPr/>
          </p:nvGrpSpPr>
          <p:grpSpPr>
            <a:xfrm>
              <a:off x="4201465" y="1224000"/>
              <a:ext cx="3789071" cy="3770520"/>
              <a:chOff x="4201465" y="1543740"/>
              <a:chExt cx="3789071" cy="3770520"/>
            </a:xfrm>
          </p:grpSpPr>
          <p:sp>
            <p:nvSpPr>
              <p:cNvPr id="16" name="îṥḷíḋe">
                <a:extLst>
                  <a:ext uri="{FF2B5EF4-FFF2-40B4-BE49-F238E27FC236}">
                    <a16:creationId xmlns:a16="http://schemas.microsoft.com/office/drawing/2014/main" id="{D4EC128B-1238-4ADB-8FF3-6971404081B5}"/>
                  </a:ext>
                </a:extLst>
              </p:cNvPr>
              <p:cNvSpPr/>
              <p:nvPr/>
            </p:nvSpPr>
            <p:spPr>
              <a:xfrm>
                <a:off x="4536995" y="1745052"/>
                <a:ext cx="3251960" cy="3251960"/>
              </a:xfrm>
              <a:custGeom>
                <a:avLst/>
                <a:gdLst>
                  <a:gd name="connsiteX0" fmla="*/ 1625980 w 3251960"/>
                  <a:gd name="connsiteY0" fmla="*/ 0 h 3251960"/>
                  <a:gd name="connsiteX1" fmla="*/ 3034120 w 3251960"/>
                  <a:gd name="connsiteY1" fmla="*/ 812990 h 3251960"/>
                  <a:gd name="connsiteX2" fmla="*/ 3034120 w 3251960"/>
                  <a:gd name="connsiteY2" fmla="*/ 2438970 h 3251960"/>
                  <a:gd name="connsiteX3" fmla="*/ 1625980 w 3251960"/>
                  <a:gd name="connsiteY3" fmla="*/ 1625980 h 3251960"/>
                  <a:gd name="connsiteX4" fmla="*/ 1625980 w 3251960"/>
                  <a:gd name="connsiteY4" fmla="*/ 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1625980" y="0"/>
                    </a:moveTo>
                    <a:cubicBezTo>
                      <a:pt x="2206887" y="0"/>
                      <a:pt x="2743667" y="309910"/>
                      <a:pt x="3034120" y="812990"/>
                    </a:cubicBezTo>
                    <a:cubicBezTo>
                      <a:pt x="3324573" y="1316070"/>
                      <a:pt x="3324573" y="1935890"/>
                      <a:pt x="3034120" y="2438970"/>
                    </a:cubicBezTo>
                    <a:lnTo>
                      <a:pt x="1625980" y="1625980"/>
                    </a:lnTo>
                    <a:lnTo>
                      <a:pt x="1625980" y="0"/>
                    </a:lnTo>
                    <a:close/>
                  </a:path>
                </a:pathLst>
              </a:custGeom>
              <a:solidFill>
                <a:schemeClr val="tx2"/>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734181" tIns="709426" rIns="397005" bIns="1615329"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7" name="îšļîďé">
                <a:extLst>
                  <a:ext uri="{FF2B5EF4-FFF2-40B4-BE49-F238E27FC236}">
                    <a16:creationId xmlns:a16="http://schemas.microsoft.com/office/drawing/2014/main" id="{1E1E4156-C0DF-4923-BA79-8DEB11CF4008}"/>
                  </a:ext>
                </a:extLst>
              </p:cNvPr>
              <p:cNvSpPr/>
              <p:nvPr/>
            </p:nvSpPr>
            <p:spPr>
              <a:xfrm>
                <a:off x="4470021" y="1861194"/>
                <a:ext cx="3251960" cy="3251960"/>
              </a:xfrm>
              <a:custGeom>
                <a:avLst/>
                <a:gdLst>
                  <a:gd name="connsiteX0" fmla="*/ 3034120 w 3251960"/>
                  <a:gd name="connsiteY0" fmla="*/ 2438970 h 3251960"/>
                  <a:gd name="connsiteX1" fmla="*/ 1625980 w 3251960"/>
                  <a:gd name="connsiteY1" fmla="*/ 3251960 h 3251960"/>
                  <a:gd name="connsiteX2" fmla="*/ 217840 w 3251960"/>
                  <a:gd name="connsiteY2" fmla="*/ 2438970 h 3251960"/>
                  <a:gd name="connsiteX3" fmla="*/ 1625980 w 3251960"/>
                  <a:gd name="connsiteY3" fmla="*/ 1625980 h 3251960"/>
                  <a:gd name="connsiteX4" fmla="*/ 3034120 w 3251960"/>
                  <a:gd name="connsiteY4" fmla="*/ 243897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3034120" y="2438970"/>
                    </a:moveTo>
                    <a:cubicBezTo>
                      <a:pt x="2743667" y="2942050"/>
                      <a:pt x="2206887" y="3251960"/>
                      <a:pt x="1625980" y="3251960"/>
                    </a:cubicBezTo>
                    <a:cubicBezTo>
                      <a:pt x="1045073" y="3251960"/>
                      <a:pt x="508293" y="2942050"/>
                      <a:pt x="217840" y="2438970"/>
                    </a:cubicBezTo>
                    <a:lnTo>
                      <a:pt x="1625980" y="1625980"/>
                    </a:lnTo>
                    <a:lnTo>
                      <a:pt x="3034120" y="2438970"/>
                    </a:lnTo>
                    <a:close/>
                  </a:path>
                </a:pathLst>
              </a:custGeom>
              <a:solidFill>
                <a:schemeClr val="accent2"/>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794596" tIns="2130223" rIns="755883" bIns="310673"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8" name="ïsľiḓè">
                <a:extLst>
                  <a:ext uri="{FF2B5EF4-FFF2-40B4-BE49-F238E27FC236}">
                    <a16:creationId xmlns:a16="http://schemas.microsoft.com/office/drawing/2014/main" id="{01917BB8-A376-43C6-B9A9-E27D35A601B4}"/>
                  </a:ext>
                </a:extLst>
              </p:cNvPr>
              <p:cNvSpPr/>
              <p:nvPr/>
            </p:nvSpPr>
            <p:spPr>
              <a:xfrm>
                <a:off x="4403046" y="1745052"/>
                <a:ext cx="3251960" cy="3251960"/>
              </a:xfrm>
              <a:custGeom>
                <a:avLst/>
                <a:gdLst>
                  <a:gd name="connsiteX0" fmla="*/ 217840 w 3251960"/>
                  <a:gd name="connsiteY0" fmla="*/ 2438970 h 3251960"/>
                  <a:gd name="connsiteX1" fmla="*/ 217840 w 3251960"/>
                  <a:gd name="connsiteY1" fmla="*/ 812990 h 3251960"/>
                  <a:gd name="connsiteX2" fmla="*/ 1625980 w 3251960"/>
                  <a:gd name="connsiteY2" fmla="*/ 0 h 3251960"/>
                  <a:gd name="connsiteX3" fmla="*/ 1625980 w 3251960"/>
                  <a:gd name="connsiteY3" fmla="*/ 1625980 h 3251960"/>
                  <a:gd name="connsiteX4" fmla="*/ 217840 w 3251960"/>
                  <a:gd name="connsiteY4" fmla="*/ 2438970 h 3251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960" h="3251960">
                    <a:moveTo>
                      <a:pt x="217840" y="2438970"/>
                    </a:moveTo>
                    <a:cubicBezTo>
                      <a:pt x="-72613" y="1935890"/>
                      <a:pt x="-72613" y="1316070"/>
                      <a:pt x="217840" y="812990"/>
                    </a:cubicBezTo>
                    <a:cubicBezTo>
                      <a:pt x="508293" y="309910"/>
                      <a:pt x="1045073" y="0"/>
                      <a:pt x="1625980" y="0"/>
                    </a:cubicBezTo>
                    <a:lnTo>
                      <a:pt x="1625980" y="1625980"/>
                    </a:lnTo>
                    <a:lnTo>
                      <a:pt x="217840" y="2438970"/>
                    </a:lnTo>
                    <a:close/>
                  </a:path>
                </a:pathLst>
              </a:custGeom>
              <a:solidFill>
                <a:schemeClr val="accent1"/>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397005" tIns="709426" rIns="1734181" bIns="1615329" numCol="1" spcCol="1270" anchor="b" anchorCtr="0">
                <a:noAutofit/>
              </a:bodyPr>
              <a:lstStyle/>
              <a:p>
                <a:pPr marL="0" lvl="0" indent="0" algn="ctr" defTabSz="711200">
                  <a:lnSpc>
                    <a:spcPct val="90000"/>
                  </a:lnSpc>
                  <a:spcBef>
                    <a:spcPct val="0"/>
                  </a:spcBef>
                  <a:spcAft>
                    <a:spcPct val="35000"/>
                  </a:spcAft>
                  <a:buNone/>
                </a:pPr>
                <a:endParaRPr lang="en-US" sz="1600" b="1" kern="1200" dirty="0"/>
              </a:p>
            </p:txBody>
          </p:sp>
          <p:sp>
            <p:nvSpPr>
              <p:cNvPr id="19" name="îṥḻídé">
                <a:extLst>
                  <a:ext uri="{FF2B5EF4-FFF2-40B4-BE49-F238E27FC236}">
                    <a16:creationId xmlns:a16="http://schemas.microsoft.com/office/drawing/2014/main" id="{28290D37-8CEA-4470-BCDC-78468F96D030}"/>
                  </a:ext>
                </a:extLst>
              </p:cNvPr>
              <p:cNvSpPr/>
              <p:nvPr/>
            </p:nvSpPr>
            <p:spPr>
              <a:xfrm>
                <a:off x="4335952" y="1543740"/>
                <a:ext cx="3654584" cy="3654584"/>
              </a:xfrm>
              <a:prstGeom prst="circularArrow">
                <a:avLst>
                  <a:gd name="adj1" fmla="val 5085"/>
                  <a:gd name="adj2" fmla="val 327528"/>
                  <a:gd name="adj3" fmla="val 1472472"/>
                  <a:gd name="adj4" fmla="val 16199432"/>
                  <a:gd name="adj5" fmla="val 5932"/>
                </a:avLst>
              </a:prstGeom>
              <a:solidFill>
                <a:schemeClr val="tx2">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20" name="í$ḷiḋe">
                <a:extLst>
                  <a:ext uri="{FF2B5EF4-FFF2-40B4-BE49-F238E27FC236}">
                    <a16:creationId xmlns:a16="http://schemas.microsoft.com/office/drawing/2014/main" id="{F7E49295-A453-4163-B92A-5605F78C8B93}"/>
                  </a:ext>
                </a:extLst>
              </p:cNvPr>
              <p:cNvSpPr/>
              <p:nvPr/>
            </p:nvSpPr>
            <p:spPr>
              <a:xfrm>
                <a:off x="4268709" y="1659676"/>
                <a:ext cx="3654584" cy="3654584"/>
              </a:xfrm>
              <a:prstGeom prst="circularArrow">
                <a:avLst>
                  <a:gd name="adj1" fmla="val 5085"/>
                  <a:gd name="adj2" fmla="val 327528"/>
                  <a:gd name="adj3" fmla="val 8671970"/>
                  <a:gd name="adj4" fmla="val 1800502"/>
                  <a:gd name="adj5" fmla="val 5932"/>
                </a:avLst>
              </a:prstGeom>
              <a:solidFill>
                <a:schemeClr val="accent2">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21" name="iṧḻídè">
                <a:extLst>
                  <a:ext uri="{FF2B5EF4-FFF2-40B4-BE49-F238E27FC236}">
                    <a16:creationId xmlns:a16="http://schemas.microsoft.com/office/drawing/2014/main" id="{EA2F4AE5-2427-43BC-8324-D647BB254FA5}"/>
                  </a:ext>
                </a:extLst>
              </p:cNvPr>
              <p:cNvSpPr/>
              <p:nvPr/>
            </p:nvSpPr>
            <p:spPr>
              <a:xfrm>
                <a:off x="4201465" y="1543740"/>
                <a:ext cx="3654584" cy="3654584"/>
              </a:xfrm>
              <a:prstGeom prst="circularArrow">
                <a:avLst>
                  <a:gd name="adj1" fmla="val 5085"/>
                  <a:gd name="adj2" fmla="val 327528"/>
                  <a:gd name="adj3" fmla="val 15873039"/>
                  <a:gd name="adj4" fmla="val 9000000"/>
                  <a:gd name="adj5" fmla="val 5932"/>
                </a:avLst>
              </a:prstGeom>
              <a:solidFill>
                <a:schemeClr val="accent1">
                  <a:lumMod val="60000"/>
                  <a:lumOff val="40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30" name="î$ļiḋè">
                <a:extLst>
                  <a:ext uri="{FF2B5EF4-FFF2-40B4-BE49-F238E27FC236}">
                    <a16:creationId xmlns:a16="http://schemas.microsoft.com/office/drawing/2014/main" id="{687DA25F-2630-4AC4-9549-E98FB5FB5FA2}"/>
                  </a:ext>
                </a:extLst>
              </p:cNvPr>
              <p:cNvSpPr txBox="1"/>
              <p:nvPr/>
            </p:nvSpPr>
            <p:spPr bwMode="auto">
              <a:xfrm>
                <a:off x="5620386" y="4222639"/>
                <a:ext cx="951226" cy="36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r>
                  <a:rPr lang="zh-CN" altLang="en-US" sz="1600" b="1" dirty="0">
                    <a:solidFill>
                      <a:schemeClr val="bg1"/>
                    </a:solidFill>
                  </a:rPr>
                  <a:t>视频内容审核</a:t>
                </a:r>
                <a:endParaRPr lang="en-US" altLang="zh-CN" sz="1600" b="1" dirty="0">
                  <a:solidFill>
                    <a:schemeClr val="bg1"/>
                  </a:solidFill>
                </a:endParaRPr>
              </a:p>
            </p:txBody>
          </p:sp>
          <p:sp>
            <p:nvSpPr>
              <p:cNvPr id="28" name="isľíďe">
                <a:extLst>
                  <a:ext uri="{FF2B5EF4-FFF2-40B4-BE49-F238E27FC236}">
                    <a16:creationId xmlns:a16="http://schemas.microsoft.com/office/drawing/2014/main" id="{079445BD-6168-4F4C-A131-BD803F2F524D}"/>
                  </a:ext>
                </a:extLst>
              </p:cNvPr>
              <p:cNvSpPr txBox="1"/>
              <p:nvPr/>
            </p:nvSpPr>
            <p:spPr bwMode="auto">
              <a:xfrm>
                <a:off x="6407792" y="2800316"/>
                <a:ext cx="951226" cy="36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r>
                  <a:rPr lang="zh-CN" altLang="en-US" sz="1600" b="1" dirty="0">
                    <a:solidFill>
                      <a:schemeClr val="bg1"/>
                    </a:solidFill>
                  </a:rPr>
                  <a:t>图像审核</a:t>
                </a:r>
                <a:endParaRPr lang="en-US" altLang="zh-CN" sz="1600" b="1" dirty="0">
                  <a:solidFill>
                    <a:schemeClr val="bg1"/>
                  </a:solidFill>
                </a:endParaRPr>
              </a:p>
            </p:txBody>
          </p:sp>
          <p:sp>
            <p:nvSpPr>
              <p:cNvPr id="26" name="îś1iḋê">
                <a:extLst>
                  <a:ext uri="{FF2B5EF4-FFF2-40B4-BE49-F238E27FC236}">
                    <a16:creationId xmlns:a16="http://schemas.microsoft.com/office/drawing/2014/main" id="{79E7641F-800C-42F5-9D9C-EBBA4D511037}"/>
                  </a:ext>
                </a:extLst>
              </p:cNvPr>
              <p:cNvSpPr txBox="1"/>
              <p:nvPr/>
            </p:nvSpPr>
            <p:spPr bwMode="auto">
              <a:xfrm>
                <a:off x="4832984" y="2800316"/>
                <a:ext cx="951226" cy="36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r>
                  <a:rPr lang="zh-CN" altLang="en-US" sz="1600" b="1" dirty="0">
                    <a:solidFill>
                      <a:schemeClr val="bg1"/>
                    </a:solidFill>
                  </a:rPr>
                  <a:t>文本审核</a:t>
                </a:r>
                <a:endParaRPr lang="en-US" altLang="zh-CN" sz="1600" b="1" dirty="0">
                  <a:solidFill>
                    <a:schemeClr val="bg1"/>
                  </a:solidFill>
                </a:endParaRPr>
              </a:p>
            </p:txBody>
          </p:sp>
        </p:grpSp>
        <p:sp>
          <p:nvSpPr>
            <p:cNvPr id="9" name="íṩ1ïḓê">
              <a:extLst>
                <a:ext uri="{FF2B5EF4-FFF2-40B4-BE49-F238E27FC236}">
                  <a16:creationId xmlns:a16="http://schemas.microsoft.com/office/drawing/2014/main" id="{A8296209-B88F-4607-8AEE-A4D6E7F13EB8}"/>
                </a:ext>
              </a:extLst>
            </p:cNvPr>
            <p:cNvSpPr/>
            <p:nvPr/>
          </p:nvSpPr>
          <p:spPr bwMode="auto">
            <a:xfrm>
              <a:off x="669925" y="1559607"/>
              <a:ext cx="3619591" cy="1404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850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dirty="0"/>
                <a:t>基于深度学习及大规模样本训练的人工智能文本审核技术，检测识别文本中夹杂的色情、推广、辱骂、违禁违法等垃圾内容</a:t>
              </a:r>
              <a:endParaRPr lang="en-US" altLang="zh-CN" sz="900" dirty="0"/>
            </a:p>
          </p:txBody>
        </p:sp>
        <p:sp>
          <p:nvSpPr>
            <p:cNvPr id="10" name="ïṡḻíḓé">
              <a:extLst>
                <a:ext uri="{FF2B5EF4-FFF2-40B4-BE49-F238E27FC236}">
                  <a16:creationId xmlns:a16="http://schemas.microsoft.com/office/drawing/2014/main" id="{7382BF94-0F0F-417C-8220-BB7893511BF8}"/>
                </a:ext>
              </a:extLst>
            </p:cNvPr>
            <p:cNvSpPr txBox="1"/>
            <p:nvPr/>
          </p:nvSpPr>
          <p:spPr bwMode="auto">
            <a:xfrm>
              <a:off x="669925" y="1146727"/>
              <a:ext cx="361959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01.</a:t>
              </a:r>
              <a:r>
                <a:rPr lang="zh-CN" altLang="en-US" sz="1800" b="1" dirty="0"/>
                <a:t>文本审核</a:t>
              </a:r>
              <a:endParaRPr lang="en-US" altLang="zh-CN" sz="1800" b="1" dirty="0"/>
            </a:p>
          </p:txBody>
        </p:sp>
        <p:sp>
          <p:nvSpPr>
            <p:cNvPr id="11" name="íṡ1ïḍê">
              <a:extLst>
                <a:ext uri="{FF2B5EF4-FFF2-40B4-BE49-F238E27FC236}">
                  <a16:creationId xmlns:a16="http://schemas.microsoft.com/office/drawing/2014/main" id="{03A85494-7BCD-47F6-A717-E3696BAE3C1C}"/>
                </a:ext>
              </a:extLst>
            </p:cNvPr>
            <p:cNvSpPr/>
            <p:nvPr/>
          </p:nvSpPr>
          <p:spPr bwMode="auto">
            <a:xfrm>
              <a:off x="7912104" y="1559607"/>
              <a:ext cx="3619591" cy="1404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850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gn="r">
                <a:lnSpc>
                  <a:spcPct val="160000"/>
                </a:lnSpc>
                <a:buFont typeface="Arial" panose="020B0604020202020204" pitchFamily="34" charset="0"/>
                <a:buChar char="•"/>
              </a:pPr>
              <a:r>
                <a:rPr lang="zh-CN" altLang="en-US" dirty="0"/>
                <a:t>基于深度学习的智能内容审核方案，准确识别图片和视频中的涉黄、涉暴涉恐、政治敏感、微商广告、恶心等内容，也能从美观和清晰等维度对图像进行筛选</a:t>
              </a:r>
              <a:endParaRPr lang="en-US" altLang="zh-CN" sz="900" dirty="0"/>
            </a:p>
          </p:txBody>
        </p:sp>
        <p:sp>
          <p:nvSpPr>
            <p:cNvPr id="12" name="ïŝḻiḓê">
              <a:extLst>
                <a:ext uri="{FF2B5EF4-FFF2-40B4-BE49-F238E27FC236}">
                  <a16:creationId xmlns:a16="http://schemas.microsoft.com/office/drawing/2014/main" id="{42F9A715-378C-495D-944C-A8DB3817817C}"/>
                </a:ext>
              </a:extLst>
            </p:cNvPr>
            <p:cNvSpPr txBox="1"/>
            <p:nvPr/>
          </p:nvSpPr>
          <p:spPr bwMode="auto">
            <a:xfrm>
              <a:off x="7912104" y="1146727"/>
              <a:ext cx="361959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02.</a:t>
              </a:r>
              <a:r>
                <a:rPr lang="zh-CN" altLang="en-US" sz="1800" b="1" dirty="0"/>
                <a:t>图像审核</a:t>
              </a:r>
              <a:endParaRPr lang="en-US" altLang="zh-CN" sz="1800" b="1" dirty="0"/>
            </a:p>
          </p:txBody>
        </p:sp>
        <p:grpSp>
          <p:nvGrpSpPr>
            <p:cNvPr id="13" name="iṥḻidé">
              <a:extLst>
                <a:ext uri="{FF2B5EF4-FFF2-40B4-BE49-F238E27FC236}">
                  <a16:creationId xmlns:a16="http://schemas.microsoft.com/office/drawing/2014/main" id="{8FDEC2EE-C763-45A2-8C49-AB44B583AF32}"/>
                </a:ext>
              </a:extLst>
            </p:cNvPr>
            <p:cNvGrpSpPr/>
            <p:nvPr/>
          </p:nvGrpSpPr>
          <p:grpSpPr>
            <a:xfrm>
              <a:off x="671512" y="4982890"/>
              <a:ext cx="10848976" cy="1226501"/>
              <a:chOff x="4466336" y="4982890"/>
              <a:chExt cx="3600400" cy="1226501"/>
            </a:xfrm>
          </p:grpSpPr>
          <p:sp>
            <p:nvSpPr>
              <p:cNvPr id="14" name="íSļíḍê">
                <a:extLst>
                  <a:ext uri="{FF2B5EF4-FFF2-40B4-BE49-F238E27FC236}">
                    <a16:creationId xmlns:a16="http://schemas.microsoft.com/office/drawing/2014/main" id="{02EE76E8-50AD-4095-B1C4-C083A9028B60}"/>
                  </a:ext>
                </a:extLst>
              </p:cNvPr>
              <p:cNvSpPr/>
              <p:nvPr/>
            </p:nvSpPr>
            <p:spPr bwMode="auto">
              <a:xfrm>
                <a:off x="4466336" y="5395771"/>
                <a:ext cx="3600400" cy="813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60000"/>
                  </a:lnSpc>
                </a:pPr>
                <a:r>
                  <a:rPr lang="zh-CN" altLang="en-US" dirty="0"/>
                  <a:t>基于深度学习及大规模样本训练的人工智能文本审核技术，准确 </a:t>
                </a:r>
                <a:br>
                  <a:rPr lang="zh-CN" altLang="en-US" sz="1000" dirty="0"/>
                </a:br>
                <a:r>
                  <a:rPr lang="zh-CN" altLang="en-US" dirty="0"/>
                  <a:t>检测识别文本中夹杂的色情、推广、辱骂、违禁违法等垃圾内容</a:t>
                </a:r>
                <a:endParaRPr lang="en-US" altLang="zh-CN" sz="1000" dirty="0"/>
              </a:p>
            </p:txBody>
          </p:sp>
          <p:sp>
            <p:nvSpPr>
              <p:cNvPr id="15" name="í$lïḍe">
                <a:extLst>
                  <a:ext uri="{FF2B5EF4-FFF2-40B4-BE49-F238E27FC236}">
                    <a16:creationId xmlns:a16="http://schemas.microsoft.com/office/drawing/2014/main" id="{88EBF38F-B906-4BFD-934C-0B93DBA4CCF1}"/>
                  </a:ext>
                </a:extLst>
              </p:cNvPr>
              <p:cNvSpPr txBox="1"/>
              <p:nvPr/>
            </p:nvSpPr>
            <p:spPr bwMode="auto">
              <a:xfrm>
                <a:off x="4466336" y="4982890"/>
                <a:ext cx="3600400"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1800" b="1" dirty="0"/>
                  <a:t>03.</a:t>
                </a:r>
                <a:r>
                  <a:rPr lang="zh-CN" altLang="en-US" sz="1800" b="1" dirty="0"/>
                  <a:t>视频内容审核</a:t>
                </a:r>
                <a:endParaRPr lang="en-US" altLang="zh-CN" sz="1800" b="1" dirty="0"/>
              </a:p>
            </p:txBody>
          </p:sp>
        </p:grpSp>
      </p:grpSp>
      <p:sp>
        <p:nvSpPr>
          <p:cNvPr id="31" name="Shape 305">
            <a:extLst>
              <a:ext uri="{FF2B5EF4-FFF2-40B4-BE49-F238E27FC236}">
                <a16:creationId xmlns:a16="http://schemas.microsoft.com/office/drawing/2014/main" id="{B43597B8-DC90-4905-AB7C-7460ADEA8C81}"/>
              </a:ext>
            </a:extLst>
          </p:cNvPr>
          <p:cNvSpPr txBox="1">
            <a:spLocks/>
          </p:cNvSpPr>
          <p:nvPr/>
        </p:nvSpPr>
        <p:spPr>
          <a:xfrm>
            <a:off x="1897438" y="471349"/>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百度</a:t>
            </a:r>
            <a:r>
              <a:rPr lang="en-US" altLang="zh-CN" sz="2800" dirty="0">
                <a:ea typeface="Calibri"/>
                <a:cs typeface="Calibri"/>
                <a:sym typeface="Calibri"/>
              </a:rPr>
              <a:t>AI</a:t>
            </a:r>
            <a:r>
              <a:rPr lang="zh-CN" altLang="en-US" sz="2800" dirty="0">
                <a:ea typeface="Calibri"/>
                <a:cs typeface="Calibri"/>
                <a:sym typeface="Calibri"/>
              </a:rPr>
              <a:t>内容审核</a:t>
            </a:r>
            <a:endParaRPr lang="en-US" sz="2800" dirty="0">
              <a:ea typeface="Calibri"/>
              <a:cs typeface="Calibri"/>
              <a:sym typeface="Calibri"/>
            </a:endParaRPr>
          </a:p>
        </p:txBody>
      </p:sp>
    </p:spTree>
    <p:extLst>
      <p:ext uri="{BB962C8B-B14F-4D97-AF65-F5344CB8AC3E}">
        <p14:creationId xmlns:p14="http://schemas.microsoft.com/office/powerpoint/2010/main" val="3950452069"/>
      </p:ext>
    </p:extLst>
  </p:cSld>
  <p:clrMapOvr>
    <a:masterClrMapping/>
  </p:clrMapOvr>
  <p:transition spd="slow">
    <p:split orient="ver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标题 1">
            <a:extLst>
              <a:ext uri="{FF2B5EF4-FFF2-40B4-BE49-F238E27FC236}">
                <a16:creationId xmlns:a16="http://schemas.microsoft.com/office/drawing/2014/main" id="{C3DE501A-2B7D-42FE-B52A-A27F2DC77DC7}"/>
              </a:ext>
            </a:extLst>
          </p:cNvPr>
          <p:cNvSpPr>
            <a:spLocks noGrp="1"/>
          </p:cNvSpPr>
          <p:nvPr>
            <p:ph type="title"/>
          </p:nvPr>
        </p:nvSpPr>
        <p:spPr>
          <a:xfrm>
            <a:off x="695325" y="76200"/>
            <a:ext cx="10801350" cy="937991"/>
          </a:xfrm>
        </p:spPr>
        <p:txBody>
          <a:bodyPr/>
          <a:lstStyle/>
          <a:p>
            <a:r>
              <a:rPr lang="zh-CN" altLang="en-US" dirty="0"/>
              <a:t>相关产品及应用</a:t>
            </a:r>
          </a:p>
        </p:txBody>
      </p:sp>
      <p:sp>
        <p:nvSpPr>
          <p:cNvPr id="47" name="Shape 305">
            <a:extLst>
              <a:ext uri="{FF2B5EF4-FFF2-40B4-BE49-F238E27FC236}">
                <a16:creationId xmlns:a16="http://schemas.microsoft.com/office/drawing/2014/main" id="{12B2CD21-A9EE-4359-A8D4-DD503D97B6C4}"/>
              </a:ext>
            </a:extLst>
          </p:cNvPr>
          <p:cNvSpPr txBox="1">
            <a:spLocks/>
          </p:cNvSpPr>
          <p:nvPr/>
        </p:nvSpPr>
        <p:spPr>
          <a:xfrm>
            <a:off x="1995093" y="605262"/>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文本审核</a:t>
            </a:r>
            <a:endParaRPr lang="en-US" sz="2800" dirty="0">
              <a:ea typeface="Calibri"/>
              <a:cs typeface="Calibri"/>
              <a:sym typeface="Calibri"/>
            </a:endParaRPr>
          </a:p>
        </p:txBody>
      </p:sp>
      <p:sp>
        <p:nvSpPr>
          <p:cNvPr id="52" name="íṩ1ïḓê">
            <a:extLst>
              <a:ext uri="{FF2B5EF4-FFF2-40B4-BE49-F238E27FC236}">
                <a16:creationId xmlns:a16="http://schemas.microsoft.com/office/drawing/2014/main" id="{62409260-9495-471F-9EC2-300672D39FA0}"/>
              </a:ext>
            </a:extLst>
          </p:cNvPr>
          <p:cNvSpPr/>
          <p:nvPr/>
        </p:nvSpPr>
        <p:spPr bwMode="auto">
          <a:xfrm>
            <a:off x="479515" y="1543253"/>
            <a:ext cx="2547769" cy="14396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sz="1400" dirty="0"/>
              <a:t>六个维度：文本色情、政治敏感、低俗辱骂、暴恐违禁、低质灌水、恶意推广</a:t>
            </a:r>
            <a:endParaRPr lang="en-US" altLang="zh-CN" sz="700" dirty="0"/>
          </a:p>
        </p:txBody>
      </p:sp>
      <p:pic>
        <p:nvPicPr>
          <p:cNvPr id="2" name="图片 1">
            <a:extLst>
              <a:ext uri="{FF2B5EF4-FFF2-40B4-BE49-F238E27FC236}">
                <a16:creationId xmlns:a16="http://schemas.microsoft.com/office/drawing/2014/main" id="{0CF36EF4-184E-46BB-AC19-607CD418B027}"/>
              </a:ext>
            </a:extLst>
          </p:cNvPr>
          <p:cNvPicPr>
            <a:picLocks noChangeAspect="1"/>
          </p:cNvPicPr>
          <p:nvPr/>
        </p:nvPicPr>
        <p:blipFill>
          <a:blip r:embed="rId2"/>
          <a:stretch>
            <a:fillRect/>
          </a:stretch>
        </p:blipFill>
        <p:spPr>
          <a:xfrm>
            <a:off x="3240347" y="1222699"/>
            <a:ext cx="8598979" cy="5182000"/>
          </a:xfrm>
          <a:prstGeom prst="rect">
            <a:avLst/>
          </a:prstGeom>
        </p:spPr>
      </p:pic>
    </p:spTree>
    <p:extLst>
      <p:ext uri="{BB962C8B-B14F-4D97-AF65-F5344CB8AC3E}">
        <p14:creationId xmlns:p14="http://schemas.microsoft.com/office/powerpoint/2010/main" val="2064180698"/>
      </p:ext>
    </p:extLst>
  </p:cSld>
  <p:clrMapOvr>
    <a:masterClrMapping/>
  </p:clrMapOvr>
  <p:transition spd="slow">
    <p:split orient="ver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标题 1">
            <a:extLst>
              <a:ext uri="{FF2B5EF4-FFF2-40B4-BE49-F238E27FC236}">
                <a16:creationId xmlns:a16="http://schemas.microsoft.com/office/drawing/2014/main" id="{C3DE501A-2B7D-42FE-B52A-A27F2DC77DC7}"/>
              </a:ext>
            </a:extLst>
          </p:cNvPr>
          <p:cNvSpPr>
            <a:spLocks noGrp="1"/>
          </p:cNvSpPr>
          <p:nvPr>
            <p:ph type="title"/>
          </p:nvPr>
        </p:nvSpPr>
        <p:spPr>
          <a:xfrm>
            <a:off x="695325" y="76200"/>
            <a:ext cx="10801350" cy="937991"/>
          </a:xfrm>
        </p:spPr>
        <p:txBody>
          <a:bodyPr/>
          <a:lstStyle/>
          <a:p>
            <a:r>
              <a:rPr lang="zh-CN" altLang="en-US" dirty="0"/>
              <a:t>相关产品及应用</a:t>
            </a:r>
          </a:p>
        </p:txBody>
      </p:sp>
      <p:sp>
        <p:nvSpPr>
          <p:cNvPr id="47" name="Shape 305">
            <a:extLst>
              <a:ext uri="{FF2B5EF4-FFF2-40B4-BE49-F238E27FC236}">
                <a16:creationId xmlns:a16="http://schemas.microsoft.com/office/drawing/2014/main" id="{12B2CD21-A9EE-4359-A8D4-DD503D97B6C4}"/>
              </a:ext>
            </a:extLst>
          </p:cNvPr>
          <p:cNvSpPr txBox="1">
            <a:spLocks/>
          </p:cNvSpPr>
          <p:nvPr/>
        </p:nvSpPr>
        <p:spPr>
          <a:xfrm>
            <a:off x="1995093" y="718171"/>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图像审核</a:t>
            </a:r>
            <a:endParaRPr lang="en-US" sz="2800" dirty="0">
              <a:ea typeface="Calibri"/>
              <a:cs typeface="Calibri"/>
              <a:sym typeface="Calibri"/>
            </a:endParaRPr>
          </a:p>
        </p:txBody>
      </p:sp>
      <p:pic>
        <p:nvPicPr>
          <p:cNvPr id="2" name="图片 1">
            <a:extLst>
              <a:ext uri="{FF2B5EF4-FFF2-40B4-BE49-F238E27FC236}">
                <a16:creationId xmlns:a16="http://schemas.microsoft.com/office/drawing/2014/main" id="{09B5D6CE-83D9-44BD-95A3-EEA403F20F0B}"/>
              </a:ext>
            </a:extLst>
          </p:cNvPr>
          <p:cNvPicPr>
            <a:picLocks noChangeAspect="1"/>
          </p:cNvPicPr>
          <p:nvPr/>
        </p:nvPicPr>
        <p:blipFill>
          <a:blip r:embed="rId2"/>
          <a:stretch>
            <a:fillRect/>
          </a:stretch>
        </p:blipFill>
        <p:spPr>
          <a:xfrm>
            <a:off x="3275860" y="1488349"/>
            <a:ext cx="8498889" cy="4739041"/>
          </a:xfrm>
          <a:prstGeom prst="rect">
            <a:avLst/>
          </a:prstGeom>
        </p:spPr>
      </p:pic>
      <p:sp>
        <p:nvSpPr>
          <p:cNvPr id="7" name="íṩ1ïḓê">
            <a:extLst>
              <a:ext uri="{FF2B5EF4-FFF2-40B4-BE49-F238E27FC236}">
                <a16:creationId xmlns:a16="http://schemas.microsoft.com/office/drawing/2014/main" id="{A1A81D57-EA44-4480-96F5-1F2E1C1DA336}"/>
              </a:ext>
            </a:extLst>
          </p:cNvPr>
          <p:cNvSpPr/>
          <p:nvPr/>
        </p:nvSpPr>
        <p:spPr bwMode="auto">
          <a:xfrm>
            <a:off x="310840" y="1586003"/>
            <a:ext cx="2556648" cy="2808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700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sz="2000" dirty="0"/>
              <a:t>色情识别、暴恐识别、恶心识别、水印码识别、二维码识别、条形码识别、政治人物识别、敏感词识别、公众人物识别</a:t>
            </a:r>
            <a:endParaRPr lang="en-US" altLang="zh-CN" sz="2000" dirty="0"/>
          </a:p>
          <a:p>
            <a:pPr marL="171450" indent="-171450">
              <a:lnSpc>
                <a:spcPct val="160000"/>
              </a:lnSpc>
              <a:buFont typeface="Arial" panose="020B0604020202020204" pitchFamily="34" charset="0"/>
              <a:buChar char="•"/>
            </a:pPr>
            <a:endParaRPr lang="en-US" altLang="zh-CN" sz="2000" dirty="0"/>
          </a:p>
          <a:p>
            <a:pPr marL="171450" indent="-171450">
              <a:lnSpc>
                <a:spcPct val="160000"/>
              </a:lnSpc>
              <a:buFont typeface="Arial" panose="020B0604020202020204" pitchFamily="34" charset="0"/>
              <a:buChar char="•"/>
            </a:pPr>
            <a:r>
              <a:rPr lang="zh-CN" altLang="en-US" sz="2000" dirty="0"/>
              <a:t>应用：百度网盘、百度贴吧</a:t>
            </a:r>
            <a:endParaRPr lang="en-US" altLang="zh-CN" sz="2000" dirty="0"/>
          </a:p>
          <a:p>
            <a:pPr marL="171450" indent="-171450">
              <a:lnSpc>
                <a:spcPct val="160000"/>
              </a:lnSpc>
              <a:buFont typeface="Arial" panose="020B0604020202020204" pitchFamily="34" charset="0"/>
              <a:buChar char="•"/>
            </a:pPr>
            <a:endParaRPr lang="en-US" altLang="zh-CN" sz="700" dirty="0"/>
          </a:p>
        </p:txBody>
      </p:sp>
    </p:spTree>
    <p:extLst>
      <p:ext uri="{BB962C8B-B14F-4D97-AF65-F5344CB8AC3E}">
        <p14:creationId xmlns:p14="http://schemas.microsoft.com/office/powerpoint/2010/main" val="2080838251"/>
      </p:ext>
    </p:extLst>
  </p:cSld>
  <p:clrMapOvr>
    <a:masterClrMapping/>
  </p:clrMapOvr>
  <p:transition spd="slow">
    <p:split orient="ver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a:extLst>
              <a:ext uri="{FF2B5EF4-FFF2-40B4-BE49-F238E27FC236}">
                <a16:creationId xmlns:a16="http://schemas.microsoft.com/office/drawing/2014/main" id="{F12DD4A1-E244-4224-9155-9AE632129F64}"/>
              </a:ext>
            </a:extLst>
          </p:cNvPr>
          <p:cNvPicPr>
            <a:picLocks noChangeAspect="1"/>
          </p:cNvPicPr>
          <p:nvPr/>
        </p:nvPicPr>
        <p:blipFill>
          <a:blip r:embed="rId2"/>
          <a:stretch>
            <a:fillRect/>
          </a:stretch>
        </p:blipFill>
        <p:spPr>
          <a:xfrm>
            <a:off x="2811839" y="1314511"/>
            <a:ext cx="9065601" cy="4938227"/>
          </a:xfrm>
          <a:prstGeom prst="rect">
            <a:avLst/>
          </a:prstGeom>
        </p:spPr>
      </p:pic>
      <p:sp>
        <p:nvSpPr>
          <p:cNvPr id="43" name="标题 1">
            <a:extLst>
              <a:ext uri="{FF2B5EF4-FFF2-40B4-BE49-F238E27FC236}">
                <a16:creationId xmlns:a16="http://schemas.microsoft.com/office/drawing/2014/main" id="{C3DE501A-2B7D-42FE-B52A-A27F2DC77DC7}"/>
              </a:ext>
            </a:extLst>
          </p:cNvPr>
          <p:cNvSpPr>
            <a:spLocks noGrp="1"/>
          </p:cNvSpPr>
          <p:nvPr>
            <p:ph type="title"/>
          </p:nvPr>
        </p:nvSpPr>
        <p:spPr>
          <a:xfrm>
            <a:off x="695325" y="76200"/>
            <a:ext cx="10801350" cy="937991"/>
          </a:xfrm>
        </p:spPr>
        <p:txBody>
          <a:bodyPr/>
          <a:lstStyle/>
          <a:p>
            <a:r>
              <a:rPr lang="zh-CN" altLang="en-US" dirty="0"/>
              <a:t>相关产品及应用</a:t>
            </a:r>
          </a:p>
        </p:txBody>
      </p:sp>
      <p:sp>
        <p:nvSpPr>
          <p:cNvPr id="47" name="Shape 305">
            <a:extLst>
              <a:ext uri="{FF2B5EF4-FFF2-40B4-BE49-F238E27FC236}">
                <a16:creationId xmlns:a16="http://schemas.microsoft.com/office/drawing/2014/main" id="{12B2CD21-A9EE-4359-A8D4-DD503D97B6C4}"/>
              </a:ext>
            </a:extLst>
          </p:cNvPr>
          <p:cNvSpPr txBox="1">
            <a:spLocks/>
          </p:cNvSpPr>
          <p:nvPr/>
        </p:nvSpPr>
        <p:spPr>
          <a:xfrm>
            <a:off x="1995093" y="605262"/>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视频内容审核</a:t>
            </a:r>
            <a:endParaRPr lang="en-US" sz="2800" dirty="0">
              <a:ea typeface="Calibri"/>
              <a:cs typeface="Calibri"/>
              <a:sym typeface="Calibri"/>
            </a:endParaRPr>
          </a:p>
        </p:txBody>
      </p:sp>
      <p:sp>
        <p:nvSpPr>
          <p:cNvPr id="52" name="íṩ1ïḓê">
            <a:extLst>
              <a:ext uri="{FF2B5EF4-FFF2-40B4-BE49-F238E27FC236}">
                <a16:creationId xmlns:a16="http://schemas.microsoft.com/office/drawing/2014/main" id="{62409260-9495-471F-9EC2-300672D39FA0}"/>
              </a:ext>
            </a:extLst>
          </p:cNvPr>
          <p:cNvSpPr/>
          <p:nvPr/>
        </p:nvSpPr>
        <p:spPr bwMode="auto">
          <a:xfrm>
            <a:off x="185297" y="1543253"/>
            <a:ext cx="2451371" cy="2549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sz="1400" dirty="0"/>
              <a:t>画面、文字、语音多个维度进行识别</a:t>
            </a:r>
            <a:endParaRPr lang="en-US" altLang="zh-CN" sz="1400" dirty="0"/>
          </a:p>
          <a:p>
            <a:pPr marL="171450" indent="-171450">
              <a:lnSpc>
                <a:spcPct val="160000"/>
              </a:lnSpc>
              <a:buFont typeface="Arial" panose="020B0604020202020204" pitchFamily="34" charset="0"/>
              <a:buChar char="•"/>
            </a:pPr>
            <a:endParaRPr lang="en-US" altLang="zh-CN" sz="1400" dirty="0"/>
          </a:p>
          <a:p>
            <a:pPr marL="171450" indent="-171450">
              <a:lnSpc>
                <a:spcPct val="160000"/>
              </a:lnSpc>
              <a:buFont typeface="Arial" panose="020B0604020202020204" pitchFamily="34" charset="0"/>
              <a:buChar char="•"/>
            </a:pPr>
            <a:r>
              <a:rPr lang="zh-CN" altLang="en-US" sz="1400" dirty="0"/>
              <a:t>基于视频指纹技术的自定义视频黑库</a:t>
            </a:r>
            <a:endParaRPr lang="en-US" altLang="zh-CN" sz="1400" dirty="0"/>
          </a:p>
          <a:p>
            <a:pPr marL="171450" indent="-171450">
              <a:lnSpc>
                <a:spcPct val="160000"/>
              </a:lnSpc>
              <a:buFont typeface="Arial" panose="020B0604020202020204" pitchFamily="34" charset="0"/>
              <a:buChar char="•"/>
            </a:pPr>
            <a:endParaRPr lang="en-US" altLang="zh-CN" sz="1400" dirty="0"/>
          </a:p>
          <a:p>
            <a:pPr marL="171450" indent="-171450">
              <a:lnSpc>
                <a:spcPct val="160000"/>
              </a:lnSpc>
              <a:buFont typeface="Arial" panose="020B0604020202020204" pitchFamily="34" charset="0"/>
              <a:buChar char="•"/>
            </a:pPr>
            <a:r>
              <a:rPr lang="zh-CN" altLang="en-US" sz="1400" dirty="0"/>
              <a:t>应用：百度网盘、百度贴吧</a:t>
            </a:r>
            <a:endParaRPr lang="en-US" altLang="zh-CN" sz="700" dirty="0"/>
          </a:p>
        </p:txBody>
      </p:sp>
    </p:spTree>
    <p:extLst>
      <p:ext uri="{BB962C8B-B14F-4D97-AF65-F5344CB8AC3E}">
        <p14:creationId xmlns:p14="http://schemas.microsoft.com/office/powerpoint/2010/main" val="498324789"/>
      </p:ext>
    </p:extLst>
  </p:cSld>
  <p:clrMapOvr>
    <a:masterClrMapping/>
  </p:clrMapOvr>
  <p:transition spd="slow">
    <p:split orient="ver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相关产品及应用</a:t>
            </a:r>
          </a:p>
        </p:txBody>
      </p:sp>
      <p:pic>
        <p:nvPicPr>
          <p:cNvPr id="3" name="图片 2">
            <a:extLst>
              <a:ext uri="{FF2B5EF4-FFF2-40B4-BE49-F238E27FC236}">
                <a16:creationId xmlns:a16="http://schemas.microsoft.com/office/drawing/2014/main" id="{8645A7B7-271D-4A8D-A038-518BBBC8906A}"/>
              </a:ext>
            </a:extLst>
          </p:cNvPr>
          <p:cNvPicPr>
            <a:picLocks noChangeAspect="1"/>
          </p:cNvPicPr>
          <p:nvPr/>
        </p:nvPicPr>
        <p:blipFill>
          <a:blip r:embed="rId2"/>
          <a:stretch>
            <a:fillRect/>
          </a:stretch>
        </p:blipFill>
        <p:spPr>
          <a:xfrm>
            <a:off x="544405" y="3067235"/>
            <a:ext cx="11361283" cy="2351398"/>
          </a:xfrm>
          <a:prstGeom prst="rect">
            <a:avLst/>
          </a:prstGeom>
        </p:spPr>
      </p:pic>
      <p:sp>
        <p:nvSpPr>
          <p:cNvPr id="26" name="Shape 305">
            <a:extLst>
              <a:ext uri="{FF2B5EF4-FFF2-40B4-BE49-F238E27FC236}">
                <a16:creationId xmlns:a16="http://schemas.microsoft.com/office/drawing/2014/main" id="{E2E580FE-772B-4302-A3B7-1E3F097B236D}"/>
              </a:ext>
            </a:extLst>
          </p:cNvPr>
          <p:cNvSpPr txBox="1">
            <a:spLocks/>
          </p:cNvSpPr>
          <p:nvPr/>
        </p:nvSpPr>
        <p:spPr>
          <a:xfrm>
            <a:off x="1897438" y="1119713"/>
            <a:ext cx="8397123" cy="581926"/>
          </a:xfrm>
          <a:prstGeom prst="rect">
            <a:avLst/>
          </a:prstGeom>
          <a:noFill/>
          <a:ln>
            <a:noFill/>
          </a:ln>
        </p:spPr>
        <p:txBody>
          <a:bodyPr lIns="45713" tIns="22850" rIns="45713" bIns="22850" anchor="ctr" anchorCtr="0">
            <a:noAutofit/>
          </a:bodyPr>
          <a:lstStyle/>
          <a:p>
            <a:pPr algn="ctr">
              <a:buSzPct val="25000"/>
            </a:pPr>
            <a:r>
              <a:rPr lang="zh-CN" altLang="en-US" sz="2800" dirty="0">
                <a:ea typeface="Calibri"/>
                <a:cs typeface="Calibri"/>
                <a:sym typeface="Calibri"/>
              </a:rPr>
              <a:t>阿里云绿网</a:t>
            </a:r>
            <a:r>
              <a:rPr lang="en-US" altLang="zh-CN" sz="2800" dirty="0">
                <a:ea typeface="Calibri"/>
                <a:cs typeface="Calibri"/>
                <a:sym typeface="Calibri"/>
              </a:rPr>
              <a:t>——</a:t>
            </a:r>
            <a:r>
              <a:rPr lang="zh-CN" altLang="en-US" sz="2800" dirty="0">
                <a:ea typeface="Calibri"/>
                <a:cs typeface="Calibri"/>
                <a:sym typeface="Calibri"/>
              </a:rPr>
              <a:t>内容安全</a:t>
            </a:r>
            <a:endParaRPr lang="en-US" sz="2800" dirty="0">
              <a:ea typeface="Calibri"/>
              <a:cs typeface="Calibri"/>
              <a:sym typeface="Calibri"/>
            </a:endParaRPr>
          </a:p>
        </p:txBody>
      </p:sp>
      <p:sp>
        <p:nvSpPr>
          <p:cNvPr id="28" name="矩形 27">
            <a:extLst>
              <a:ext uri="{FF2B5EF4-FFF2-40B4-BE49-F238E27FC236}">
                <a16:creationId xmlns:a16="http://schemas.microsoft.com/office/drawing/2014/main" id="{F742E071-F824-4CEA-9DA3-218069598FA4}"/>
              </a:ext>
            </a:extLst>
          </p:cNvPr>
          <p:cNvSpPr/>
          <p:nvPr/>
        </p:nvSpPr>
        <p:spPr>
          <a:xfrm>
            <a:off x="2382127" y="2072010"/>
            <a:ext cx="7427743" cy="307777"/>
          </a:xfrm>
          <a:prstGeom prst="rect">
            <a:avLst/>
          </a:prstGeom>
        </p:spPr>
        <p:txBody>
          <a:bodyPr wrap="square">
            <a:spAutoFit/>
          </a:bodyPr>
          <a:lstStyle/>
          <a:p>
            <a:r>
              <a:rPr lang="zh-CN" altLang="en-US" sz="1400" dirty="0"/>
              <a:t>内容安全基于深度学习技术， 提供图片、视频，文字等多媒体的内容风险智能识别服务。</a:t>
            </a:r>
          </a:p>
        </p:txBody>
      </p:sp>
    </p:spTree>
    <p:extLst>
      <p:ext uri="{BB962C8B-B14F-4D97-AF65-F5344CB8AC3E}">
        <p14:creationId xmlns:p14="http://schemas.microsoft.com/office/powerpoint/2010/main" val="1815872871"/>
      </p:ext>
    </p:extLst>
  </p:cSld>
  <p:clrMapOvr>
    <a:masterClrMapping/>
  </p:clrMapOvr>
  <p:transition spd="slow">
    <p:split orient="ver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相关产品及应用</a:t>
            </a:r>
          </a:p>
        </p:txBody>
      </p:sp>
      <p:sp>
        <p:nvSpPr>
          <p:cNvPr id="23" name="iSḷiḋé">
            <a:extLst>
              <a:ext uri="{FF2B5EF4-FFF2-40B4-BE49-F238E27FC236}">
                <a16:creationId xmlns:a16="http://schemas.microsoft.com/office/drawing/2014/main" id="{A1C4F3D7-5696-4522-83B5-C942143124F4}"/>
              </a:ext>
            </a:extLst>
          </p:cNvPr>
          <p:cNvSpPr/>
          <p:nvPr/>
        </p:nvSpPr>
        <p:spPr bwMode="auto">
          <a:xfrm>
            <a:off x="1134816" y="1917576"/>
            <a:ext cx="9922368" cy="4101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2"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zh-CN" altLang="en-US" sz="1200" b="1" dirty="0"/>
              <a:t>图片</a:t>
            </a:r>
            <a:r>
              <a:rPr lang="en-US" altLang="zh-CN" sz="1200" b="1" dirty="0"/>
              <a:t>\</a:t>
            </a:r>
            <a:r>
              <a:rPr lang="zh-CN" altLang="en-US" sz="1200" b="1" dirty="0"/>
              <a:t>视频智能鉴黄服务</a:t>
            </a:r>
          </a:p>
          <a:p>
            <a:pPr>
              <a:lnSpc>
                <a:spcPct val="120000"/>
              </a:lnSpc>
            </a:pPr>
            <a:r>
              <a:rPr lang="zh-CN" altLang="en-US" sz="1200" dirty="0"/>
              <a:t>通过神经网络算法和实时更新的亿级图像样本库，可对图片和视频进行识别以及色情程度量化。</a:t>
            </a:r>
            <a:endParaRPr lang="en-US" altLang="zh-CN" sz="1200" dirty="0"/>
          </a:p>
          <a:p>
            <a:pPr>
              <a:lnSpc>
                <a:spcPct val="120000"/>
              </a:lnSpc>
            </a:pPr>
            <a:br>
              <a:rPr lang="zh-CN" altLang="en-US" sz="1200" dirty="0"/>
            </a:br>
            <a:r>
              <a:rPr lang="en-US" altLang="zh-CN" sz="1200" b="1" dirty="0"/>
              <a:t>OCR</a:t>
            </a:r>
            <a:r>
              <a:rPr lang="zh-CN" altLang="en-US" sz="1200" b="1" dirty="0"/>
              <a:t>图文识别服务</a:t>
            </a:r>
          </a:p>
          <a:p>
            <a:pPr>
              <a:lnSpc>
                <a:spcPct val="120000"/>
              </a:lnSpc>
            </a:pPr>
            <a:r>
              <a:rPr lang="zh-CN" altLang="en-US" sz="1200" dirty="0"/>
              <a:t>精准定位图片中文字位置，准确识别斜排字，艺术字等字体。</a:t>
            </a:r>
          </a:p>
          <a:p>
            <a:pPr>
              <a:lnSpc>
                <a:spcPct val="120000"/>
              </a:lnSpc>
            </a:pPr>
            <a:br>
              <a:rPr lang="zh-CN" altLang="en-US" sz="1200" dirty="0"/>
            </a:br>
            <a:r>
              <a:rPr lang="zh-CN" altLang="en-US" sz="1200" b="1" dirty="0"/>
              <a:t>图片</a:t>
            </a:r>
            <a:r>
              <a:rPr lang="en-US" altLang="zh-CN" sz="1200" b="1" dirty="0"/>
              <a:t>\</a:t>
            </a:r>
            <a:r>
              <a:rPr lang="zh-CN" altLang="en-US" sz="1200" b="1" dirty="0"/>
              <a:t>视频暴恐涉政识别服务</a:t>
            </a:r>
          </a:p>
          <a:p>
            <a:pPr>
              <a:lnSpc>
                <a:spcPct val="120000"/>
              </a:lnSpc>
            </a:pPr>
            <a:r>
              <a:rPr lang="zh-CN" altLang="en-US" sz="1200" dirty="0"/>
              <a:t>深度学习算法结合独有的情报、舆情、预警和分析体系及实时更新的样本图库，能够快速定位暴恐旗帜、人物和场景以及敏感政治人物。</a:t>
            </a:r>
          </a:p>
          <a:p>
            <a:pPr>
              <a:lnSpc>
                <a:spcPct val="120000"/>
              </a:lnSpc>
            </a:pPr>
            <a:br>
              <a:rPr lang="zh-CN" altLang="en-US" sz="1200" dirty="0"/>
            </a:br>
            <a:r>
              <a:rPr lang="zh-CN" altLang="en-US" sz="1200" b="1" dirty="0"/>
              <a:t>图片</a:t>
            </a:r>
            <a:r>
              <a:rPr lang="en-US" altLang="zh-CN" sz="1200" b="1" dirty="0"/>
              <a:t>\</a:t>
            </a:r>
            <a:r>
              <a:rPr lang="zh-CN" altLang="en-US" sz="1200" b="1" dirty="0"/>
              <a:t>视频敏感人脸识别服务</a:t>
            </a:r>
          </a:p>
          <a:p>
            <a:pPr>
              <a:lnSpc>
                <a:spcPct val="120000"/>
              </a:lnSpc>
            </a:pPr>
            <a:r>
              <a:rPr lang="zh-CN" altLang="en-US" sz="1200" dirty="0"/>
              <a:t>提供包括政治人物、敏感人物、以及名人明星等人物的面部识别。</a:t>
            </a:r>
          </a:p>
          <a:p>
            <a:pPr>
              <a:lnSpc>
                <a:spcPct val="120000"/>
              </a:lnSpc>
            </a:pPr>
            <a:br>
              <a:rPr lang="zh-CN" altLang="en-US" sz="1200" dirty="0"/>
            </a:br>
            <a:r>
              <a:rPr lang="zh-CN" altLang="en-US" sz="1200" b="1" dirty="0"/>
              <a:t>图片</a:t>
            </a:r>
            <a:r>
              <a:rPr lang="en-US" altLang="zh-CN" sz="1200" b="1" dirty="0"/>
              <a:t>\</a:t>
            </a:r>
            <a:r>
              <a:rPr lang="zh-CN" altLang="en-US" sz="1200" b="1" dirty="0"/>
              <a:t>视频不良场景识别服务</a:t>
            </a:r>
          </a:p>
          <a:p>
            <a:pPr>
              <a:lnSpc>
                <a:spcPct val="120000"/>
              </a:lnSpc>
            </a:pPr>
            <a:r>
              <a:rPr lang="zh-CN" altLang="en-US" sz="1200" dirty="0"/>
              <a:t>结合行为分析和时间序列对比技术，识别直播和视频中的需要监管的不良场景。</a:t>
            </a:r>
          </a:p>
          <a:p>
            <a:pPr>
              <a:lnSpc>
                <a:spcPct val="120000"/>
              </a:lnSpc>
            </a:pPr>
            <a:br>
              <a:rPr lang="zh-CN" altLang="en-US" sz="1200" dirty="0"/>
            </a:br>
            <a:r>
              <a:rPr lang="zh-CN" altLang="en-US" sz="1200" b="1" dirty="0"/>
              <a:t>图片</a:t>
            </a:r>
            <a:r>
              <a:rPr lang="en-US" altLang="zh-CN" sz="1200" b="1" dirty="0"/>
              <a:t>\</a:t>
            </a:r>
            <a:r>
              <a:rPr lang="zh-CN" altLang="en-US" sz="1200" b="1" dirty="0"/>
              <a:t>视频广告识别服务</a:t>
            </a:r>
          </a:p>
          <a:p>
            <a:pPr>
              <a:lnSpc>
                <a:spcPct val="120000"/>
              </a:lnSpc>
            </a:pPr>
            <a:r>
              <a:rPr lang="zh-CN" altLang="en-US" sz="1200" dirty="0"/>
              <a:t>有效识别带二维码的广告图片，并且采用独创的牛皮癣算法，能够通过判断图片中文字是否后期加入来有效识别广告图片。</a:t>
            </a:r>
          </a:p>
          <a:p>
            <a:pPr>
              <a:lnSpc>
                <a:spcPct val="120000"/>
              </a:lnSpc>
            </a:pPr>
            <a:br>
              <a:rPr lang="zh-CN" altLang="en-US" sz="1200" dirty="0"/>
            </a:br>
            <a:r>
              <a:rPr lang="zh-CN" altLang="en-US" sz="1200" b="1" dirty="0"/>
              <a:t>图片</a:t>
            </a:r>
            <a:r>
              <a:rPr lang="en-US" altLang="zh-CN" sz="1200" b="1" dirty="0"/>
              <a:t>\</a:t>
            </a:r>
            <a:r>
              <a:rPr lang="zh-CN" altLang="en-US" sz="1200" b="1" dirty="0"/>
              <a:t>视频</a:t>
            </a:r>
            <a:r>
              <a:rPr lang="en-US" altLang="zh-CN" sz="1200" b="1" dirty="0"/>
              <a:t>logo</a:t>
            </a:r>
            <a:r>
              <a:rPr lang="zh-CN" altLang="en-US" sz="1200" b="1" dirty="0"/>
              <a:t>识别服务</a:t>
            </a:r>
          </a:p>
          <a:p>
            <a:pPr>
              <a:lnSpc>
                <a:spcPct val="120000"/>
              </a:lnSpc>
            </a:pPr>
            <a:r>
              <a:rPr lang="zh-CN" altLang="en-US" sz="1200" dirty="0"/>
              <a:t>采用目标检测技术，精准识别图片、直播画面和视频中出现的各种</a:t>
            </a:r>
            <a:r>
              <a:rPr lang="en-US" altLang="zh-CN" sz="1200" dirty="0"/>
              <a:t>logo</a:t>
            </a:r>
            <a:endParaRPr lang="zh-CN" altLang="en-US" sz="1200" dirty="0"/>
          </a:p>
          <a:p>
            <a:pPr>
              <a:lnSpc>
                <a:spcPct val="120000"/>
              </a:lnSpc>
            </a:pPr>
            <a:br>
              <a:rPr lang="zh-CN" altLang="en-US" sz="1200" dirty="0"/>
            </a:br>
            <a:r>
              <a:rPr lang="zh-CN" altLang="en-US" sz="1200" b="1" dirty="0"/>
              <a:t>文本反垃圾服务</a:t>
            </a:r>
          </a:p>
          <a:p>
            <a:pPr>
              <a:lnSpc>
                <a:spcPct val="120000"/>
              </a:lnSpc>
            </a:pPr>
            <a:r>
              <a:rPr lang="zh-CN" altLang="en-US" sz="1200" dirty="0"/>
              <a:t>采用</a:t>
            </a:r>
            <a:r>
              <a:rPr lang="en-US" altLang="zh-CN" sz="1200" dirty="0"/>
              <a:t>NLP</a:t>
            </a:r>
            <a:r>
              <a:rPr lang="zh-CN" altLang="en-US" sz="1200" dirty="0"/>
              <a:t>自然语言理解算法有效识别色情、暴恐涉政、广告、辱骂等文本垃圾。</a:t>
            </a:r>
          </a:p>
          <a:p>
            <a:pPr>
              <a:lnSpc>
                <a:spcPct val="120000"/>
              </a:lnSpc>
            </a:pPr>
            <a:br>
              <a:rPr lang="zh-CN" altLang="en-US" sz="1200" dirty="0"/>
            </a:br>
            <a:r>
              <a:rPr lang="zh-CN" altLang="en-US" sz="1200" b="1" dirty="0"/>
              <a:t>语音反垃圾服务</a:t>
            </a:r>
            <a:r>
              <a:rPr lang="en-US" altLang="zh-CN" sz="1200" b="1" dirty="0"/>
              <a:t>(</a:t>
            </a:r>
            <a:r>
              <a:rPr lang="zh-CN" altLang="en-US" sz="1200" b="1" dirty="0"/>
              <a:t>公测</a:t>
            </a:r>
            <a:r>
              <a:rPr lang="en-US" altLang="zh-CN" sz="1200" b="1" dirty="0"/>
              <a:t>)</a:t>
            </a:r>
          </a:p>
          <a:p>
            <a:pPr>
              <a:lnSpc>
                <a:spcPct val="120000"/>
              </a:lnSpc>
            </a:pPr>
            <a:r>
              <a:rPr lang="zh-CN" altLang="en-US" sz="1200" dirty="0"/>
              <a:t>采用声纹识别技术，识别语音中存在的涉黄、涉政、广告等违规信息，支持中文、英文等多国语言，支持粤语等方言</a:t>
            </a:r>
          </a:p>
        </p:txBody>
      </p:sp>
    </p:spTree>
    <p:extLst>
      <p:ext uri="{BB962C8B-B14F-4D97-AF65-F5344CB8AC3E}">
        <p14:creationId xmlns:p14="http://schemas.microsoft.com/office/powerpoint/2010/main" val="828095467"/>
      </p:ext>
    </p:extLst>
  </p:cSld>
  <p:clrMapOvr>
    <a:masterClrMapping/>
  </p:clrMapOvr>
  <p:transition spd="slow">
    <p:split orient="ver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1F2251-AAC3-458E-B4BF-71E7DC50E294}"/>
              </a:ext>
            </a:extLst>
          </p:cNvPr>
          <p:cNvSpPr>
            <a:spLocks noGrp="1"/>
          </p:cNvSpPr>
          <p:nvPr>
            <p:ph type="title"/>
          </p:nvPr>
        </p:nvSpPr>
        <p:spPr/>
        <p:txBody>
          <a:bodyPr/>
          <a:lstStyle/>
          <a:p>
            <a:r>
              <a:rPr lang="zh-CN" altLang="en-US" dirty="0"/>
              <a:t>相关产品及应用</a:t>
            </a:r>
          </a:p>
        </p:txBody>
      </p:sp>
      <p:grpSp>
        <p:nvGrpSpPr>
          <p:cNvPr id="5" name="3fdc859c-3785-4149-a096-95cefc1dc62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93E5A2C-2093-4F58-AD44-206E0D30D9B4}"/>
              </a:ext>
            </a:extLst>
          </p:cNvPr>
          <p:cNvGrpSpPr>
            <a:grpSpLocks noChangeAspect="1"/>
          </p:cNvGrpSpPr>
          <p:nvPr>
            <p:custDataLst>
              <p:tags r:id="rId1"/>
            </p:custDataLst>
          </p:nvPr>
        </p:nvGrpSpPr>
        <p:grpSpPr>
          <a:xfrm>
            <a:off x="1674631" y="1351390"/>
            <a:ext cx="8913105" cy="3778211"/>
            <a:chOff x="1674631" y="1351390"/>
            <a:chExt cx="8913105" cy="3778211"/>
          </a:xfrm>
        </p:grpSpPr>
        <p:grpSp>
          <p:nvGrpSpPr>
            <p:cNvPr id="6" name="ïŝľïḋè">
              <a:extLst>
                <a:ext uri="{FF2B5EF4-FFF2-40B4-BE49-F238E27FC236}">
                  <a16:creationId xmlns:a16="http://schemas.microsoft.com/office/drawing/2014/main" id="{621B7717-E15D-488F-8398-EE48B0C4491D}"/>
                </a:ext>
              </a:extLst>
            </p:cNvPr>
            <p:cNvGrpSpPr/>
            <p:nvPr/>
          </p:nvGrpSpPr>
          <p:grpSpPr>
            <a:xfrm>
              <a:off x="1811645" y="3924946"/>
              <a:ext cx="1809556" cy="80673"/>
              <a:chOff x="2055030" y="1463669"/>
              <a:chExt cx="2304256" cy="544908"/>
            </a:xfrm>
          </p:grpSpPr>
          <p:sp>
            <p:nvSpPr>
              <p:cNvPr id="56" name="íş1ídê">
                <a:extLst>
                  <a:ext uri="{FF2B5EF4-FFF2-40B4-BE49-F238E27FC236}">
                    <a16:creationId xmlns:a16="http://schemas.microsoft.com/office/drawing/2014/main" id="{7441BF8E-488C-441D-ADB6-B77D564C2D30}"/>
                  </a:ext>
                </a:extLst>
              </p:cNvPr>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7" name="í$ľîdè">
                <a:extLst>
                  <a:ext uri="{FF2B5EF4-FFF2-40B4-BE49-F238E27FC236}">
                    <a16:creationId xmlns:a16="http://schemas.microsoft.com/office/drawing/2014/main" id="{980D6C08-2293-4900-877E-BBF64C8BD0FA}"/>
                  </a:ext>
                </a:extLst>
              </p:cNvPr>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endParaRPr/>
              </a:p>
            </p:txBody>
          </p:sp>
          <p:sp>
            <p:nvSpPr>
              <p:cNvPr id="58" name="î$ľiḓè">
                <a:extLst>
                  <a:ext uri="{FF2B5EF4-FFF2-40B4-BE49-F238E27FC236}">
                    <a16:creationId xmlns:a16="http://schemas.microsoft.com/office/drawing/2014/main" id="{DD41D6C2-CBFE-4768-BFAB-8A25C0E570D0}"/>
                  </a:ext>
                </a:extLst>
              </p:cNvPr>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a:p>
            </p:txBody>
          </p:sp>
          <p:sp>
            <p:nvSpPr>
              <p:cNvPr id="59" name="iṡḻiḓè">
                <a:extLst>
                  <a:ext uri="{FF2B5EF4-FFF2-40B4-BE49-F238E27FC236}">
                    <a16:creationId xmlns:a16="http://schemas.microsoft.com/office/drawing/2014/main" id="{87E8B6E2-946D-4A2A-A77E-3EC6EFAB6D22}"/>
                  </a:ext>
                </a:extLst>
              </p:cNvPr>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endParaRPr/>
              </a:p>
            </p:txBody>
          </p:sp>
        </p:grpSp>
        <p:grpSp>
          <p:nvGrpSpPr>
            <p:cNvPr id="7" name="işḻîḓé">
              <a:extLst>
                <a:ext uri="{FF2B5EF4-FFF2-40B4-BE49-F238E27FC236}">
                  <a16:creationId xmlns:a16="http://schemas.microsoft.com/office/drawing/2014/main" id="{00DBC706-9145-4EB3-A941-67A781267FCD}"/>
                </a:ext>
              </a:extLst>
            </p:cNvPr>
            <p:cNvGrpSpPr/>
            <p:nvPr/>
          </p:nvGrpSpPr>
          <p:grpSpPr>
            <a:xfrm>
              <a:off x="1909781" y="1638204"/>
              <a:ext cx="1918822" cy="1885888"/>
              <a:chOff x="2112375" y="1878926"/>
              <a:chExt cx="2259925" cy="2221137"/>
            </a:xfrm>
          </p:grpSpPr>
          <p:sp>
            <p:nvSpPr>
              <p:cNvPr id="48" name="íṩḷïde">
                <a:extLst>
                  <a:ext uri="{FF2B5EF4-FFF2-40B4-BE49-F238E27FC236}">
                    <a16:creationId xmlns:a16="http://schemas.microsoft.com/office/drawing/2014/main" id="{487C3262-001F-4B52-BD9F-7165D8B13417}"/>
                  </a:ext>
                </a:extLst>
              </p:cNvPr>
              <p:cNvSpPr/>
              <p:nvPr/>
            </p:nvSpPr>
            <p:spPr>
              <a:xfrm>
                <a:off x="3732929" y="2784505"/>
                <a:ext cx="301699" cy="301699"/>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9" name="îṥ1ïďè">
                <a:extLst>
                  <a:ext uri="{FF2B5EF4-FFF2-40B4-BE49-F238E27FC236}">
                    <a16:creationId xmlns:a16="http://schemas.microsoft.com/office/drawing/2014/main" id="{97081A28-A991-40B9-ACF7-16C318428508}"/>
                  </a:ext>
                </a:extLst>
              </p:cNvPr>
              <p:cNvSpPr/>
              <p:nvPr/>
            </p:nvSpPr>
            <p:spPr>
              <a:xfrm>
                <a:off x="2112375" y="2491566"/>
                <a:ext cx="689359" cy="68935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0" name="iṩḷîḋê">
                <a:extLst>
                  <a:ext uri="{FF2B5EF4-FFF2-40B4-BE49-F238E27FC236}">
                    <a16:creationId xmlns:a16="http://schemas.microsoft.com/office/drawing/2014/main" id="{4AA6E379-3B17-4CCE-BBA9-958F924FFBD9}"/>
                  </a:ext>
                </a:extLst>
              </p:cNvPr>
              <p:cNvSpPr/>
              <p:nvPr/>
            </p:nvSpPr>
            <p:spPr>
              <a:xfrm>
                <a:off x="2569408" y="2535400"/>
                <a:ext cx="1233713" cy="123371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zh-CN" altLang="en-US" sz="1600" b="1" dirty="0">
                    <a:solidFill>
                      <a:schemeClr val="bg1"/>
                    </a:solidFill>
                  </a:rPr>
                  <a:t>腾讯</a:t>
                </a:r>
              </a:p>
            </p:txBody>
          </p:sp>
          <p:sp>
            <p:nvSpPr>
              <p:cNvPr id="51" name="îṩ1ïdè">
                <a:extLst>
                  <a:ext uri="{FF2B5EF4-FFF2-40B4-BE49-F238E27FC236}">
                    <a16:creationId xmlns:a16="http://schemas.microsoft.com/office/drawing/2014/main" id="{E8AEC95F-3AA0-4760-AF8E-586B855BEA5D}"/>
                  </a:ext>
                </a:extLst>
              </p:cNvPr>
              <p:cNvSpPr/>
              <p:nvPr/>
            </p:nvSpPr>
            <p:spPr>
              <a:xfrm>
                <a:off x="3395255" y="3123018"/>
                <a:ext cx="977045" cy="977045"/>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2" name="îśḻidê">
                <a:extLst>
                  <a:ext uri="{FF2B5EF4-FFF2-40B4-BE49-F238E27FC236}">
                    <a16:creationId xmlns:a16="http://schemas.microsoft.com/office/drawing/2014/main" id="{8678E69B-EFF2-4B24-86DD-E687A07D97EB}"/>
                  </a:ext>
                </a:extLst>
              </p:cNvPr>
              <p:cNvSpPr/>
              <p:nvPr/>
            </p:nvSpPr>
            <p:spPr>
              <a:xfrm>
                <a:off x="2586696" y="1878926"/>
                <a:ext cx="836082" cy="83608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3" name="ïślîďé">
                <a:extLst>
                  <a:ext uri="{FF2B5EF4-FFF2-40B4-BE49-F238E27FC236}">
                    <a16:creationId xmlns:a16="http://schemas.microsoft.com/office/drawing/2014/main" id="{F9E72C64-7C7D-4D3D-8AB7-FEAF636FFE33}"/>
                  </a:ext>
                </a:extLst>
              </p:cNvPr>
              <p:cNvSpPr/>
              <p:nvPr/>
            </p:nvSpPr>
            <p:spPr>
              <a:xfrm>
                <a:off x="3402468" y="2353845"/>
                <a:ext cx="513006" cy="513007"/>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4" name="iś1íďé">
                <a:extLst>
                  <a:ext uri="{FF2B5EF4-FFF2-40B4-BE49-F238E27FC236}">
                    <a16:creationId xmlns:a16="http://schemas.microsoft.com/office/drawing/2014/main" id="{55A6F3CF-26D7-4330-9C65-588EE20F49F9}"/>
                  </a:ext>
                </a:extLst>
              </p:cNvPr>
              <p:cNvSpPr/>
              <p:nvPr/>
            </p:nvSpPr>
            <p:spPr>
              <a:xfrm>
                <a:off x="2123311" y="3197453"/>
                <a:ext cx="786179" cy="786179"/>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5" name="íŝlïḓe">
                <a:extLst>
                  <a:ext uri="{FF2B5EF4-FFF2-40B4-BE49-F238E27FC236}">
                    <a16:creationId xmlns:a16="http://schemas.microsoft.com/office/drawing/2014/main" id="{D1159CA8-2D09-4C08-8D59-BC8D9F31C379}"/>
                  </a:ext>
                </a:extLst>
              </p:cNvPr>
              <p:cNvSpPr/>
              <p:nvPr/>
            </p:nvSpPr>
            <p:spPr>
              <a:xfrm>
                <a:off x="2931478" y="3641543"/>
                <a:ext cx="301699" cy="301699"/>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8" name="îŝļïḓè">
              <a:extLst>
                <a:ext uri="{FF2B5EF4-FFF2-40B4-BE49-F238E27FC236}">
                  <a16:creationId xmlns:a16="http://schemas.microsoft.com/office/drawing/2014/main" id="{0AA04E54-F068-49D0-ADA5-BDD194A82B40}"/>
                </a:ext>
              </a:extLst>
            </p:cNvPr>
            <p:cNvGrpSpPr/>
            <p:nvPr/>
          </p:nvGrpSpPr>
          <p:grpSpPr>
            <a:xfrm>
              <a:off x="5094403" y="3885489"/>
              <a:ext cx="1809556" cy="80673"/>
              <a:chOff x="2055030" y="1463669"/>
              <a:chExt cx="2304256" cy="544908"/>
            </a:xfrm>
          </p:grpSpPr>
          <p:sp>
            <p:nvSpPr>
              <p:cNvPr id="44" name="ïṩ1iḑe">
                <a:extLst>
                  <a:ext uri="{FF2B5EF4-FFF2-40B4-BE49-F238E27FC236}">
                    <a16:creationId xmlns:a16="http://schemas.microsoft.com/office/drawing/2014/main" id="{DD2839F8-DE9E-477B-897D-566ECB94B636}"/>
                  </a:ext>
                </a:extLst>
              </p:cNvPr>
              <p:cNvSpPr/>
              <p:nvPr/>
            </p:nvSpPr>
            <p:spPr>
              <a:xfrm>
                <a:off x="2055030" y="1463670"/>
                <a:ext cx="576064" cy="544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5" name="íṣľíḍê">
                <a:extLst>
                  <a:ext uri="{FF2B5EF4-FFF2-40B4-BE49-F238E27FC236}">
                    <a16:creationId xmlns:a16="http://schemas.microsoft.com/office/drawing/2014/main" id="{3DD2CA9C-A70F-475D-A6F7-73D943C43DEE}"/>
                  </a:ext>
                </a:extLst>
              </p:cNvPr>
              <p:cNvSpPr/>
              <p:nvPr/>
            </p:nvSpPr>
            <p:spPr>
              <a:xfrm>
                <a:off x="2631094" y="1463670"/>
                <a:ext cx="576064" cy="544907"/>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endParaRPr/>
              </a:p>
            </p:txBody>
          </p:sp>
          <p:sp>
            <p:nvSpPr>
              <p:cNvPr id="46" name="iṥľídé">
                <a:extLst>
                  <a:ext uri="{FF2B5EF4-FFF2-40B4-BE49-F238E27FC236}">
                    <a16:creationId xmlns:a16="http://schemas.microsoft.com/office/drawing/2014/main" id="{005AC163-6AC3-4C8B-8C6E-216F95B89C0A}"/>
                  </a:ext>
                </a:extLst>
              </p:cNvPr>
              <p:cNvSpPr/>
              <p:nvPr/>
            </p:nvSpPr>
            <p:spPr>
              <a:xfrm>
                <a:off x="3207158" y="1463669"/>
                <a:ext cx="576064" cy="544907"/>
              </a:xfrm>
              <a:prstGeom prst="rect">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a:p>
            </p:txBody>
          </p:sp>
          <p:sp>
            <p:nvSpPr>
              <p:cNvPr id="47" name="iṥľiḍê">
                <a:extLst>
                  <a:ext uri="{FF2B5EF4-FFF2-40B4-BE49-F238E27FC236}">
                    <a16:creationId xmlns:a16="http://schemas.microsoft.com/office/drawing/2014/main" id="{B4DCF2E0-38A9-4DBC-B20C-21BB4D6C105F}"/>
                  </a:ext>
                </a:extLst>
              </p:cNvPr>
              <p:cNvSpPr/>
              <p:nvPr/>
            </p:nvSpPr>
            <p:spPr>
              <a:xfrm>
                <a:off x="3783222" y="1463670"/>
                <a:ext cx="576064" cy="544907"/>
              </a:xfrm>
              <a:prstGeom prst="rect">
                <a:avLst/>
              </a:prstGeom>
              <a:solidFill>
                <a:schemeClr val="accent1"/>
              </a:solidFill>
              <a:ln>
                <a:no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endParaRPr/>
              </a:p>
            </p:txBody>
          </p:sp>
        </p:grpSp>
        <p:grpSp>
          <p:nvGrpSpPr>
            <p:cNvPr id="9" name="îśḻiḍé">
              <a:extLst>
                <a:ext uri="{FF2B5EF4-FFF2-40B4-BE49-F238E27FC236}">
                  <a16:creationId xmlns:a16="http://schemas.microsoft.com/office/drawing/2014/main" id="{FA50EFBE-20C3-4510-8D15-840A3828A8CC}"/>
                </a:ext>
              </a:extLst>
            </p:cNvPr>
            <p:cNvGrpSpPr/>
            <p:nvPr/>
          </p:nvGrpSpPr>
          <p:grpSpPr>
            <a:xfrm>
              <a:off x="4940878" y="1351390"/>
              <a:ext cx="2422188" cy="2380608"/>
              <a:chOff x="5175229" y="1842112"/>
              <a:chExt cx="2259925" cy="2221137"/>
            </a:xfrm>
          </p:grpSpPr>
          <p:sp>
            <p:nvSpPr>
              <p:cNvPr id="36" name="ï$ļîḑè">
                <a:extLst>
                  <a:ext uri="{FF2B5EF4-FFF2-40B4-BE49-F238E27FC236}">
                    <a16:creationId xmlns:a16="http://schemas.microsoft.com/office/drawing/2014/main" id="{8BC80583-EDB0-4664-B4DC-EF2B1266B9B8}"/>
                  </a:ext>
                </a:extLst>
              </p:cNvPr>
              <p:cNvSpPr/>
              <p:nvPr/>
            </p:nvSpPr>
            <p:spPr>
              <a:xfrm>
                <a:off x="6795783" y="2747691"/>
                <a:ext cx="301699" cy="301699"/>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7" name="iṣľîḋé">
                <a:extLst>
                  <a:ext uri="{FF2B5EF4-FFF2-40B4-BE49-F238E27FC236}">
                    <a16:creationId xmlns:a16="http://schemas.microsoft.com/office/drawing/2014/main" id="{0D2AD16B-5C24-4A2C-BDCB-CB67AE64FBBD}"/>
                  </a:ext>
                </a:extLst>
              </p:cNvPr>
              <p:cNvSpPr/>
              <p:nvPr/>
            </p:nvSpPr>
            <p:spPr>
              <a:xfrm>
                <a:off x="5175229" y="2454752"/>
                <a:ext cx="689359" cy="68935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ïšḷïḍè">
                <a:extLst>
                  <a:ext uri="{FF2B5EF4-FFF2-40B4-BE49-F238E27FC236}">
                    <a16:creationId xmlns:a16="http://schemas.microsoft.com/office/drawing/2014/main" id="{860BDFB1-FD60-42D6-B0BE-A11C308E6221}"/>
                  </a:ext>
                </a:extLst>
              </p:cNvPr>
              <p:cNvSpPr/>
              <p:nvPr/>
            </p:nvSpPr>
            <p:spPr>
              <a:xfrm>
                <a:off x="5632262" y="2498586"/>
                <a:ext cx="1233713" cy="12337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zh-CN" altLang="en-US" sz="1600" b="1" dirty="0">
                    <a:solidFill>
                      <a:schemeClr val="bg1"/>
                    </a:solidFill>
                  </a:rPr>
                  <a:t>网易</a:t>
                </a:r>
              </a:p>
            </p:txBody>
          </p:sp>
          <p:sp>
            <p:nvSpPr>
              <p:cNvPr id="39" name="işḻíḋè">
                <a:extLst>
                  <a:ext uri="{FF2B5EF4-FFF2-40B4-BE49-F238E27FC236}">
                    <a16:creationId xmlns:a16="http://schemas.microsoft.com/office/drawing/2014/main" id="{2A5F3779-D82E-4277-9E9E-80DE1CCA4629}"/>
                  </a:ext>
                </a:extLst>
              </p:cNvPr>
              <p:cNvSpPr/>
              <p:nvPr/>
            </p:nvSpPr>
            <p:spPr>
              <a:xfrm>
                <a:off x="6458109" y="3086204"/>
                <a:ext cx="977045" cy="977045"/>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işḷîḓè">
                <a:extLst>
                  <a:ext uri="{FF2B5EF4-FFF2-40B4-BE49-F238E27FC236}">
                    <a16:creationId xmlns:a16="http://schemas.microsoft.com/office/drawing/2014/main" id="{9CF7D321-7F0E-4BAE-ACD9-6036A756B2BA}"/>
                  </a:ext>
                </a:extLst>
              </p:cNvPr>
              <p:cNvSpPr/>
              <p:nvPr/>
            </p:nvSpPr>
            <p:spPr>
              <a:xfrm>
                <a:off x="5649550" y="1842112"/>
                <a:ext cx="836082" cy="83608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îṣḻiḋè">
                <a:extLst>
                  <a:ext uri="{FF2B5EF4-FFF2-40B4-BE49-F238E27FC236}">
                    <a16:creationId xmlns:a16="http://schemas.microsoft.com/office/drawing/2014/main" id="{0367926F-7CB8-4FF0-B862-B9AC4F511D1D}"/>
                  </a:ext>
                </a:extLst>
              </p:cNvPr>
              <p:cNvSpPr/>
              <p:nvPr/>
            </p:nvSpPr>
            <p:spPr>
              <a:xfrm>
                <a:off x="6465322" y="2317031"/>
                <a:ext cx="513006" cy="513007"/>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îŝ1idê">
                <a:extLst>
                  <a:ext uri="{FF2B5EF4-FFF2-40B4-BE49-F238E27FC236}">
                    <a16:creationId xmlns:a16="http://schemas.microsoft.com/office/drawing/2014/main" id="{D4CE1CA4-FBF2-4607-8CC0-625EC913C656}"/>
                  </a:ext>
                </a:extLst>
              </p:cNvPr>
              <p:cNvSpPr/>
              <p:nvPr/>
            </p:nvSpPr>
            <p:spPr>
              <a:xfrm>
                <a:off x="5186165" y="3160639"/>
                <a:ext cx="786179" cy="78617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íṡlîḍe">
                <a:extLst>
                  <a:ext uri="{FF2B5EF4-FFF2-40B4-BE49-F238E27FC236}">
                    <a16:creationId xmlns:a16="http://schemas.microsoft.com/office/drawing/2014/main" id="{D4246948-6333-432F-BCED-BD13EE67038B}"/>
                  </a:ext>
                </a:extLst>
              </p:cNvPr>
              <p:cNvSpPr/>
              <p:nvPr/>
            </p:nvSpPr>
            <p:spPr>
              <a:xfrm>
                <a:off x="5994332" y="3604729"/>
                <a:ext cx="301699" cy="30169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10" name="işliḋè">
              <a:extLst>
                <a:ext uri="{FF2B5EF4-FFF2-40B4-BE49-F238E27FC236}">
                  <a16:creationId xmlns:a16="http://schemas.microsoft.com/office/drawing/2014/main" id="{24EA2022-A835-4FC7-918F-8867FE288EF2}"/>
                </a:ext>
              </a:extLst>
            </p:cNvPr>
            <p:cNvGrpSpPr/>
            <p:nvPr/>
          </p:nvGrpSpPr>
          <p:grpSpPr>
            <a:xfrm>
              <a:off x="8570778" y="3846032"/>
              <a:ext cx="1809556" cy="80673"/>
              <a:chOff x="2055030" y="1463669"/>
              <a:chExt cx="2304256" cy="544908"/>
            </a:xfrm>
          </p:grpSpPr>
          <p:sp>
            <p:nvSpPr>
              <p:cNvPr id="32" name="ï$1iďé">
                <a:extLst>
                  <a:ext uri="{FF2B5EF4-FFF2-40B4-BE49-F238E27FC236}">
                    <a16:creationId xmlns:a16="http://schemas.microsoft.com/office/drawing/2014/main" id="{F0F9449B-A97D-404D-B896-C895563ADD8D}"/>
                  </a:ext>
                </a:extLst>
              </p:cNvPr>
              <p:cNvSpPr/>
              <p:nvPr/>
            </p:nvSpPr>
            <p:spPr>
              <a:xfrm>
                <a:off x="2055030" y="1463670"/>
                <a:ext cx="576064" cy="5449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3" name="iṩḻiḍé">
                <a:extLst>
                  <a:ext uri="{FF2B5EF4-FFF2-40B4-BE49-F238E27FC236}">
                    <a16:creationId xmlns:a16="http://schemas.microsoft.com/office/drawing/2014/main" id="{4110CF83-26A6-4BC6-9581-29335DCBFD48}"/>
                  </a:ext>
                </a:extLst>
              </p:cNvPr>
              <p:cNvSpPr/>
              <p:nvPr/>
            </p:nvSpPr>
            <p:spPr>
              <a:xfrm>
                <a:off x="2631094" y="1463670"/>
                <a:ext cx="576064" cy="544907"/>
              </a:xfrm>
              <a:prstGeom prst="rect">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endParaRPr/>
              </a:p>
            </p:txBody>
          </p:sp>
          <p:sp>
            <p:nvSpPr>
              <p:cNvPr id="34" name="îṥḻidé">
                <a:extLst>
                  <a:ext uri="{FF2B5EF4-FFF2-40B4-BE49-F238E27FC236}">
                    <a16:creationId xmlns:a16="http://schemas.microsoft.com/office/drawing/2014/main" id="{4B0D178B-8205-4869-B349-AAC012CF454F}"/>
                  </a:ext>
                </a:extLst>
              </p:cNvPr>
              <p:cNvSpPr/>
              <p:nvPr/>
            </p:nvSpPr>
            <p:spPr>
              <a:xfrm>
                <a:off x="3207158" y="1463669"/>
                <a:ext cx="576064" cy="544907"/>
              </a:xfrm>
              <a:prstGeom prst="rect">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a:p>
            </p:txBody>
          </p:sp>
          <p:sp>
            <p:nvSpPr>
              <p:cNvPr id="35" name="îŝļíḋé">
                <a:extLst>
                  <a:ext uri="{FF2B5EF4-FFF2-40B4-BE49-F238E27FC236}">
                    <a16:creationId xmlns:a16="http://schemas.microsoft.com/office/drawing/2014/main" id="{05B12489-B350-402A-A6F3-B1A526E55468}"/>
                  </a:ext>
                </a:extLst>
              </p:cNvPr>
              <p:cNvSpPr/>
              <p:nvPr/>
            </p:nvSpPr>
            <p:spPr>
              <a:xfrm>
                <a:off x="3783222" y="1463670"/>
                <a:ext cx="576064" cy="544907"/>
              </a:xfrm>
              <a:prstGeom prst="rect">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endParaRPr/>
              </a:p>
            </p:txBody>
          </p:sp>
        </p:grpSp>
        <p:grpSp>
          <p:nvGrpSpPr>
            <p:cNvPr id="11" name="isļide">
              <a:extLst>
                <a:ext uri="{FF2B5EF4-FFF2-40B4-BE49-F238E27FC236}">
                  <a16:creationId xmlns:a16="http://schemas.microsoft.com/office/drawing/2014/main" id="{C73EF381-BF3A-4852-9B1B-09CDFD8418D9}"/>
                </a:ext>
              </a:extLst>
            </p:cNvPr>
            <p:cNvGrpSpPr/>
            <p:nvPr/>
          </p:nvGrpSpPr>
          <p:grpSpPr>
            <a:xfrm>
              <a:off x="8668914" y="1559290"/>
              <a:ext cx="1918822" cy="1885888"/>
              <a:chOff x="8418731" y="1805298"/>
              <a:chExt cx="2259925" cy="2221137"/>
            </a:xfrm>
          </p:grpSpPr>
          <p:sp>
            <p:nvSpPr>
              <p:cNvPr id="24" name="i$ḻidê">
                <a:extLst>
                  <a:ext uri="{FF2B5EF4-FFF2-40B4-BE49-F238E27FC236}">
                    <a16:creationId xmlns:a16="http://schemas.microsoft.com/office/drawing/2014/main" id="{0E7C83CA-110D-4F74-A145-84C14D339FBE}"/>
                  </a:ext>
                </a:extLst>
              </p:cNvPr>
              <p:cNvSpPr/>
              <p:nvPr/>
            </p:nvSpPr>
            <p:spPr>
              <a:xfrm>
                <a:off x="10039285" y="2710877"/>
                <a:ext cx="301699" cy="30169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iṥľîḓè">
                <a:extLst>
                  <a:ext uri="{FF2B5EF4-FFF2-40B4-BE49-F238E27FC236}">
                    <a16:creationId xmlns:a16="http://schemas.microsoft.com/office/drawing/2014/main" id="{CDA62537-613A-4A2F-9EA9-EA34126DD99B}"/>
                  </a:ext>
                </a:extLst>
              </p:cNvPr>
              <p:cNvSpPr/>
              <p:nvPr/>
            </p:nvSpPr>
            <p:spPr>
              <a:xfrm>
                <a:off x="8418731" y="2417938"/>
                <a:ext cx="689359" cy="689359"/>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ṥḷíďê">
                <a:extLst>
                  <a:ext uri="{FF2B5EF4-FFF2-40B4-BE49-F238E27FC236}">
                    <a16:creationId xmlns:a16="http://schemas.microsoft.com/office/drawing/2014/main" id="{9451AE67-65AD-468B-8324-D56338B14207}"/>
                  </a:ext>
                </a:extLst>
              </p:cNvPr>
              <p:cNvSpPr/>
              <p:nvPr/>
            </p:nvSpPr>
            <p:spPr>
              <a:xfrm>
                <a:off x="8875764" y="2461772"/>
                <a:ext cx="1233713" cy="123371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600" b="1" dirty="0">
                    <a:solidFill>
                      <a:schemeClr val="bg1"/>
                    </a:solidFill>
                  </a:rPr>
                  <a:t>Others</a:t>
                </a:r>
                <a:endParaRPr lang="zh-CN" altLang="en-US" sz="1600" b="1" dirty="0">
                  <a:solidFill>
                    <a:schemeClr val="bg1"/>
                  </a:solidFill>
                </a:endParaRPr>
              </a:p>
            </p:txBody>
          </p:sp>
          <p:sp>
            <p:nvSpPr>
              <p:cNvPr id="27" name="íṣlîḍè">
                <a:extLst>
                  <a:ext uri="{FF2B5EF4-FFF2-40B4-BE49-F238E27FC236}">
                    <a16:creationId xmlns:a16="http://schemas.microsoft.com/office/drawing/2014/main" id="{5913A925-F3CA-4060-B13D-A862CEFEE281}"/>
                  </a:ext>
                </a:extLst>
              </p:cNvPr>
              <p:cNvSpPr/>
              <p:nvPr/>
            </p:nvSpPr>
            <p:spPr>
              <a:xfrm>
                <a:off x="9701611" y="3049390"/>
                <a:ext cx="977045" cy="97704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ïsľîďê">
                <a:extLst>
                  <a:ext uri="{FF2B5EF4-FFF2-40B4-BE49-F238E27FC236}">
                    <a16:creationId xmlns:a16="http://schemas.microsoft.com/office/drawing/2014/main" id="{7F4EE541-ABDE-4E05-9A59-5041FF7A41B0}"/>
                  </a:ext>
                </a:extLst>
              </p:cNvPr>
              <p:cNvSpPr/>
              <p:nvPr/>
            </p:nvSpPr>
            <p:spPr>
              <a:xfrm>
                <a:off x="8893052" y="1805298"/>
                <a:ext cx="836082" cy="836083"/>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îṥḻíďé">
                <a:extLst>
                  <a:ext uri="{FF2B5EF4-FFF2-40B4-BE49-F238E27FC236}">
                    <a16:creationId xmlns:a16="http://schemas.microsoft.com/office/drawing/2014/main" id="{0295CA82-7AC0-4546-BB67-C0D6B3804C02}"/>
                  </a:ext>
                </a:extLst>
              </p:cNvPr>
              <p:cNvSpPr/>
              <p:nvPr/>
            </p:nvSpPr>
            <p:spPr>
              <a:xfrm>
                <a:off x="9708824" y="2280217"/>
                <a:ext cx="513006" cy="513007"/>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0" name="îSľïďê">
                <a:extLst>
                  <a:ext uri="{FF2B5EF4-FFF2-40B4-BE49-F238E27FC236}">
                    <a16:creationId xmlns:a16="http://schemas.microsoft.com/office/drawing/2014/main" id="{5953B1ED-A12E-480E-85D8-38009456E8BA}"/>
                  </a:ext>
                </a:extLst>
              </p:cNvPr>
              <p:cNvSpPr/>
              <p:nvPr/>
            </p:nvSpPr>
            <p:spPr>
              <a:xfrm>
                <a:off x="8429667" y="3123825"/>
                <a:ext cx="786179" cy="786179"/>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isḷíďè">
                <a:extLst>
                  <a:ext uri="{FF2B5EF4-FFF2-40B4-BE49-F238E27FC236}">
                    <a16:creationId xmlns:a16="http://schemas.microsoft.com/office/drawing/2014/main" id="{EB086B2E-43FE-4513-861D-A7477AE6D91A}"/>
                  </a:ext>
                </a:extLst>
              </p:cNvPr>
              <p:cNvSpPr/>
              <p:nvPr/>
            </p:nvSpPr>
            <p:spPr>
              <a:xfrm>
                <a:off x="9237834" y="3567915"/>
                <a:ext cx="301699" cy="30169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2" name="íṥḻídê">
              <a:extLst>
                <a:ext uri="{FF2B5EF4-FFF2-40B4-BE49-F238E27FC236}">
                  <a16:creationId xmlns:a16="http://schemas.microsoft.com/office/drawing/2014/main" id="{39340196-E1AA-4B49-976A-BF366BB2B662}"/>
                </a:ext>
              </a:extLst>
            </p:cNvPr>
            <p:cNvSpPr/>
            <p:nvPr/>
          </p:nvSpPr>
          <p:spPr bwMode="auto">
            <a:xfrm>
              <a:off x="1674631" y="4572202"/>
              <a:ext cx="207825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30000"/>
                </a:lnSpc>
              </a:pPr>
              <a:r>
                <a:rPr lang="zh-CN" altLang="en-US" sz="1400" dirty="0"/>
                <a:t>云智</a:t>
              </a:r>
              <a:r>
                <a:rPr lang="en-US" altLang="zh-CN" sz="1400" dirty="0"/>
                <a:t>AI</a:t>
              </a:r>
              <a:r>
                <a:rPr lang="zh-CN" altLang="en-US" sz="1400" dirty="0"/>
                <a:t>智能鉴黄</a:t>
              </a:r>
              <a:endParaRPr lang="en-US" altLang="zh-CN" sz="1400" dirty="0"/>
            </a:p>
          </p:txBody>
        </p:sp>
        <p:sp>
          <p:nvSpPr>
            <p:cNvPr id="19" name="íṥļíḑè">
              <a:extLst>
                <a:ext uri="{FF2B5EF4-FFF2-40B4-BE49-F238E27FC236}">
                  <a16:creationId xmlns:a16="http://schemas.microsoft.com/office/drawing/2014/main" id="{39340196-E1AA-4B49-976A-BF366BB2B662}"/>
                </a:ext>
              </a:extLst>
            </p:cNvPr>
            <p:cNvSpPr/>
            <p:nvPr/>
          </p:nvSpPr>
          <p:spPr bwMode="auto">
            <a:xfrm>
              <a:off x="4960054" y="4592005"/>
              <a:ext cx="207825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30000"/>
                </a:lnSpc>
              </a:pPr>
              <a:r>
                <a:rPr lang="zh-CN" altLang="en-US" sz="1400" dirty="0"/>
                <a:t>网易云易盾</a:t>
              </a:r>
              <a:endParaRPr lang="en-US" altLang="zh-CN" sz="1400" dirty="0"/>
            </a:p>
          </p:txBody>
        </p:sp>
        <p:sp>
          <p:nvSpPr>
            <p:cNvPr id="17" name="iś1îďe">
              <a:extLst>
                <a:ext uri="{FF2B5EF4-FFF2-40B4-BE49-F238E27FC236}">
                  <a16:creationId xmlns:a16="http://schemas.microsoft.com/office/drawing/2014/main" id="{4D5C24C6-4DD0-4193-AD42-019C1134797B}"/>
                </a:ext>
              </a:extLst>
            </p:cNvPr>
            <p:cNvSpPr txBox="1"/>
            <p:nvPr/>
          </p:nvSpPr>
          <p:spPr bwMode="auto">
            <a:xfrm>
              <a:off x="8631588" y="4493288"/>
              <a:ext cx="1898253" cy="421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2000" b="1" dirty="0"/>
                <a:t>……</a:t>
              </a:r>
            </a:p>
          </p:txBody>
        </p:sp>
      </p:grpSp>
    </p:spTree>
    <p:extLst>
      <p:ext uri="{BB962C8B-B14F-4D97-AF65-F5344CB8AC3E}">
        <p14:creationId xmlns:p14="http://schemas.microsoft.com/office/powerpoint/2010/main" val="3592950048"/>
      </p:ext>
    </p:extLst>
  </p:cSld>
  <p:clrMapOvr>
    <a:masterClrMapping/>
  </p:clrMapOvr>
  <p:transition spd="slow">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B1CD25-26C3-48AB-AFFB-DF077DEE64E7}"/>
              </a:ext>
            </a:extLst>
          </p:cNvPr>
          <p:cNvSpPr>
            <a:spLocks noGrp="1"/>
          </p:cNvSpPr>
          <p:nvPr>
            <p:ph type="title"/>
          </p:nvPr>
        </p:nvSpPr>
        <p:spPr/>
        <p:txBody>
          <a:bodyPr/>
          <a:lstStyle/>
          <a:p>
            <a:r>
              <a:rPr lang="zh-CN" altLang="en-US" dirty="0"/>
              <a:t>不良信息的类型</a:t>
            </a:r>
          </a:p>
        </p:txBody>
      </p:sp>
      <p:sp>
        <p:nvSpPr>
          <p:cNvPr id="4" name="灯片编号占位符 3">
            <a:extLst>
              <a:ext uri="{FF2B5EF4-FFF2-40B4-BE49-F238E27FC236}">
                <a16:creationId xmlns:a16="http://schemas.microsoft.com/office/drawing/2014/main" id="{4FBA01F8-2793-41BB-8E2F-6950AFF5560B}"/>
              </a:ext>
            </a:extLst>
          </p:cNvPr>
          <p:cNvSpPr>
            <a:spLocks noGrp="1"/>
          </p:cNvSpPr>
          <p:nvPr>
            <p:ph type="sldNum" sz="quarter" idx="12"/>
          </p:nvPr>
        </p:nvSpPr>
        <p:spPr>
          <a:xfrm>
            <a:off x="8588374" y="4746870"/>
            <a:ext cx="2886075" cy="206381"/>
          </a:xfrm>
        </p:spPr>
        <p:txBody>
          <a:bodyPr/>
          <a:lstStyle/>
          <a:p>
            <a:fld id="{5DD3DB80-B894-403A-B48E-6FDC1A72010E}" type="slidenum">
              <a:rPr lang="zh-CN" altLang="en-US" smtClean="0"/>
              <a:pPr/>
              <a:t>5</a:t>
            </a:fld>
            <a:endParaRPr lang="zh-CN" altLang="en-US"/>
          </a:p>
        </p:txBody>
      </p:sp>
      <p:sp>
        <p:nvSpPr>
          <p:cNvPr id="90" name="Shape 287">
            <a:extLst>
              <a:ext uri="{FF2B5EF4-FFF2-40B4-BE49-F238E27FC236}">
                <a16:creationId xmlns:a16="http://schemas.microsoft.com/office/drawing/2014/main" id="{C27CE175-7EE9-436B-85A6-F6A634A71406}"/>
              </a:ext>
            </a:extLst>
          </p:cNvPr>
          <p:cNvSpPr txBox="1">
            <a:spLocks/>
          </p:cNvSpPr>
          <p:nvPr/>
        </p:nvSpPr>
        <p:spPr>
          <a:xfrm>
            <a:off x="650875" y="3304505"/>
            <a:ext cx="3160309"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endParaRPr lang="en-US" altLang="zh-CN" b="0" dirty="0">
              <a:solidFill>
                <a:schemeClr val="tx1"/>
              </a:solidFill>
              <a:latin typeface="+mn-lt"/>
            </a:endParaRPr>
          </a:p>
        </p:txBody>
      </p:sp>
      <p:grpSp>
        <p:nvGrpSpPr>
          <p:cNvPr id="8" name="组合 7">
            <a:extLst>
              <a:ext uri="{FF2B5EF4-FFF2-40B4-BE49-F238E27FC236}">
                <a16:creationId xmlns:a16="http://schemas.microsoft.com/office/drawing/2014/main" id="{55213E91-0730-4474-896C-980233B97397}"/>
              </a:ext>
            </a:extLst>
          </p:cNvPr>
          <p:cNvGrpSpPr/>
          <p:nvPr/>
        </p:nvGrpSpPr>
        <p:grpSpPr>
          <a:xfrm>
            <a:off x="4766171" y="1962278"/>
            <a:ext cx="2986155" cy="2415244"/>
            <a:chOff x="4766171" y="1962278"/>
            <a:chExt cx="2986155" cy="2415244"/>
          </a:xfrm>
        </p:grpSpPr>
        <p:grpSp>
          <p:nvGrpSpPr>
            <p:cNvPr id="5" name="组合 4">
              <a:extLst>
                <a:ext uri="{FF2B5EF4-FFF2-40B4-BE49-F238E27FC236}">
                  <a16:creationId xmlns:a16="http://schemas.microsoft.com/office/drawing/2014/main" id="{9724B3FB-C222-48E1-9898-F3BC42A7F490}"/>
                </a:ext>
              </a:extLst>
            </p:cNvPr>
            <p:cNvGrpSpPr/>
            <p:nvPr/>
          </p:nvGrpSpPr>
          <p:grpSpPr>
            <a:xfrm>
              <a:off x="4766171" y="2355109"/>
              <a:ext cx="2301780" cy="2022413"/>
              <a:chOff x="4397209" y="2365627"/>
              <a:chExt cx="2301780" cy="2022413"/>
            </a:xfrm>
          </p:grpSpPr>
          <p:sp>
            <p:nvSpPr>
              <p:cNvPr id="93" name="Shape 290">
                <a:extLst>
                  <a:ext uri="{FF2B5EF4-FFF2-40B4-BE49-F238E27FC236}">
                    <a16:creationId xmlns:a16="http://schemas.microsoft.com/office/drawing/2014/main" id="{C7C6E3FA-4D94-42D7-A7FF-83EB13882270}"/>
                  </a:ext>
                </a:extLst>
              </p:cNvPr>
              <p:cNvSpPr txBox="1">
                <a:spLocks/>
              </p:cNvSpPr>
              <p:nvPr/>
            </p:nvSpPr>
            <p:spPr>
              <a:xfrm>
                <a:off x="4397209" y="3304505"/>
                <a:ext cx="2301780"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sz="1800" b="0" dirty="0">
                    <a:solidFill>
                      <a:schemeClr val="tx1"/>
                    </a:solidFill>
                    <a:latin typeface="+mn-lt"/>
                  </a:rPr>
                  <a:t>关于性的成人类信息</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暴露隐私类</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风水、占卜等迷信类</a:t>
                </a:r>
                <a:endParaRPr lang="en-US" altLang="zh-CN" sz="1800" b="0" dirty="0">
                  <a:solidFill>
                    <a:schemeClr val="tx1"/>
                  </a:solidFill>
                  <a:latin typeface="+mn-lt"/>
                </a:endParaRPr>
              </a:p>
            </p:txBody>
          </p:sp>
          <p:sp>
            <p:nvSpPr>
              <p:cNvPr id="94" name="Shape 291">
                <a:extLst>
                  <a:ext uri="{FF2B5EF4-FFF2-40B4-BE49-F238E27FC236}">
                    <a16:creationId xmlns:a16="http://schemas.microsoft.com/office/drawing/2014/main" id="{8A716B00-CF01-40B9-AEED-DD5DF6C103B6}"/>
                  </a:ext>
                </a:extLst>
              </p:cNvPr>
              <p:cNvSpPr txBox="1">
                <a:spLocks/>
              </p:cNvSpPr>
              <p:nvPr/>
            </p:nvSpPr>
            <p:spPr>
              <a:xfrm>
                <a:off x="4397209" y="2977321"/>
                <a:ext cx="2301780" cy="311745"/>
              </a:xfrm>
              <a:prstGeom prst="rect">
                <a:avLst/>
              </a:prstGeom>
              <a:noFill/>
              <a:ln>
                <a:noFill/>
              </a:ln>
            </p:spPr>
            <p:txBody>
              <a:bodyPr wrap="none" lIns="91440" tIns="45720" rIns="91440" bIns="45720" anchor="ctr" anchorCtr="0">
                <a:noAutofit/>
              </a:bodyPr>
              <a:lstStyle/>
              <a:p>
                <a:pPr lvl="0">
                  <a:buSzPct val="25000"/>
                </a:pPr>
                <a:r>
                  <a:rPr lang="zh-CN" altLang="en-US" b="1" dirty="0">
                    <a:ea typeface="Calibri"/>
                    <a:cs typeface="Calibri"/>
                    <a:sym typeface="Calibri"/>
                  </a:rPr>
                  <a:t>违反道德</a:t>
                </a:r>
                <a:endParaRPr lang="de-DE" altLang="zh-CN" b="1" dirty="0">
                  <a:ea typeface="Calibri"/>
                  <a:cs typeface="Calibri"/>
                  <a:sym typeface="Calibri"/>
                </a:endParaRPr>
              </a:p>
            </p:txBody>
          </p:sp>
          <p:sp>
            <p:nvSpPr>
              <p:cNvPr id="95" name="Shape 292">
                <a:extLst>
                  <a:ext uri="{FF2B5EF4-FFF2-40B4-BE49-F238E27FC236}">
                    <a16:creationId xmlns:a16="http://schemas.microsoft.com/office/drawing/2014/main" id="{79960AF7-9A9E-4DE7-85BC-572F471DC714}"/>
                  </a:ext>
                </a:extLst>
              </p:cNvPr>
              <p:cNvSpPr>
                <a:spLocks/>
              </p:cNvSpPr>
              <p:nvPr/>
            </p:nvSpPr>
            <p:spPr>
              <a:xfrm>
                <a:off x="4484709" y="2365627"/>
                <a:ext cx="292053" cy="307599"/>
              </a:xfrm>
              <a:custGeom>
                <a:avLst/>
                <a:gdLst/>
                <a:ahLst/>
                <a:cxnLst/>
                <a:rect l="0" t="0" r="0" b="0"/>
                <a:pathLst>
                  <a:path w="120000" h="120000" extrusionOk="0">
                    <a:moveTo>
                      <a:pt x="115324" y="2895"/>
                    </a:moveTo>
                    <a:lnTo>
                      <a:pt x="115324" y="2895"/>
                    </a:lnTo>
                    <a:cubicBezTo>
                      <a:pt x="112727" y="2895"/>
                      <a:pt x="4675" y="51474"/>
                      <a:pt x="2337" y="51474"/>
                    </a:cubicBezTo>
                    <a:cubicBezTo>
                      <a:pt x="0" y="51474"/>
                      <a:pt x="0" y="54369"/>
                      <a:pt x="2337" y="54369"/>
                    </a:cubicBezTo>
                    <a:cubicBezTo>
                      <a:pt x="4675" y="56943"/>
                      <a:pt x="25454" y="68525"/>
                      <a:pt x="25454" y="68525"/>
                    </a:cubicBezTo>
                    <a:lnTo>
                      <a:pt x="25454" y="68525"/>
                    </a:lnTo>
                    <a:cubicBezTo>
                      <a:pt x="41558" y="73994"/>
                      <a:pt x="41558" y="73994"/>
                      <a:pt x="41558" y="73994"/>
                    </a:cubicBezTo>
                    <a:cubicBezTo>
                      <a:pt x="41558" y="73994"/>
                      <a:pt x="110389" y="11260"/>
                      <a:pt x="112727" y="11260"/>
                    </a:cubicBezTo>
                    <a:cubicBezTo>
                      <a:pt x="112727" y="8364"/>
                      <a:pt x="112727" y="11260"/>
                      <a:pt x="112727" y="11260"/>
                    </a:cubicBezTo>
                    <a:lnTo>
                      <a:pt x="62337" y="79785"/>
                    </a:lnTo>
                    <a:lnTo>
                      <a:pt x="62337" y="79785"/>
                    </a:lnTo>
                    <a:cubicBezTo>
                      <a:pt x="59999" y="82680"/>
                      <a:pt x="59999" y="82680"/>
                      <a:pt x="59999" y="82680"/>
                    </a:cubicBezTo>
                    <a:cubicBezTo>
                      <a:pt x="62337" y="85576"/>
                      <a:pt x="62337" y="85576"/>
                      <a:pt x="62337" y="85576"/>
                    </a:cubicBezTo>
                    <a:lnTo>
                      <a:pt x="62337" y="85576"/>
                    </a:lnTo>
                    <a:cubicBezTo>
                      <a:pt x="62337" y="85576"/>
                      <a:pt x="94285" y="105522"/>
                      <a:pt x="94285" y="108418"/>
                    </a:cubicBezTo>
                    <a:cubicBezTo>
                      <a:pt x="96623" y="108418"/>
                      <a:pt x="98961" y="108418"/>
                      <a:pt x="101298" y="105522"/>
                    </a:cubicBezTo>
                    <a:cubicBezTo>
                      <a:pt x="101298" y="102627"/>
                      <a:pt x="119740" y="8364"/>
                      <a:pt x="119740" y="5790"/>
                    </a:cubicBezTo>
                    <a:cubicBezTo>
                      <a:pt x="119740" y="2895"/>
                      <a:pt x="117662" y="0"/>
                      <a:pt x="115324" y="2895"/>
                    </a:cubicBezTo>
                    <a:close/>
                    <a:moveTo>
                      <a:pt x="41558" y="116782"/>
                    </a:moveTo>
                    <a:lnTo>
                      <a:pt x="41558" y="116782"/>
                    </a:lnTo>
                    <a:cubicBezTo>
                      <a:pt x="41558" y="119678"/>
                      <a:pt x="41558" y="119678"/>
                      <a:pt x="43896" y="119678"/>
                    </a:cubicBezTo>
                    <a:cubicBezTo>
                      <a:pt x="43896" y="116782"/>
                      <a:pt x="62337" y="99731"/>
                      <a:pt x="62337" y="99731"/>
                    </a:cubicBezTo>
                    <a:cubicBezTo>
                      <a:pt x="41558" y="85576"/>
                      <a:pt x="41558" y="85576"/>
                      <a:pt x="41558" y="85576"/>
                    </a:cubicBezTo>
                    <a:lnTo>
                      <a:pt x="41558" y="116782"/>
                    </a:ln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grpSp>
        <p:sp>
          <p:nvSpPr>
            <p:cNvPr id="97" name="Shape 301">
              <a:extLst>
                <a:ext uri="{FF2B5EF4-FFF2-40B4-BE49-F238E27FC236}">
                  <a16:creationId xmlns:a16="http://schemas.microsoft.com/office/drawing/2014/main" id="{25C130DC-7307-4732-806B-B52B2C645FEE}"/>
                </a:ext>
              </a:extLst>
            </p:cNvPr>
            <p:cNvSpPr txBox="1">
              <a:spLocks/>
            </p:cNvSpPr>
            <p:nvPr/>
          </p:nvSpPr>
          <p:spPr>
            <a:xfrm>
              <a:off x="6315668" y="1962278"/>
              <a:ext cx="1436658" cy="1621078"/>
            </a:xfrm>
            <a:prstGeom prst="rect">
              <a:avLst/>
            </a:prstGeom>
            <a:noFill/>
            <a:ln>
              <a:noFill/>
            </a:ln>
          </p:spPr>
          <p:txBody>
            <a:bodyPr lIns="91440" tIns="45720" rIns="91440" bIns="45720" anchor="t" anchorCtr="0">
              <a:noAutofit/>
            </a:bodyPr>
            <a:lstStyle>
              <a:defPPr>
                <a:defRPr lang="zh-CN"/>
              </a:defPPr>
              <a:lvl1pPr>
                <a:buSzPct val="25000"/>
                <a:defRPr sz="7500">
                  <a:solidFill>
                    <a:schemeClr val="bg1">
                      <a:lumMod val="95000"/>
                    </a:schemeClr>
                  </a:solidFill>
                  <a:ea typeface="Questrial"/>
                  <a:cs typeface="Questrial"/>
                </a:defRPr>
              </a:lvl1pPr>
            </a:lstStyle>
            <a:p>
              <a:r>
                <a:rPr lang="de-DE" dirty="0">
                  <a:sym typeface="Questrial"/>
                </a:rPr>
                <a:t>02</a:t>
              </a:r>
            </a:p>
          </p:txBody>
        </p:sp>
      </p:grpSp>
      <p:grpSp>
        <p:nvGrpSpPr>
          <p:cNvPr id="7" name="组合 6">
            <a:extLst>
              <a:ext uri="{FF2B5EF4-FFF2-40B4-BE49-F238E27FC236}">
                <a16:creationId xmlns:a16="http://schemas.microsoft.com/office/drawing/2014/main" id="{4A464B40-177F-48DD-84C7-329414C7128F}"/>
              </a:ext>
            </a:extLst>
          </p:cNvPr>
          <p:cNvGrpSpPr/>
          <p:nvPr/>
        </p:nvGrpSpPr>
        <p:grpSpPr>
          <a:xfrm>
            <a:off x="8118201" y="1962278"/>
            <a:ext cx="3378474" cy="2425762"/>
            <a:chOff x="8118201" y="1962278"/>
            <a:chExt cx="3378474" cy="2425762"/>
          </a:xfrm>
        </p:grpSpPr>
        <p:grpSp>
          <p:nvGrpSpPr>
            <p:cNvPr id="6" name="组合 5">
              <a:extLst>
                <a:ext uri="{FF2B5EF4-FFF2-40B4-BE49-F238E27FC236}">
                  <a16:creationId xmlns:a16="http://schemas.microsoft.com/office/drawing/2014/main" id="{199968BF-D1AB-4DD8-B90A-42AB8A335DBE}"/>
                </a:ext>
              </a:extLst>
            </p:cNvPr>
            <p:cNvGrpSpPr/>
            <p:nvPr/>
          </p:nvGrpSpPr>
          <p:grpSpPr>
            <a:xfrm>
              <a:off x="8118201" y="2392208"/>
              <a:ext cx="1813336" cy="1995832"/>
              <a:chOff x="8118201" y="2392208"/>
              <a:chExt cx="1813336" cy="1995832"/>
            </a:xfrm>
          </p:grpSpPr>
          <p:sp>
            <p:nvSpPr>
              <p:cNvPr id="87" name="Shape 284">
                <a:extLst>
                  <a:ext uri="{FF2B5EF4-FFF2-40B4-BE49-F238E27FC236}">
                    <a16:creationId xmlns:a16="http://schemas.microsoft.com/office/drawing/2014/main" id="{C4919D6A-EE2D-4771-8ACE-4A1C504FAFF0}"/>
                  </a:ext>
                </a:extLst>
              </p:cNvPr>
              <p:cNvSpPr txBox="1">
                <a:spLocks/>
              </p:cNvSpPr>
              <p:nvPr/>
            </p:nvSpPr>
            <p:spPr>
              <a:xfrm>
                <a:off x="8118201" y="3304505"/>
                <a:ext cx="1813336"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sz="1800" b="0" dirty="0">
                    <a:solidFill>
                      <a:schemeClr val="tx1"/>
                    </a:solidFill>
                    <a:latin typeface="+mn-lt"/>
                  </a:rPr>
                  <a:t>病毒</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木马</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钓鱼网站</a:t>
                </a:r>
                <a:endParaRPr lang="en-US" altLang="zh-CN" sz="1800" b="0" dirty="0">
                  <a:solidFill>
                    <a:schemeClr val="tx1"/>
                  </a:solidFill>
                  <a:latin typeface="+mn-lt"/>
                </a:endParaRPr>
              </a:p>
            </p:txBody>
          </p:sp>
          <p:sp>
            <p:nvSpPr>
              <p:cNvPr id="88" name="Shape 285">
                <a:extLst>
                  <a:ext uri="{FF2B5EF4-FFF2-40B4-BE49-F238E27FC236}">
                    <a16:creationId xmlns:a16="http://schemas.microsoft.com/office/drawing/2014/main" id="{D35073E5-DACA-44D4-8A38-F576CD24D13A}"/>
                  </a:ext>
                </a:extLst>
              </p:cNvPr>
              <p:cNvSpPr txBox="1">
                <a:spLocks/>
              </p:cNvSpPr>
              <p:nvPr/>
            </p:nvSpPr>
            <p:spPr>
              <a:xfrm>
                <a:off x="8118201" y="2977321"/>
                <a:ext cx="1813336" cy="311745"/>
              </a:xfrm>
              <a:prstGeom prst="rect">
                <a:avLst/>
              </a:prstGeom>
              <a:noFill/>
              <a:ln>
                <a:noFill/>
              </a:ln>
            </p:spPr>
            <p:txBody>
              <a:bodyPr wrap="none" lIns="91440" tIns="45720" rIns="91440" bIns="45720" anchor="ctr" anchorCtr="0">
                <a:noAutofit/>
              </a:bodyPr>
              <a:lstStyle/>
              <a:p>
                <a:pPr lvl="0">
                  <a:buSzPct val="25000"/>
                </a:pPr>
                <a:r>
                  <a:rPr lang="zh-CN" altLang="en-US" b="1" dirty="0">
                    <a:ea typeface="Calibri"/>
                    <a:cs typeface="Calibri"/>
                    <a:sym typeface="Calibri"/>
                  </a:rPr>
                  <a:t>破坏信息安全</a:t>
                </a:r>
                <a:endParaRPr lang="de-DE" altLang="zh-CN" b="1" dirty="0">
                  <a:ea typeface="Calibri"/>
                  <a:cs typeface="Calibri"/>
                  <a:sym typeface="Calibri"/>
                </a:endParaRPr>
              </a:p>
            </p:txBody>
          </p:sp>
          <p:sp>
            <p:nvSpPr>
              <p:cNvPr id="89" name="Shape 286">
                <a:extLst>
                  <a:ext uri="{FF2B5EF4-FFF2-40B4-BE49-F238E27FC236}">
                    <a16:creationId xmlns:a16="http://schemas.microsoft.com/office/drawing/2014/main" id="{1B79C0FF-7114-438D-9186-24758AADACE6}"/>
                  </a:ext>
                </a:extLst>
              </p:cNvPr>
              <p:cNvSpPr>
                <a:spLocks/>
              </p:cNvSpPr>
              <p:nvPr/>
            </p:nvSpPr>
            <p:spPr>
              <a:xfrm>
                <a:off x="8221852" y="2392208"/>
                <a:ext cx="258614" cy="359832"/>
              </a:xfrm>
              <a:custGeom>
                <a:avLst/>
                <a:gdLst/>
                <a:ahLst/>
                <a:cxnLst/>
                <a:rect l="0" t="0" r="0" b="0"/>
                <a:pathLst>
                  <a:path w="120000" h="120000" extrusionOk="0">
                    <a:moveTo>
                      <a:pt x="75403" y="112293"/>
                    </a:moveTo>
                    <a:lnTo>
                      <a:pt x="75403" y="112293"/>
                    </a:lnTo>
                    <a:cubicBezTo>
                      <a:pt x="75403" y="114770"/>
                      <a:pt x="78044" y="117247"/>
                      <a:pt x="80684" y="117247"/>
                    </a:cubicBezTo>
                    <a:cubicBezTo>
                      <a:pt x="109144" y="119724"/>
                      <a:pt x="109144" y="119724"/>
                      <a:pt x="109144" y="119724"/>
                    </a:cubicBezTo>
                    <a:cubicBezTo>
                      <a:pt x="112078" y="119724"/>
                      <a:pt x="112078" y="117247"/>
                      <a:pt x="114718" y="114770"/>
                    </a:cubicBezTo>
                    <a:cubicBezTo>
                      <a:pt x="114718" y="92752"/>
                      <a:pt x="114718" y="92752"/>
                      <a:pt x="114718" y="92752"/>
                    </a:cubicBezTo>
                    <a:cubicBezTo>
                      <a:pt x="78044" y="90275"/>
                      <a:pt x="78044" y="90275"/>
                      <a:pt x="78044" y="90275"/>
                    </a:cubicBezTo>
                    <a:lnTo>
                      <a:pt x="75403" y="112293"/>
                    </a:lnTo>
                    <a:close/>
                    <a:moveTo>
                      <a:pt x="5281" y="92752"/>
                    </a:moveTo>
                    <a:lnTo>
                      <a:pt x="5281" y="92752"/>
                    </a:lnTo>
                    <a:cubicBezTo>
                      <a:pt x="5281" y="114770"/>
                      <a:pt x="5281" y="114770"/>
                      <a:pt x="5281" y="114770"/>
                    </a:cubicBezTo>
                    <a:cubicBezTo>
                      <a:pt x="5281" y="117247"/>
                      <a:pt x="7921" y="119724"/>
                      <a:pt x="10268" y="119724"/>
                    </a:cubicBezTo>
                    <a:cubicBezTo>
                      <a:pt x="39022" y="117247"/>
                      <a:pt x="39022" y="117247"/>
                      <a:pt x="39022" y="117247"/>
                    </a:cubicBezTo>
                    <a:cubicBezTo>
                      <a:pt x="41662" y="117247"/>
                      <a:pt x="44303" y="114770"/>
                      <a:pt x="44303" y="112293"/>
                    </a:cubicBezTo>
                    <a:cubicBezTo>
                      <a:pt x="41662" y="90275"/>
                      <a:pt x="41662" y="90275"/>
                      <a:pt x="41662" y="90275"/>
                    </a:cubicBezTo>
                    <a:lnTo>
                      <a:pt x="5281" y="92752"/>
                    </a:lnTo>
                    <a:close/>
                    <a:moveTo>
                      <a:pt x="0" y="56422"/>
                    </a:moveTo>
                    <a:lnTo>
                      <a:pt x="0" y="56422"/>
                    </a:lnTo>
                    <a:cubicBezTo>
                      <a:pt x="2640" y="80642"/>
                      <a:pt x="2640" y="80642"/>
                      <a:pt x="2640" y="80642"/>
                    </a:cubicBezTo>
                    <a:cubicBezTo>
                      <a:pt x="39022" y="75688"/>
                      <a:pt x="39022" y="75688"/>
                      <a:pt x="39022" y="75688"/>
                    </a:cubicBezTo>
                    <a:cubicBezTo>
                      <a:pt x="39022" y="53944"/>
                      <a:pt x="39022" y="53944"/>
                      <a:pt x="39022" y="53944"/>
                    </a:cubicBezTo>
                    <a:lnTo>
                      <a:pt x="39022" y="51467"/>
                    </a:lnTo>
                    <a:cubicBezTo>
                      <a:pt x="39022" y="41834"/>
                      <a:pt x="46943" y="31926"/>
                      <a:pt x="59853" y="31926"/>
                    </a:cubicBezTo>
                    <a:cubicBezTo>
                      <a:pt x="72762" y="31926"/>
                      <a:pt x="80684" y="41834"/>
                      <a:pt x="80684" y="51467"/>
                    </a:cubicBezTo>
                    <a:lnTo>
                      <a:pt x="80684" y="53944"/>
                    </a:lnTo>
                    <a:cubicBezTo>
                      <a:pt x="78044" y="75688"/>
                      <a:pt x="78044" y="75688"/>
                      <a:pt x="78044" y="75688"/>
                    </a:cubicBezTo>
                    <a:cubicBezTo>
                      <a:pt x="117066" y="80642"/>
                      <a:pt x="117066" y="80642"/>
                      <a:pt x="117066" y="80642"/>
                    </a:cubicBezTo>
                    <a:cubicBezTo>
                      <a:pt x="119706" y="56422"/>
                      <a:pt x="119706" y="56422"/>
                      <a:pt x="119706" y="56422"/>
                    </a:cubicBezTo>
                    <a:cubicBezTo>
                      <a:pt x="119706" y="53944"/>
                      <a:pt x="119706" y="53944"/>
                      <a:pt x="119706" y="51467"/>
                    </a:cubicBezTo>
                    <a:cubicBezTo>
                      <a:pt x="119706" y="22018"/>
                      <a:pt x="93594" y="0"/>
                      <a:pt x="59853" y="0"/>
                    </a:cubicBezTo>
                    <a:cubicBezTo>
                      <a:pt x="25819" y="0"/>
                      <a:pt x="0" y="22018"/>
                      <a:pt x="0" y="51467"/>
                    </a:cubicBezTo>
                    <a:cubicBezTo>
                      <a:pt x="0" y="53944"/>
                      <a:pt x="0" y="53944"/>
                      <a:pt x="0" y="56422"/>
                    </a:cubicBez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grpSp>
        <p:sp>
          <p:nvSpPr>
            <p:cNvPr id="98" name="Shape 302">
              <a:extLst>
                <a:ext uri="{FF2B5EF4-FFF2-40B4-BE49-F238E27FC236}">
                  <a16:creationId xmlns:a16="http://schemas.microsoft.com/office/drawing/2014/main" id="{0FB068F2-4CA8-497C-968B-AEAD5CD89B5E}"/>
                </a:ext>
              </a:extLst>
            </p:cNvPr>
            <p:cNvSpPr txBox="1">
              <a:spLocks/>
            </p:cNvSpPr>
            <p:nvPr/>
          </p:nvSpPr>
          <p:spPr>
            <a:xfrm>
              <a:off x="10060017" y="1962278"/>
              <a:ext cx="1436658" cy="1621078"/>
            </a:xfrm>
            <a:prstGeom prst="rect">
              <a:avLst/>
            </a:prstGeom>
            <a:noFill/>
            <a:ln>
              <a:noFill/>
            </a:ln>
          </p:spPr>
          <p:txBody>
            <a:bodyPr lIns="91440" tIns="45720" rIns="91440" bIns="45720" anchor="t" anchorCtr="0">
              <a:noAutofit/>
            </a:bodyPr>
            <a:lstStyle>
              <a:defPPr>
                <a:defRPr lang="zh-CN"/>
              </a:defPPr>
              <a:lvl1pPr>
                <a:buSzPct val="25000"/>
                <a:defRPr sz="7500">
                  <a:solidFill>
                    <a:schemeClr val="bg1">
                      <a:lumMod val="95000"/>
                    </a:schemeClr>
                  </a:solidFill>
                  <a:ea typeface="Questrial"/>
                  <a:cs typeface="Questrial"/>
                </a:defRPr>
              </a:lvl1pPr>
            </a:lstStyle>
            <a:p>
              <a:r>
                <a:rPr lang="de-DE">
                  <a:sym typeface="Questrial"/>
                </a:rPr>
                <a:t>03</a:t>
              </a:r>
            </a:p>
          </p:txBody>
        </p:sp>
      </p:grpSp>
      <p:grpSp>
        <p:nvGrpSpPr>
          <p:cNvPr id="9" name="组合 8">
            <a:extLst>
              <a:ext uri="{FF2B5EF4-FFF2-40B4-BE49-F238E27FC236}">
                <a16:creationId xmlns:a16="http://schemas.microsoft.com/office/drawing/2014/main" id="{32260463-1181-4EA0-ACEB-37CD4292798B}"/>
              </a:ext>
            </a:extLst>
          </p:cNvPr>
          <p:cNvGrpSpPr/>
          <p:nvPr/>
        </p:nvGrpSpPr>
        <p:grpSpPr>
          <a:xfrm>
            <a:off x="1420788" y="1962278"/>
            <a:ext cx="2715670" cy="2425762"/>
            <a:chOff x="1420788" y="1962278"/>
            <a:chExt cx="2715670" cy="2425762"/>
          </a:xfrm>
        </p:grpSpPr>
        <p:sp>
          <p:nvSpPr>
            <p:cNvPr id="96" name="Shape 300">
              <a:extLst>
                <a:ext uri="{FF2B5EF4-FFF2-40B4-BE49-F238E27FC236}">
                  <a16:creationId xmlns:a16="http://schemas.microsoft.com/office/drawing/2014/main" id="{C0F89A8F-C527-47C4-93BB-D0FA052766EC}"/>
                </a:ext>
              </a:extLst>
            </p:cNvPr>
            <p:cNvSpPr txBox="1">
              <a:spLocks/>
            </p:cNvSpPr>
            <p:nvPr/>
          </p:nvSpPr>
          <p:spPr>
            <a:xfrm>
              <a:off x="2699800" y="1962278"/>
              <a:ext cx="1436658" cy="1621078"/>
            </a:xfrm>
            <a:prstGeom prst="rect">
              <a:avLst/>
            </a:prstGeom>
            <a:noFill/>
            <a:ln>
              <a:noFill/>
            </a:ln>
          </p:spPr>
          <p:txBody>
            <a:bodyPr lIns="91440" tIns="45720" rIns="91440" bIns="45720" anchor="t" anchorCtr="0">
              <a:noAutofit/>
            </a:bodyPr>
            <a:lstStyle/>
            <a:p>
              <a:pPr>
                <a:buSzPct val="25000"/>
              </a:pPr>
              <a:r>
                <a:rPr lang="de-DE" sz="7500" dirty="0">
                  <a:solidFill>
                    <a:schemeClr val="bg1">
                      <a:lumMod val="95000"/>
                    </a:schemeClr>
                  </a:solidFill>
                  <a:ea typeface="Questrial"/>
                  <a:cs typeface="Questrial"/>
                  <a:sym typeface="Questrial"/>
                </a:rPr>
                <a:t>01</a:t>
              </a:r>
            </a:p>
          </p:txBody>
        </p:sp>
        <p:grpSp>
          <p:nvGrpSpPr>
            <p:cNvPr id="3" name="组合 2">
              <a:extLst>
                <a:ext uri="{FF2B5EF4-FFF2-40B4-BE49-F238E27FC236}">
                  <a16:creationId xmlns:a16="http://schemas.microsoft.com/office/drawing/2014/main" id="{7A017E67-D7E8-48A8-A638-A6934455A5FF}"/>
                </a:ext>
              </a:extLst>
            </p:cNvPr>
            <p:cNvGrpSpPr/>
            <p:nvPr/>
          </p:nvGrpSpPr>
          <p:grpSpPr>
            <a:xfrm>
              <a:off x="1420788" y="2355109"/>
              <a:ext cx="1436658" cy="2032931"/>
              <a:chOff x="650876" y="2355109"/>
              <a:chExt cx="1436658" cy="2032931"/>
            </a:xfrm>
          </p:grpSpPr>
          <p:sp>
            <p:nvSpPr>
              <p:cNvPr id="91" name="Shape 288">
                <a:extLst>
                  <a:ext uri="{FF2B5EF4-FFF2-40B4-BE49-F238E27FC236}">
                    <a16:creationId xmlns:a16="http://schemas.microsoft.com/office/drawing/2014/main" id="{1BEF773B-9C62-4014-8D0A-E1290E76E949}"/>
                  </a:ext>
                </a:extLst>
              </p:cNvPr>
              <p:cNvSpPr txBox="1">
                <a:spLocks/>
              </p:cNvSpPr>
              <p:nvPr/>
            </p:nvSpPr>
            <p:spPr>
              <a:xfrm>
                <a:off x="650876" y="2977321"/>
                <a:ext cx="1436658" cy="311745"/>
              </a:xfrm>
              <a:prstGeom prst="rect">
                <a:avLst/>
              </a:prstGeom>
              <a:noFill/>
              <a:ln>
                <a:noFill/>
              </a:ln>
            </p:spPr>
            <p:txBody>
              <a:bodyPr wrap="none" lIns="91440" tIns="45720" rIns="91440" bIns="45720" anchor="ctr" anchorCtr="0">
                <a:noAutofit/>
              </a:bodyPr>
              <a:lstStyle/>
              <a:p>
                <a:pPr>
                  <a:buSzPct val="25000"/>
                </a:pPr>
                <a:r>
                  <a:rPr lang="zh-CN" altLang="en-US" b="1" dirty="0">
                    <a:ea typeface="Calibri"/>
                    <a:cs typeface="Calibri"/>
                    <a:sym typeface="Calibri"/>
                  </a:rPr>
                  <a:t>违反法律</a:t>
                </a:r>
                <a:endParaRPr lang="de-DE" b="1" dirty="0">
                  <a:ea typeface="Calibri"/>
                  <a:cs typeface="Calibri"/>
                  <a:sym typeface="Calibri"/>
                </a:endParaRPr>
              </a:p>
            </p:txBody>
          </p:sp>
          <p:sp>
            <p:nvSpPr>
              <p:cNvPr id="92" name="Shape 289">
                <a:extLst>
                  <a:ext uri="{FF2B5EF4-FFF2-40B4-BE49-F238E27FC236}">
                    <a16:creationId xmlns:a16="http://schemas.microsoft.com/office/drawing/2014/main" id="{74E007C9-25CF-49FA-89ED-5AB5DB777B83}"/>
                  </a:ext>
                </a:extLst>
              </p:cNvPr>
              <p:cNvSpPr>
                <a:spLocks/>
              </p:cNvSpPr>
              <p:nvPr/>
            </p:nvSpPr>
            <p:spPr>
              <a:xfrm>
                <a:off x="759856" y="2355109"/>
                <a:ext cx="401037" cy="311745"/>
              </a:xfrm>
              <a:custGeom>
                <a:avLst/>
                <a:gdLst/>
                <a:ahLst/>
                <a:cxnLst/>
                <a:rect l="0" t="0" r="0" b="0"/>
                <a:pathLst>
                  <a:path w="120000" h="120000" extrusionOk="0">
                    <a:moveTo>
                      <a:pt x="59879" y="45112"/>
                    </a:moveTo>
                    <a:lnTo>
                      <a:pt x="59879" y="45112"/>
                    </a:lnTo>
                    <a:cubicBezTo>
                      <a:pt x="49014" y="45112"/>
                      <a:pt x="42736" y="52932"/>
                      <a:pt x="42736" y="66466"/>
                    </a:cubicBezTo>
                    <a:cubicBezTo>
                      <a:pt x="42736" y="80000"/>
                      <a:pt x="49014" y="87819"/>
                      <a:pt x="59879" y="87819"/>
                    </a:cubicBezTo>
                    <a:cubicBezTo>
                      <a:pt x="70503" y="87819"/>
                      <a:pt x="77022" y="80000"/>
                      <a:pt x="77022" y="66466"/>
                    </a:cubicBezTo>
                    <a:cubicBezTo>
                      <a:pt x="77022" y="52932"/>
                      <a:pt x="70503" y="45112"/>
                      <a:pt x="59879" y="45112"/>
                    </a:cubicBezTo>
                    <a:close/>
                    <a:moveTo>
                      <a:pt x="106720" y="21052"/>
                    </a:moveTo>
                    <a:lnTo>
                      <a:pt x="106720" y="21052"/>
                    </a:lnTo>
                    <a:cubicBezTo>
                      <a:pt x="93923" y="21052"/>
                      <a:pt x="93923" y="21052"/>
                      <a:pt x="93923" y="21052"/>
                    </a:cubicBezTo>
                    <a:cubicBezTo>
                      <a:pt x="91750" y="21052"/>
                      <a:pt x="89818" y="21052"/>
                      <a:pt x="87645" y="18345"/>
                    </a:cubicBezTo>
                    <a:cubicBezTo>
                      <a:pt x="85472" y="2406"/>
                      <a:pt x="85472" y="2406"/>
                      <a:pt x="85472" y="2406"/>
                    </a:cubicBezTo>
                    <a:cubicBezTo>
                      <a:pt x="83299" y="2406"/>
                      <a:pt x="81126" y="0"/>
                      <a:pt x="78953" y="0"/>
                    </a:cubicBezTo>
                    <a:cubicBezTo>
                      <a:pt x="38390" y="0"/>
                      <a:pt x="38390" y="0"/>
                      <a:pt x="38390" y="0"/>
                    </a:cubicBezTo>
                    <a:cubicBezTo>
                      <a:pt x="38390" y="0"/>
                      <a:pt x="36217" y="2406"/>
                      <a:pt x="34285" y="2406"/>
                    </a:cubicBezTo>
                    <a:cubicBezTo>
                      <a:pt x="29698" y="18345"/>
                      <a:pt x="29698" y="18345"/>
                      <a:pt x="29698" y="18345"/>
                    </a:cubicBezTo>
                    <a:cubicBezTo>
                      <a:pt x="29698" y="21052"/>
                      <a:pt x="27766" y="21052"/>
                      <a:pt x="25593" y="21052"/>
                    </a:cubicBezTo>
                    <a:cubicBezTo>
                      <a:pt x="12796" y="21052"/>
                      <a:pt x="12796" y="21052"/>
                      <a:pt x="12796" y="21052"/>
                    </a:cubicBezTo>
                    <a:cubicBezTo>
                      <a:pt x="4104" y="21052"/>
                      <a:pt x="0" y="29172"/>
                      <a:pt x="0" y="36992"/>
                    </a:cubicBezTo>
                    <a:cubicBezTo>
                      <a:pt x="0" y="103759"/>
                      <a:pt x="0" y="103759"/>
                      <a:pt x="0" y="103759"/>
                    </a:cubicBezTo>
                    <a:cubicBezTo>
                      <a:pt x="0" y="111879"/>
                      <a:pt x="4104" y="119699"/>
                      <a:pt x="12796" y="119699"/>
                    </a:cubicBezTo>
                    <a:cubicBezTo>
                      <a:pt x="106720" y="119699"/>
                      <a:pt x="106720" y="119699"/>
                      <a:pt x="106720" y="119699"/>
                    </a:cubicBezTo>
                    <a:cubicBezTo>
                      <a:pt x="113480" y="119699"/>
                      <a:pt x="119758" y="111879"/>
                      <a:pt x="119758" y="103759"/>
                    </a:cubicBezTo>
                    <a:cubicBezTo>
                      <a:pt x="119758" y="36992"/>
                      <a:pt x="119758" y="36992"/>
                      <a:pt x="119758" y="36992"/>
                    </a:cubicBezTo>
                    <a:cubicBezTo>
                      <a:pt x="119758" y="29172"/>
                      <a:pt x="113480" y="21052"/>
                      <a:pt x="106720" y="21052"/>
                    </a:cubicBezTo>
                    <a:close/>
                    <a:moveTo>
                      <a:pt x="59879" y="103759"/>
                    </a:moveTo>
                    <a:lnTo>
                      <a:pt x="59879" y="103759"/>
                    </a:lnTo>
                    <a:cubicBezTo>
                      <a:pt x="42736" y="103759"/>
                      <a:pt x="29698" y="87819"/>
                      <a:pt x="29698" y="66466"/>
                    </a:cubicBezTo>
                    <a:cubicBezTo>
                      <a:pt x="29698" y="45112"/>
                      <a:pt x="42736" y="29172"/>
                      <a:pt x="59879" y="29172"/>
                    </a:cubicBezTo>
                    <a:cubicBezTo>
                      <a:pt x="77022" y="29172"/>
                      <a:pt x="89818" y="45112"/>
                      <a:pt x="89818" y="66466"/>
                    </a:cubicBezTo>
                    <a:cubicBezTo>
                      <a:pt x="89818" y="87819"/>
                      <a:pt x="77022" y="103759"/>
                      <a:pt x="59879" y="103759"/>
                    </a:cubicBezTo>
                    <a:close/>
                    <a:moveTo>
                      <a:pt x="102615" y="47819"/>
                    </a:moveTo>
                    <a:lnTo>
                      <a:pt x="102615" y="47819"/>
                    </a:lnTo>
                    <a:cubicBezTo>
                      <a:pt x="100442" y="47819"/>
                      <a:pt x="98269" y="45112"/>
                      <a:pt x="98269" y="42406"/>
                    </a:cubicBezTo>
                    <a:cubicBezTo>
                      <a:pt x="98269" y="39699"/>
                      <a:pt x="100442" y="36992"/>
                      <a:pt x="102615" y="36992"/>
                    </a:cubicBezTo>
                    <a:cubicBezTo>
                      <a:pt x="104547" y="36992"/>
                      <a:pt x="106720" y="39699"/>
                      <a:pt x="106720" y="42406"/>
                    </a:cubicBezTo>
                    <a:cubicBezTo>
                      <a:pt x="106720" y="45112"/>
                      <a:pt x="104547" y="47819"/>
                      <a:pt x="102615" y="47819"/>
                    </a:cubicBezTo>
                    <a:close/>
                  </a:path>
                </a:pathLst>
              </a:custGeom>
              <a:solidFill>
                <a:schemeClr val="accent1"/>
              </a:solidFill>
              <a:ln>
                <a:noFill/>
              </a:ln>
            </p:spPr>
            <p:txBody>
              <a:bodyPr lIns="91440" tIns="45720" rIns="91440" bIns="45720" anchor="ctr" anchorCtr="0">
                <a:noAutofit/>
              </a:bodyPr>
              <a:lstStyle/>
              <a:p>
                <a:endParaRPr sz="1800">
                  <a:solidFill>
                    <a:schemeClr val="dk1"/>
                  </a:solidFill>
                  <a:ea typeface="Calibri"/>
                  <a:cs typeface="Calibri"/>
                  <a:sym typeface="Calibri"/>
                </a:endParaRPr>
              </a:p>
            </p:txBody>
          </p:sp>
          <p:sp>
            <p:nvSpPr>
              <p:cNvPr id="19" name="Shape 284">
                <a:extLst>
                  <a:ext uri="{FF2B5EF4-FFF2-40B4-BE49-F238E27FC236}">
                    <a16:creationId xmlns:a16="http://schemas.microsoft.com/office/drawing/2014/main" id="{C4919D6A-EE2D-4771-8ACE-4A1C504FAFF0}"/>
                  </a:ext>
                </a:extLst>
              </p:cNvPr>
              <p:cNvSpPr txBox="1">
                <a:spLocks/>
              </p:cNvSpPr>
              <p:nvPr/>
            </p:nvSpPr>
            <p:spPr>
              <a:xfrm>
                <a:off x="695326" y="3304505"/>
                <a:ext cx="1252008" cy="1083535"/>
              </a:xfrm>
              <a:prstGeom prst="rect">
                <a:avLst/>
              </a:prstGeom>
              <a:noFill/>
              <a:ln>
                <a:noFill/>
              </a:ln>
            </p:spPr>
            <p:txBody>
              <a:bodyPr lIns="91440" tIns="45720" rIns="91440" bIns="45720" anchor="t" anchorCtr="0">
                <a:noAutofit/>
              </a:bodyPr>
              <a:lstStyle>
                <a:defPPr>
                  <a:defRPr lang="zh-CN"/>
                </a:defPPr>
                <a:lvl1pPr>
                  <a:buSzPct val="25000"/>
                  <a:defRPr sz="1200" b="1">
                    <a:solidFill>
                      <a:schemeClr val="dk1"/>
                    </a:solidFill>
                    <a:latin typeface="Calibri"/>
                    <a:ea typeface="Calibri"/>
                    <a:cs typeface="Calibri"/>
                  </a:defRPr>
                </a:lvl1pPr>
              </a:lstStyle>
              <a:p>
                <a:pPr>
                  <a:lnSpc>
                    <a:spcPct val="150000"/>
                  </a:lnSpc>
                </a:pPr>
                <a:r>
                  <a:rPr lang="zh-CN" altLang="en-US" sz="1800" b="0" dirty="0">
                    <a:solidFill>
                      <a:schemeClr val="tx1"/>
                    </a:solidFill>
                    <a:latin typeface="+mn-lt"/>
                  </a:rPr>
                  <a:t>赌博</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毒品</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虚假诈骗</a:t>
                </a:r>
                <a:endParaRPr lang="en-US" altLang="zh-CN" sz="1800" b="0" dirty="0">
                  <a:solidFill>
                    <a:schemeClr val="tx1"/>
                  </a:solidFill>
                  <a:latin typeface="+mn-lt"/>
                </a:endParaRPr>
              </a:p>
              <a:p>
                <a:pPr>
                  <a:lnSpc>
                    <a:spcPct val="150000"/>
                  </a:lnSpc>
                </a:pPr>
                <a:r>
                  <a:rPr lang="zh-CN" altLang="en-US" sz="1800" b="0" dirty="0">
                    <a:solidFill>
                      <a:schemeClr val="tx1"/>
                    </a:solidFill>
                    <a:latin typeface="+mn-lt"/>
                  </a:rPr>
                  <a:t>淫秽色情</a:t>
                </a:r>
                <a:endParaRPr lang="en-US" altLang="zh-CN" sz="1800" b="0" dirty="0">
                  <a:solidFill>
                    <a:schemeClr val="tx1"/>
                  </a:solidFill>
                  <a:latin typeface="+mn-lt"/>
                </a:endParaRPr>
              </a:p>
            </p:txBody>
          </p:sp>
        </p:grpSp>
      </p:grpSp>
    </p:spTree>
    <p:extLst>
      <p:ext uri="{BB962C8B-B14F-4D97-AF65-F5344CB8AC3E}">
        <p14:creationId xmlns:p14="http://schemas.microsoft.com/office/powerpoint/2010/main" val="2389562278"/>
      </p:ext>
    </p:extLst>
  </p:cSld>
  <p:clrMapOvr>
    <a:masterClrMapping/>
  </p:clrMapOvr>
  <p:transition spd="slow">
    <p:split orient="ver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4547627" y="2716797"/>
            <a:ext cx="3096746" cy="655784"/>
          </a:xfrm>
        </p:spPr>
        <p:txBody>
          <a:bodyPr>
            <a:noAutofit/>
          </a:bodyPr>
          <a:lstStyle/>
          <a:p>
            <a:r>
              <a:rPr lang="en-US" altLang="zh-CN" sz="7200" b="0" dirty="0">
                <a:latin typeface="Ink Free" panose="03080402000500000000" pitchFamily="66" charset="0"/>
              </a:rPr>
              <a:t>Thanks</a:t>
            </a:r>
            <a:endParaRPr lang="zh-CN" altLang="en-US" sz="7200" b="0" dirty="0">
              <a:latin typeface="Ink Free" panose="03080402000500000000" pitchFamily="66" charset="0"/>
            </a:endParaRPr>
          </a:p>
        </p:txBody>
      </p:sp>
      <p:sp>
        <p:nvSpPr>
          <p:cNvPr id="2" name="文本占位符 1"/>
          <p:cNvSpPr>
            <a:spLocks noGrp="1"/>
          </p:cNvSpPr>
          <p:nvPr>
            <p:ph type="body" sz="quarter" idx="17"/>
          </p:nvPr>
        </p:nvSpPr>
        <p:spPr>
          <a:xfrm>
            <a:off x="4433327" y="3613699"/>
            <a:ext cx="3325346" cy="380077"/>
          </a:xfrm>
        </p:spPr>
        <p:txBody>
          <a:bodyPr>
            <a:noAutofit/>
          </a:bodyPr>
          <a:lstStyle/>
          <a:p>
            <a:r>
              <a:rPr lang="zh-CN" altLang="en-US" sz="2400" dirty="0"/>
              <a:t>郑泉斌  余维航  柯楚雯</a:t>
            </a:r>
          </a:p>
        </p:txBody>
      </p:sp>
    </p:spTree>
    <p:extLst>
      <p:ext uri="{BB962C8B-B14F-4D97-AF65-F5344CB8AC3E}">
        <p14:creationId xmlns:p14="http://schemas.microsoft.com/office/powerpoint/2010/main" val="3955037520"/>
      </p:ext>
    </p:extLst>
  </p:cSld>
  <p:clrMapOvr>
    <a:masterClrMapping/>
  </p:clrMapOvr>
  <p:transition spd="slow">
    <p:split orient="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D33C65-78E6-4093-9E74-DB0E49CAEB9C}"/>
              </a:ext>
            </a:extLst>
          </p:cNvPr>
          <p:cNvSpPr>
            <a:spLocks noGrp="1"/>
          </p:cNvSpPr>
          <p:nvPr>
            <p:ph type="title"/>
          </p:nvPr>
        </p:nvSpPr>
        <p:spPr/>
        <p:txBody>
          <a:bodyPr/>
          <a:lstStyle/>
          <a:p>
            <a:r>
              <a:rPr lang="zh-CN" altLang="en-US" dirty="0"/>
              <a:t>不良信息危害</a:t>
            </a:r>
          </a:p>
        </p:txBody>
      </p:sp>
      <p:sp>
        <p:nvSpPr>
          <p:cNvPr id="4" name="灯片编号占位符 3">
            <a:extLst>
              <a:ext uri="{FF2B5EF4-FFF2-40B4-BE49-F238E27FC236}">
                <a16:creationId xmlns:a16="http://schemas.microsoft.com/office/drawing/2014/main" id="{73018D1C-CCDC-4ACB-8BBB-4A08C47BBDB7}"/>
              </a:ext>
            </a:extLst>
          </p:cNvPr>
          <p:cNvSpPr>
            <a:spLocks noGrp="1"/>
          </p:cNvSpPr>
          <p:nvPr>
            <p:ph type="sldNum" sz="quarter" idx="12"/>
          </p:nvPr>
        </p:nvSpPr>
        <p:spPr/>
        <p:txBody>
          <a:bodyPr/>
          <a:lstStyle/>
          <a:p>
            <a:fld id="{5DD3DB80-B894-403A-B48E-6FDC1A72010E}" type="slidenum">
              <a:rPr lang="zh-CN" altLang="en-US" smtClean="0"/>
              <a:pPr/>
              <a:t>6</a:t>
            </a:fld>
            <a:endParaRPr lang="zh-CN" altLang="en-US" dirty="0"/>
          </a:p>
        </p:txBody>
      </p:sp>
      <p:sp>
        <p:nvSpPr>
          <p:cNvPr id="6" name="î$ḷiḋe">
            <a:extLst>
              <a:ext uri="{FF2B5EF4-FFF2-40B4-BE49-F238E27FC236}">
                <a16:creationId xmlns:a16="http://schemas.microsoft.com/office/drawing/2014/main" id="{F0135A88-1882-40E1-9E18-A2F3689EE765}"/>
              </a:ext>
            </a:extLst>
          </p:cNvPr>
          <p:cNvSpPr/>
          <p:nvPr/>
        </p:nvSpPr>
        <p:spPr bwMode="auto">
          <a:xfrm>
            <a:off x="0" y="1535643"/>
            <a:ext cx="12192000" cy="4405767"/>
          </a:xfrm>
          <a:custGeom>
            <a:avLst/>
            <a:gdLst>
              <a:gd name="connsiteX0" fmla="*/ 8647248 w 18288000"/>
              <a:gd name="connsiteY0" fmla="*/ 0 h 6608651"/>
              <a:gd name="connsiteX1" fmla="*/ 8770062 w 18288000"/>
              <a:gd name="connsiteY1" fmla="*/ 0 h 6608651"/>
              <a:gd name="connsiteX2" fmla="*/ 9131418 w 18288000"/>
              <a:gd name="connsiteY2" fmla="*/ 0 h 6608651"/>
              <a:gd name="connsiteX3" fmla="*/ 9133780 w 18288000"/>
              <a:gd name="connsiteY3" fmla="*/ 0 h 6608651"/>
              <a:gd name="connsiteX4" fmla="*/ 9136929 w 18288000"/>
              <a:gd name="connsiteY4" fmla="*/ 0 h 6608651"/>
              <a:gd name="connsiteX5" fmla="*/ 9251870 w 18288000"/>
              <a:gd name="connsiteY5" fmla="*/ 0 h 6608651"/>
              <a:gd name="connsiteX6" fmla="*/ 9389642 w 18288000"/>
              <a:gd name="connsiteY6" fmla="*/ 3162 h 6608651"/>
              <a:gd name="connsiteX7" fmla="*/ 11849856 w 18288000"/>
              <a:gd name="connsiteY7" fmla="*/ 2608678 h 6608651"/>
              <a:gd name="connsiteX8" fmla="*/ 10041500 w 18288000"/>
              <a:gd name="connsiteY8" fmla="*/ 5094037 h 6608651"/>
              <a:gd name="connsiteX9" fmla="*/ 9976157 w 18288000"/>
              <a:gd name="connsiteY9" fmla="*/ 5114590 h 6608651"/>
              <a:gd name="connsiteX10" fmla="*/ 9976157 w 18288000"/>
              <a:gd name="connsiteY10" fmla="*/ 5960434 h 6608651"/>
              <a:gd name="connsiteX11" fmla="*/ 9897430 w 18288000"/>
              <a:gd name="connsiteY11" fmla="*/ 6039485 h 6608651"/>
              <a:gd name="connsiteX12" fmla="*/ 9673846 w 18288000"/>
              <a:gd name="connsiteY12" fmla="*/ 6039485 h 6608651"/>
              <a:gd name="connsiteX13" fmla="*/ 9667548 w 18288000"/>
              <a:gd name="connsiteY13" fmla="*/ 6038695 h 6608651"/>
              <a:gd name="connsiteX14" fmla="*/ 9667548 w 18288000"/>
              <a:gd name="connsiteY14" fmla="*/ 6039485 h 6608651"/>
              <a:gd name="connsiteX15" fmla="*/ 9614801 w 18288000"/>
              <a:gd name="connsiteY15" fmla="*/ 6039485 h 6608651"/>
              <a:gd name="connsiteX16" fmla="*/ 9614801 w 18288000"/>
              <a:gd name="connsiteY16" fmla="*/ 6450549 h 6608651"/>
              <a:gd name="connsiteX17" fmla="*/ 12527694 w 18288000"/>
              <a:gd name="connsiteY17" fmla="*/ 6450549 h 6608651"/>
              <a:gd name="connsiteX18" fmla="*/ 12530843 w 18288000"/>
              <a:gd name="connsiteY18" fmla="*/ 6450549 h 6608651"/>
              <a:gd name="connsiteX19" fmla="*/ 12537141 w 18288000"/>
              <a:gd name="connsiteY19" fmla="*/ 6450549 h 6608651"/>
              <a:gd name="connsiteX20" fmla="*/ 17817188 w 18288000"/>
              <a:gd name="connsiteY20" fmla="*/ 6450549 h 6608651"/>
              <a:gd name="connsiteX21" fmla="*/ 18288000 w 18288000"/>
              <a:gd name="connsiteY21" fmla="*/ 6450549 h 6608651"/>
              <a:gd name="connsiteX22" fmla="*/ 18288000 w 18288000"/>
              <a:gd name="connsiteY22" fmla="*/ 6608651 h 6608651"/>
              <a:gd name="connsiteX23" fmla="*/ 18254076 w 18288000"/>
              <a:gd name="connsiteY23" fmla="*/ 6608651 h 6608651"/>
              <a:gd name="connsiteX24" fmla="*/ 12537141 w 18288000"/>
              <a:gd name="connsiteY24" fmla="*/ 6608651 h 6608651"/>
              <a:gd name="connsiteX25" fmla="*/ 12530843 w 18288000"/>
              <a:gd name="connsiteY25" fmla="*/ 6608651 h 6608651"/>
              <a:gd name="connsiteX26" fmla="*/ 12527694 w 18288000"/>
              <a:gd name="connsiteY26" fmla="*/ 6608651 h 6608651"/>
              <a:gd name="connsiteX27" fmla="*/ 9536074 w 18288000"/>
              <a:gd name="connsiteY27" fmla="*/ 6608651 h 6608651"/>
              <a:gd name="connsiteX28" fmla="*/ 9457347 w 18288000"/>
              <a:gd name="connsiteY28" fmla="*/ 6529600 h 6608651"/>
              <a:gd name="connsiteX29" fmla="*/ 9457347 w 18288000"/>
              <a:gd name="connsiteY29" fmla="*/ 5960434 h 6608651"/>
              <a:gd name="connsiteX30" fmla="*/ 9536074 w 18288000"/>
              <a:gd name="connsiteY30" fmla="*/ 5881383 h 6608651"/>
              <a:gd name="connsiteX31" fmla="*/ 9667548 w 18288000"/>
              <a:gd name="connsiteY31" fmla="*/ 5881383 h 6608651"/>
              <a:gd name="connsiteX32" fmla="*/ 9673846 w 18288000"/>
              <a:gd name="connsiteY32" fmla="*/ 5881383 h 6608651"/>
              <a:gd name="connsiteX33" fmla="*/ 9818703 w 18288000"/>
              <a:gd name="connsiteY33" fmla="*/ 5881383 h 6608651"/>
              <a:gd name="connsiteX34" fmla="*/ 9818703 w 18288000"/>
              <a:gd name="connsiteY34" fmla="*/ 5051350 h 6608651"/>
              <a:gd name="connsiteX35" fmla="*/ 9845470 w 18288000"/>
              <a:gd name="connsiteY35" fmla="*/ 4992061 h 6608651"/>
              <a:gd name="connsiteX36" fmla="*/ 9892706 w 18288000"/>
              <a:gd name="connsiteY36" fmla="*/ 4973880 h 6608651"/>
              <a:gd name="connsiteX37" fmla="*/ 9897430 w 18288000"/>
              <a:gd name="connsiteY37" fmla="*/ 4972299 h 6608651"/>
              <a:gd name="connsiteX38" fmla="*/ 10041500 w 18288000"/>
              <a:gd name="connsiteY38" fmla="*/ 4928030 h 6608651"/>
              <a:gd name="connsiteX39" fmla="*/ 11692402 w 18288000"/>
              <a:gd name="connsiteY39" fmla="*/ 2608678 h 6608651"/>
              <a:gd name="connsiteX40" fmla="*/ 9251870 w 18288000"/>
              <a:gd name="connsiteY40" fmla="*/ 158102 h 6608651"/>
              <a:gd name="connsiteX41" fmla="*/ 9136929 w 18288000"/>
              <a:gd name="connsiteY41" fmla="*/ 158102 h 6608651"/>
              <a:gd name="connsiteX42" fmla="*/ 9134567 w 18288000"/>
              <a:gd name="connsiteY42" fmla="*/ 158102 h 6608651"/>
              <a:gd name="connsiteX43" fmla="*/ 9131418 w 18288000"/>
              <a:gd name="connsiteY43" fmla="*/ 158102 h 6608651"/>
              <a:gd name="connsiteX44" fmla="*/ 8770062 w 18288000"/>
              <a:gd name="connsiteY44" fmla="*/ 158102 h 6608651"/>
              <a:gd name="connsiteX45" fmla="*/ 8725975 w 18288000"/>
              <a:gd name="connsiteY45" fmla="*/ 158102 h 6608651"/>
              <a:gd name="connsiteX46" fmla="*/ 8725975 w 18288000"/>
              <a:gd name="connsiteY46" fmla="*/ 189722 h 6608651"/>
              <a:gd name="connsiteX47" fmla="*/ 8770062 w 18288000"/>
              <a:gd name="connsiteY47" fmla="*/ 189722 h 6608651"/>
              <a:gd name="connsiteX48" fmla="*/ 9050329 w 18288000"/>
              <a:gd name="connsiteY48" fmla="*/ 189722 h 6608651"/>
              <a:gd name="connsiteX49" fmla="*/ 9172356 w 18288000"/>
              <a:gd name="connsiteY49" fmla="*/ 189722 h 6608651"/>
              <a:gd name="connsiteX50" fmla="*/ 9173143 w 18288000"/>
              <a:gd name="connsiteY50" fmla="*/ 189722 h 6608651"/>
              <a:gd name="connsiteX51" fmla="*/ 9251870 w 18288000"/>
              <a:gd name="connsiteY51" fmla="*/ 268773 h 6608651"/>
              <a:gd name="connsiteX52" fmla="*/ 9251870 w 18288000"/>
              <a:gd name="connsiteY52" fmla="*/ 458495 h 6608651"/>
              <a:gd name="connsiteX53" fmla="*/ 9173143 w 18288000"/>
              <a:gd name="connsiteY53" fmla="*/ 537546 h 6608651"/>
              <a:gd name="connsiteX54" fmla="*/ 9172356 w 18288000"/>
              <a:gd name="connsiteY54" fmla="*/ 537546 h 6608651"/>
              <a:gd name="connsiteX55" fmla="*/ 9050329 w 18288000"/>
              <a:gd name="connsiteY55" fmla="*/ 537546 h 6608651"/>
              <a:gd name="connsiteX56" fmla="*/ 8150482 w 18288000"/>
              <a:gd name="connsiteY56" fmla="*/ 537546 h 6608651"/>
              <a:gd name="connsiteX57" fmla="*/ 8106394 w 18288000"/>
              <a:gd name="connsiteY57" fmla="*/ 537546 h 6608651"/>
              <a:gd name="connsiteX58" fmla="*/ 8106394 w 18288000"/>
              <a:gd name="connsiteY58" fmla="*/ 569166 h 6608651"/>
              <a:gd name="connsiteX59" fmla="*/ 8150482 w 18288000"/>
              <a:gd name="connsiteY59" fmla="*/ 569166 h 6608651"/>
              <a:gd name="connsiteX60" fmla="*/ 9050329 w 18288000"/>
              <a:gd name="connsiteY60" fmla="*/ 569166 h 6608651"/>
              <a:gd name="connsiteX61" fmla="*/ 9172356 w 18288000"/>
              <a:gd name="connsiteY61" fmla="*/ 569166 h 6608651"/>
              <a:gd name="connsiteX62" fmla="*/ 9173143 w 18288000"/>
              <a:gd name="connsiteY62" fmla="*/ 569166 h 6608651"/>
              <a:gd name="connsiteX63" fmla="*/ 9251870 w 18288000"/>
              <a:gd name="connsiteY63" fmla="*/ 648217 h 6608651"/>
              <a:gd name="connsiteX64" fmla="*/ 9251870 w 18288000"/>
              <a:gd name="connsiteY64" fmla="*/ 837939 h 6608651"/>
              <a:gd name="connsiteX65" fmla="*/ 9173143 w 18288000"/>
              <a:gd name="connsiteY65" fmla="*/ 916990 h 6608651"/>
              <a:gd name="connsiteX66" fmla="*/ 9172356 w 18288000"/>
              <a:gd name="connsiteY66" fmla="*/ 916990 h 6608651"/>
              <a:gd name="connsiteX67" fmla="*/ 9050329 w 18288000"/>
              <a:gd name="connsiteY67" fmla="*/ 916990 h 6608651"/>
              <a:gd name="connsiteX68" fmla="*/ 7637183 w 18288000"/>
              <a:gd name="connsiteY68" fmla="*/ 916990 h 6608651"/>
              <a:gd name="connsiteX69" fmla="*/ 7593883 w 18288000"/>
              <a:gd name="connsiteY69" fmla="*/ 916990 h 6608651"/>
              <a:gd name="connsiteX70" fmla="*/ 7593883 w 18288000"/>
              <a:gd name="connsiteY70" fmla="*/ 948611 h 6608651"/>
              <a:gd name="connsiteX71" fmla="*/ 7637183 w 18288000"/>
              <a:gd name="connsiteY71" fmla="*/ 948611 h 6608651"/>
              <a:gd name="connsiteX72" fmla="*/ 9050329 w 18288000"/>
              <a:gd name="connsiteY72" fmla="*/ 948611 h 6608651"/>
              <a:gd name="connsiteX73" fmla="*/ 9172356 w 18288000"/>
              <a:gd name="connsiteY73" fmla="*/ 948611 h 6608651"/>
              <a:gd name="connsiteX74" fmla="*/ 9173143 w 18288000"/>
              <a:gd name="connsiteY74" fmla="*/ 948611 h 6608651"/>
              <a:gd name="connsiteX75" fmla="*/ 9251870 w 18288000"/>
              <a:gd name="connsiteY75" fmla="*/ 1027661 h 6608651"/>
              <a:gd name="connsiteX76" fmla="*/ 9251870 w 18288000"/>
              <a:gd name="connsiteY76" fmla="*/ 1217383 h 6608651"/>
              <a:gd name="connsiteX77" fmla="*/ 9173143 w 18288000"/>
              <a:gd name="connsiteY77" fmla="*/ 1296434 h 6608651"/>
              <a:gd name="connsiteX78" fmla="*/ 9172356 w 18288000"/>
              <a:gd name="connsiteY78" fmla="*/ 1296434 h 6608651"/>
              <a:gd name="connsiteX79" fmla="*/ 9050329 w 18288000"/>
              <a:gd name="connsiteY79" fmla="*/ 1296434 h 6608651"/>
              <a:gd name="connsiteX80" fmla="*/ 7311254 w 18288000"/>
              <a:gd name="connsiteY80" fmla="*/ 1296434 h 6608651"/>
              <a:gd name="connsiteX81" fmla="*/ 7267167 w 18288000"/>
              <a:gd name="connsiteY81" fmla="*/ 1296434 h 6608651"/>
              <a:gd name="connsiteX82" fmla="*/ 7267167 w 18288000"/>
              <a:gd name="connsiteY82" fmla="*/ 1328054 h 6608651"/>
              <a:gd name="connsiteX83" fmla="*/ 7311254 w 18288000"/>
              <a:gd name="connsiteY83" fmla="*/ 1328054 h 6608651"/>
              <a:gd name="connsiteX84" fmla="*/ 9050329 w 18288000"/>
              <a:gd name="connsiteY84" fmla="*/ 1328054 h 6608651"/>
              <a:gd name="connsiteX85" fmla="*/ 9172356 w 18288000"/>
              <a:gd name="connsiteY85" fmla="*/ 1328054 h 6608651"/>
              <a:gd name="connsiteX86" fmla="*/ 9173143 w 18288000"/>
              <a:gd name="connsiteY86" fmla="*/ 1328054 h 6608651"/>
              <a:gd name="connsiteX87" fmla="*/ 9251870 w 18288000"/>
              <a:gd name="connsiteY87" fmla="*/ 1407105 h 6608651"/>
              <a:gd name="connsiteX88" fmla="*/ 9251870 w 18288000"/>
              <a:gd name="connsiteY88" fmla="*/ 1596827 h 6608651"/>
              <a:gd name="connsiteX89" fmla="*/ 9173143 w 18288000"/>
              <a:gd name="connsiteY89" fmla="*/ 1675878 h 6608651"/>
              <a:gd name="connsiteX90" fmla="*/ 9172356 w 18288000"/>
              <a:gd name="connsiteY90" fmla="*/ 1675878 h 6608651"/>
              <a:gd name="connsiteX91" fmla="*/ 9050329 w 18288000"/>
              <a:gd name="connsiteY91" fmla="*/ 1675878 h 6608651"/>
              <a:gd name="connsiteX92" fmla="*/ 7082159 w 18288000"/>
              <a:gd name="connsiteY92" fmla="*/ 1675878 h 6608651"/>
              <a:gd name="connsiteX93" fmla="*/ 7038072 w 18288000"/>
              <a:gd name="connsiteY93" fmla="*/ 1675878 h 6608651"/>
              <a:gd name="connsiteX94" fmla="*/ 7038072 w 18288000"/>
              <a:gd name="connsiteY94" fmla="*/ 1707499 h 6608651"/>
              <a:gd name="connsiteX95" fmla="*/ 7082159 w 18288000"/>
              <a:gd name="connsiteY95" fmla="*/ 1707499 h 6608651"/>
              <a:gd name="connsiteX96" fmla="*/ 9050329 w 18288000"/>
              <a:gd name="connsiteY96" fmla="*/ 1707499 h 6608651"/>
              <a:gd name="connsiteX97" fmla="*/ 9172356 w 18288000"/>
              <a:gd name="connsiteY97" fmla="*/ 1707499 h 6608651"/>
              <a:gd name="connsiteX98" fmla="*/ 9173143 w 18288000"/>
              <a:gd name="connsiteY98" fmla="*/ 1707499 h 6608651"/>
              <a:gd name="connsiteX99" fmla="*/ 9251870 w 18288000"/>
              <a:gd name="connsiteY99" fmla="*/ 1786550 h 6608651"/>
              <a:gd name="connsiteX100" fmla="*/ 9251870 w 18288000"/>
              <a:gd name="connsiteY100" fmla="*/ 1976271 h 6608651"/>
              <a:gd name="connsiteX101" fmla="*/ 9173143 w 18288000"/>
              <a:gd name="connsiteY101" fmla="*/ 2055322 h 6608651"/>
              <a:gd name="connsiteX102" fmla="*/ 9172356 w 18288000"/>
              <a:gd name="connsiteY102" fmla="*/ 2055322 h 6608651"/>
              <a:gd name="connsiteX103" fmla="*/ 9050329 w 18288000"/>
              <a:gd name="connsiteY103" fmla="*/ 2055322 h 6608651"/>
              <a:gd name="connsiteX104" fmla="*/ 6957771 w 18288000"/>
              <a:gd name="connsiteY104" fmla="*/ 2055322 h 6608651"/>
              <a:gd name="connsiteX105" fmla="*/ 6913684 w 18288000"/>
              <a:gd name="connsiteY105" fmla="*/ 2055322 h 6608651"/>
              <a:gd name="connsiteX106" fmla="*/ 6913684 w 18288000"/>
              <a:gd name="connsiteY106" fmla="*/ 2086943 h 6608651"/>
              <a:gd name="connsiteX107" fmla="*/ 6957771 w 18288000"/>
              <a:gd name="connsiteY107" fmla="*/ 2086943 h 6608651"/>
              <a:gd name="connsiteX108" fmla="*/ 9050329 w 18288000"/>
              <a:gd name="connsiteY108" fmla="*/ 2086943 h 6608651"/>
              <a:gd name="connsiteX109" fmla="*/ 9172356 w 18288000"/>
              <a:gd name="connsiteY109" fmla="*/ 2086943 h 6608651"/>
              <a:gd name="connsiteX110" fmla="*/ 9173143 w 18288000"/>
              <a:gd name="connsiteY110" fmla="*/ 2086943 h 6608651"/>
              <a:gd name="connsiteX111" fmla="*/ 9251870 w 18288000"/>
              <a:gd name="connsiteY111" fmla="*/ 2165993 h 6608651"/>
              <a:gd name="connsiteX112" fmla="*/ 9251870 w 18288000"/>
              <a:gd name="connsiteY112" fmla="*/ 2355715 h 6608651"/>
              <a:gd name="connsiteX113" fmla="*/ 9173143 w 18288000"/>
              <a:gd name="connsiteY113" fmla="*/ 2434766 h 6608651"/>
              <a:gd name="connsiteX114" fmla="*/ 9172356 w 18288000"/>
              <a:gd name="connsiteY114" fmla="*/ 2434766 h 6608651"/>
              <a:gd name="connsiteX115" fmla="*/ 9050329 w 18288000"/>
              <a:gd name="connsiteY115" fmla="*/ 2434766 h 6608651"/>
              <a:gd name="connsiteX116" fmla="*/ 6864873 w 18288000"/>
              <a:gd name="connsiteY116" fmla="*/ 2434766 h 6608651"/>
              <a:gd name="connsiteX117" fmla="*/ 6820785 w 18288000"/>
              <a:gd name="connsiteY117" fmla="*/ 2434766 h 6608651"/>
              <a:gd name="connsiteX118" fmla="*/ 6820785 w 18288000"/>
              <a:gd name="connsiteY118" fmla="*/ 2466387 h 6608651"/>
              <a:gd name="connsiteX119" fmla="*/ 6864873 w 18288000"/>
              <a:gd name="connsiteY119" fmla="*/ 2466387 h 6608651"/>
              <a:gd name="connsiteX120" fmla="*/ 9050329 w 18288000"/>
              <a:gd name="connsiteY120" fmla="*/ 2466387 h 6608651"/>
              <a:gd name="connsiteX121" fmla="*/ 9172356 w 18288000"/>
              <a:gd name="connsiteY121" fmla="*/ 2466387 h 6608651"/>
              <a:gd name="connsiteX122" fmla="*/ 9173143 w 18288000"/>
              <a:gd name="connsiteY122" fmla="*/ 2466387 h 6608651"/>
              <a:gd name="connsiteX123" fmla="*/ 9251870 w 18288000"/>
              <a:gd name="connsiteY123" fmla="*/ 2545437 h 6608651"/>
              <a:gd name="connsiteX124" fmla="*/ 9251870 w 18288000"/>
              <a:gd name="connsiteY124" fmla="*/ 2735160 h 6608651"/>
              <a:gd name="connsiteX125" fmla="*/ 9173143 w 18288000"/>
              <a:gd name="connsiteY125" fmla="*/ 2814210 h 6608651"/>
              <a:gd name="connsiteX126" fmla="*/ 9172356 w 18288000"/>
              <a:gd name="connsiteY126" fmla="*/ 2814210 h 6608651"/>
              <a:gd name="connsiteX127" fmla="*/ 9050329 w 18288000"/>
              <a:gd name="connsiteY127" fmla="*/ 2814210 h 6608651"/>
              <a:gd name="connsiteX128" fmla="*/ 6864873 w 18288000"/>
              <a:gd name="connsiteY128" fmla="*/ 2814210 h 6608651"/>
              <a:gd name="connsiteX129" fmla="*/ 6820785 w 18288000"/>
              <a:gd name="connsiteY129" fmla="*/ 2814210 h 6608651"/>
              <a:gd name="connsiteX130" fmla="*/ 6820785 w 18288000"/>
              <a:gd name="connsiteY130" fmla="*/ 2845831 h 6608651"/>
              <a:gd name="connsiteX131" fmla="*/ 6864873 w 18288000"/>
              <a:gd name="connsiteY131" fmla="*/ 2845831 h 6608651"/>
              <a:gd name="connsiteX132" fmla="*/ 9050329 w 18288000"/>
              <a:gd name="connsiteY132" fmla="*/ 2845831 h 6608651"/>
              <a:gd name="connsiteX133" fmla="*/ 9172356 w 18288000"/>
              <a:gd name="connsiteY133" fmla="*/ 2845831 h 6608651"/>
              <a:gd name="connsiteX134" fmla="*/ 9173143 w 18288000"/>
              <a:gd name="connsiteY134" fmla="*/ 2845831 h 6608651"/>
              <a:gd name="connsiteX135" fmla="*/ 9251870 w 18288000"/>
              <a:gd name="connsiteY135" fmla="*/ 2924882 h 6608651"/>
              <a:gd name="connsiteX136" fmla="*/ 9251870 w 18288000"/>
              <a:gd name="connsiteY136" fmla="*/ 3114604 h 6608651"/>
              <a:gd name="connsiteX137" fmla="*/ 9173143 w 18288000"/>
              <a:gd name="connsiteY137" fmla="*/ 3193654 h 6608651"/>
              <a:gd name="connsiteX138" fmla="*/ 9172356 w 18288000"/>
              <a:gd name="connsiteY138" fmla="*/ 3193654 h 6608651"/>
              <a:gd name="connsiteX139" fmla="*/ 9050329 w 18288000"/>
              <a:gd name="connsiteY139" fmla="*/ 3193654 h 6608651"/>
              <a:gd name="connsiteX140" fmla="*/ 6932578 w 18288000"/>
              <a:gd name="connsiteY140" fmla="*/ 3193654 h 6608651"/>
              <a:gd name="connsiteX141" fmla="*/ 6888491 w 18288000"/>
              <a:gd name="connsiteY141" fmla="*/ 3193654 h 6608651"/>
              <a:gd name="connsiteX142" fmla="*/ 6888491 w 18288000"/>
              <a:gd name="connsiteY142" fmla="*/ 3225275 h 6608651"/>
              <a:gd name="connsiteX143" fmla="*/ 6932578 w 18288000"/>
              <a:gd name="connsiteY143" fmla="*/ 3225275 h 6608651"/>
              <a:gd name="connsiteX144" fmla="*/ 9050329 w 18288000"/>
              <a:gd name="connsiteY144" fmla="*/ 3225275 h 6608651"/>
              <a:gd name="connsiteX145" fmla="*/ 9172356 w 18288000"/>
              <a:gd name="connsiteY145" fmla="*/ 3225275 h 6608651"/>
              <a:gd name="connsiteX146" fmla="*/ 9173143 w 18288000"/>
              <a:gd name="connsiteY146" fmla="*/ 3225275 h 6608651"/>
              <a:gd name="connsiteX147" fmla="*/ 9251870 w 18288000"/>
              <a:gd name="connsiteY147" fmla="*/ 3304326 h 6608651"/>
              <a:gd name="connsiteX148" fmla="*/ 9251870 w 18288000"/>
              <a:gd name="connsiteY148" fmla="*/ 3494048 h 6608651"/>
              <a:gd name="connsiteX149" fmla="*/ 9173143 w 18288000"/>
              <a:gd name="connsiteY149" fmla="*/ 3573099 h 6608651"/>
              <a:gd name="connsiteX150" fmla="*/ 9172356 w 18288000"/>
              <a:gd name="connsiteY150" fmla="*/ 3573099 h 6608651"/>
              <a:gd name="connsiteX151" fmla="*/ 9050329 w 18288000"/>
              <a:gd name="connsiteY151" fmla="*/ 3573099 h 6608651"/>
              <a:gd name="connsiteX152" fmla="*/ 7058541 w 18288000"/>
              <a:gd name="connsiteY152" fmla="*/ 3573099 h 6608651"/>
              <a:gd name="connsiteX153" fmla="*/ 7014454 w 18288000"/>
              <a:gd name="connsiteY153" fmla="*/ 3573099 h 6608651"/>
              <a:gd name="connsiteX154" fmla="*/ 7014454 w 18288000"/>
              <a:gd name="connsiteY154" fmla="*/ 3604719 h 6608651"/>
              <a:gd name="connsiteX155" fmla="*/ 7058541 w 18288000"/>
              <a:gd name="connsiteY155" fmla="*/ 3604719 h 6608651"/>
              <a:gd name="connsiteX156" fmla="*/ 9050329 w 18288000"/>
              <a:gd name="connsiteY156" fmla="*/ 3604719 h 6608651"/>
              <a:gd name="connsiteX157" fmla="*/ 9167632 w 18288000"/>
              <a:gd name="connsiteY157" fmla="*/ 3604719 h 6608651"/>
              <a:gd name="connsiteX158" fmla="*/ 9172356 w 18288000"/>
              <a:gd name="connsiteY158" fmla="*/ 3604719 h 6608651"/>
              <a:gd name="connsiteX159" fmla="*/ 9230614 w 18288000"/>
              <a:gd name="connsiteY159" fmla="*/ 3630806 h 6608651"/>
              <a:gd name="connsiteX160" fmla="*/ 9251870 w 18288000"/>
              <a:gd name="connsiteY160" fmla="*/ 3683770 h 6608651"/>
              <a:gd name="connsiteX161" fmla="*/ 9251870 w 18288000"/>
              <a:gd name="connsiteY161" fmla="*/ 3873492 h 6608651"/>
              <a:gd name="connsiteX162" fmla="*/ 9173143 w 18288000"/>
              <a:gd name="connsiteY162" fmla="*/ 3952543 h 6608651"/>
              <a:gd name="connsiteX163" fmla="*/ 9172356 w 18288000"/>
              <a:gd name="connsiteY163" fmla="*/ 3952543 h 6608651"/>
              <a:gd name="connsiteX164" fmla="*/ 9050329 w 18288000"/>
              <a:gd name="connsiteY164" fmla="*/ 3952543 h 6608651"/>
              <a:gd name="connsiteX165" fmla="*/ 7272678 w 18288000"/>
              <a:gd name="connsiteY165" fmla="*/ 3952543 h 6608651"/>
              <a:gd name="connsiteX166" fmla="*/ 7228590 w 18288000"/>
              <a:gd name="connsiteY166" fmla="*/ 3952543 h 6608651"/>
              <a:gd name="connsiteX167" fmla="*/ 7228590 w 18288000"/>
              <a:gd name="connsiteY167" fmla="*/ 3984163 h 6608651"/>
              <a:gd name="connsiteX168" fmla="*/ 7272678 w 18288000"/>
              <a:gd name="connsiteY168" fmla="*/ 3984163 h 6608651"/>
              <a:gd name="connsiteX169" fmla="*/ 9050329 w 18288000"/>
              <a:gd name="connsiteY169" fmla="*/ 3984163 h 6608651"/>
              <a:gd name="connsiteX170" fmla="*/ 9172356 w 18288000"/>
              <a:gd name="connsiteY170" fmla="*/ 3984163 h 6608651"/>
              <a:gd name="connsiteX171" fmla="*/ 9173143 w 18288000"/>
              <a:gd name="connsiteY171" fmla="*/ 3984163 h 6608651"/>
              <a:gd name="connsiteX172" fmla="*/ 9251870 w 18288000"/>
              <a:gd name="connsiteY172" fmla="*/ 4063214 h 6608651"/>
              <a:gd name="connsiteX173" fmla="*/ 9251870 w 18288000"/>
              <a:gd name="connsiteY173" fmla="*/ 4252936 h 6608651"/>
              <a:gd name="connsiteX174" fmla="*/ 9173143 w 18288000"/>
              <a:gd name="connsiteY174" fmla="*/ 4331987 h 6608651"/>
              <a:gd name="connsiteX175" fmla="*/ 9172356 w 18288000"/>
              <a:gd name="connsiteY175" fmla="*/ 4331987 h 6608651"/>
              <a:gd name="connsiteX176" fmla="*/ 9050329 w 18288000"/>
              <a:gd name="connsiteY176" fmla="*/ 4331987 h 6608651"/>
              <a:gd name="connsiteX177" fmla="*/ 7562393 w 18288000"/>
              <a:gd name="connsiteY177" fmla="*/ 4331987 h 6608651"/>
              <a:gd name="connsiteX178" fmla="*/ 7518306 w 18288000"/>
              <a:gd name="connsiteY178" fmla="*/ 4331987 h 6608651"/>
              <a:gd name="connsiteX179" fmla="*/ 7518306 w 18288000"/>
              <a:gd name="connsiteY179" fmla="*/ 4363607 h 6608651"/>
              <a:gd name="connsiteX180" fmla="*/ 7562393 w 18288000"/>
              <a:gd name="connsiteY180" fmla="*/ 4363607 h 6608651"/>
              <a:gd name="connsiteX181" fmla="*/ 9050329 w 18288000"/>
              <a:gd name="connsiteY181" fmla="*/ 4363607 h 6608651"/>
              <a:gd name="connsiteX182" fmla="*/ 9170781 w 18288000"/>
              <a:gd name="connsiteY182" fmla="*/ 4363607 h 6608651"/>
              <a:gd name="connsiteX183" fmla="*/ 9172356 w 18288000"/>
              <a:gd name="connsiteY183" fmla="*/ 4363607 h 6608651"/>
              <a:gd name="connsiteX184" fmla="*/ 9230614 w 18288000"/>
              <a:gd name="connsiteY184" fmla="*/ 4389694 h 6608651"/>
              <a:gd name="connsiteX185" fmla="*/ 9251870 w 18288000"/>
              <a:gd name="connsiteY185" fmla="*/ 4442658 h 6608651"/>
              <a:gd name="connsiteX186" fmla="*/ 9251870 w 18288000"/>
              <a:gd name="connsiteY186" fmla="*/ 4632380 h 6608651"/>
              <a:gd name="connsiteX187" fmla="*/ 9173143 w 18288000"/>
              <a:gd name="connsiteY187" fmla="*/ 4711431 h 6608651"/>
              <a:gd name="connsiteX188" fmla="*/ 9172356 w 18288000"/>
              <a:gd name="connsiteY188" fmla="*/ 4711431 h 6608651"/>
              <a:gd name="connsiteX189" fmla="*/ 9170781 w 18288000"/>
              <a:gd name="connsiteY189" fmla="*/ 4711431 h 6608651"/>
              <a:gd name="connsiteX190" fmla="*/ 9050329 w 18288000"/>
              <a:gd name="connsiteY190" fmla="*/ 4711431 h 6608651"/>
              <a:gd name="connsiteX191" fmla="*/ 8134736 w 18288000"/>
              <a:gd name="connsiteY191" fmla="*/ 4711431 h 6608651"/>
              <a:gd name="connsiteX192" fmla="*/ 8090650 w 18288000"/>
              <a:gd name="connsiteY192" fmla="*/ 4711431 h 6608651"/>
              <a:gd name="connsiteX193" fmla="*/ 8090650 w 18288000"/>
              <a:gd name="connsiteY193" fmla="*/ 4743051 h 6608651"/>
              <a:gd name="connsiteX194" fmla="*/ 8134736 w 18288000"/>
              <a:gd name="connsiteY194" fmla="*/ 4743051 h 6608651"/>
              <a:gd name="connsiteX195" fmla="*/ 9050329 w 18288000"/>
              <a:gd name="connsiteY195" fmla="*/ 4743051 h 6608651"/>
              <a:gd name="connsiteX196" fmla="*/ 9172356 w 18288000"/>
              <a:gd name="connsiteY196" fmla="*/ 4743051 h 6608651"/>
              <a:gd name="connsiteX197" fmla="*/ 9173143 w 18288000"/>
              <a:gd name="connsiteY197" fmla="*/ 4743051 h 6608651"/>
              <a:gd name="connsiteX198" fmla="*/ 9251870 w 18288000"/>
              <a:gd name="connsiteY198" fmla="*/ 4822102 h 6608651"/>
              <a:gd name="connsiteX199" fmla="*/ 9251870 w 18288000"/>
              <a:gd name="connsiteY199" fmla="*/ 5011824 h 6608651"/>
              <a:gd name="connsiteX200" fmla="*/ 9173143 w 18288000"/>
              <a:gd name="connsiteY200" fmla="*/ 5090875 h 6608651"/>
              <a:gd name="connsiteX201" fmla="*/ 9172356 w 18288000"/>
              <a:gd name="connsiteY201" fmla="*/ 5090875 h 6608651"/>
              <a:gd name="connsiteX202" fmla="*/ 9050329 w 18288000"/>
              <a:gd name="connsiteY202" fmla="*/ 5090875 h 6608651"/>
              <a:gd name="connsiteX203" fmla="*/ 8486645 w 18288000"/>
              <a:gd name="connsiteY203" fmla="*/ 5090875 h 6608651"/>
              <a:gd name="connsiteX204" fmla="*/ 8442558 w 18288000"/>
              <a:gd name="connsiteY204" fmla="*/ 5090875 h 6608651"/>
              <a:gd name="connsiteX205" fmla="*/ 8442558 w 18288000"/>
              <a:gd name="connsiteY205" fmla="*/ 5122495 h 6608651"/>
              <a:gd name="connsiteX206" fmla="*/ 8486645 w 18288000"/>
              <a:gd name="connsiteY206" fmla="*/ 5122495 h 6608651"/>
              <a:gd name="connsiteX207" fmla="*/ 9050329 w 18288000"/>
              <a:gd name="connsiteY207" fmla="*/ 5122495 h 6608651"/>
              <a:gd name="connsiteX208" fmla="*/ 9172356 w 18288000"/>
              <a:gd name="connsiteY208" fmla="*/ 5122495 h 6608651"/>
              <a:gd name="connsiteX209" fmla="*/ 9173143 w 18288000"/>
              <a:gd name="connsiteY209" fmla="*/ 5122495 h 6608651"/>
              <a:gd name="connsiteX210" fmla="*/ 9251870 w 18288000"/>
              <a:gd name="connsiteY210" fmla="*/ 5201546 h 6608651"/>
              <a:gd name="connsiteX211" fmla="*/ 9251870 w 18288000"/>
              <a:gd name="connsiteY211" fmla="*/ 5203127 h 6608651"/>
              <a:gd name="connsiteX212" fmla="*/ 9251870 w 18288000"/>
              <a:gd name="connsiteY212" fmla="*/ 5391268 h 6608651"/>
              <a:gd name="connsiteX213" fmla="*/ 9173143 w 18288000"/>
              <a:gd name="connsiteY213" fmla="*/ 5470319 h 6608651"/>
              <a:gd name="connsiteX214" fmla="*/ 9172356 w 18288000"/>
              <a:gd name="connsiteY214" fmla="*/ 5470319 h 6608651"/>
              <a:gd name="connsiteX215" fmla="*/ 9050329 w 18288000"/>
              <a:gd name="connsiteY215" fmla="*/ 5470319 h 6608651"/>
              <a:gd name="connsiteX216" fmla="*/ 8828320 w 18288000"/>
              <a:gd name="connsiteY216" fmla="*/ 5470319 h 6608651"/>
              <a:gd name="connsiteX217" fmla="*/ 8785020 w 18288000"/>
              <a:gd name="connsiteY217" fmla="*/ 5470319 h 6608651"/>
              <a:gd name="connsiteX218" fmla="*/ 8785020 w 18288000"/>
              <a:gd name="connsiteY218" fmla="*/ 5501939 h 6608651"/>
              <a:gd name="connsiteX219" fmla="*/ 8828320 w 18288000"/>
              <a:gd name="connsiteY219" fmla="*/ 5501939 h 6608651"/>
              <a:gd name="connsiteX220" fmla="*/ 9050329 w 18288000"/>
              <a:gd name="connsiteY220" fmla="*/ 5501939 h 6608651"/>
              <a:gd name="connsiteX221" fmla="*/ 9172356 w 18288000"/>
              <a:gd name="connsiteY221" fmla="*/ 5501939 h 6608651"/>
              <a:gd name="connsiteX222" fmla="*/ 9173143 w 18288000"/>
              <a:gd name="connsiteY222" fmla="*/ 5501939 h 6608651"/>
              <a:gd name="connsiteX223" fmla="*/ 9251870 w 18288000"/>
              <a:gd name="connsiteY223" fmla="*/ 5580990 h 6608651"/>
              <a:gd name="connsiteX224" fmla="*/ 9251870 w 18288000"/>
              <a:gd name="connsiteY224" fmla="*/ 5769922 h 6608651"/>
              <a:gd name="connsiteX225" fmla="*/ 9251870 w 18288000"/>
              <a:gd name="connsiteY225" fmla="*/ 5770712 h 6608651"/>
              <a:gd name="connsiteX226" fmla="*/ 9173143 w 18288000"/>
              <a:gd name="connsiteY226" fmla="*/ 5849763 h 6608651"/>
              <a:gd name="connsiteX227" fmla="*/ 9172356 w 18288000"/>
              <a:gd name="connsiteY227" fmla="*/ 5849763 h 6608651"/>
              <a:gd name="connsiteX228" fmla="*/ 9050329 w 18288000"/>
              <a:gd name="connsiteY228" fmla="*/ 5849763 h 6608651"/>
              <a:gd name="connsiteX229" fmla="*/ 8828320 w 18288000"/>
              <a:gd name="connsiteY229" fmla="*/ 5849763 h 6608651"/>
              <a:gd name="connsiteX230" fmla="*/ 8785020 w 18288000"/>
              <a:gd name="connsiteY230" fmla="*/ 5849763 h 6608651"/>
              <a:gd name="connsiteX231" fmla="*/ 8785020 w 18288000"/>
              <a:gd name="connsiteY231" fmla="*/ 5881383 h 6608651"/>
              <a:gd name="connsiteX232" fmla="*/ 8828320 w 18288000"/>
              <a:gd name="connsiteY232" fmla="*/ 5881383 h 6608651"/>
              <a:gd name="connsiteX233" fmla="*/ 9050329 w 18288000"/>
              <a:gd name="connsiteY233" fmla="*/ 5881383 h 6608651"/>
              <a:gd name="connsiteX234" fmla="*/ 9172356 w 18288000"/>
              <a:gd name="connsiteY234" fmla="*/ 5881383 h 6608651"/>
              <a:gd name="connsiteX235" fmla="*/ 9173143 w 18288000"/>
              <a:gd name="connsiteY235" fmla="*/ 5881383 h 6608651"/>
              <a:gd name="connsiteX236" fmla="*/ 9251870 w 18288000"/>
              <a:gd name="connsiteY236" fmla="*/ 5960434 h 6608651"/>
              <a:gd name="connsiteX237" fmla="*/ 9251870 w 18288000"/>
              <a:gd name="connsiteY237" fmla="*/ 6150156 h 6608651"/>
              <a:gd name="connsiteX238" fmla="*/ 9173143 w 18288000"/>
              <a:gd name="connsiteY238" fmla="*/ 6229207 h 6608651"/>
              <a:gd name="connsiteX239" fmla="*/ 9172356 w 18288000"/>
              <a:gd name="connsiteY239" fmla="*/ 6229207 h 6608651"/>
              <a:gd name="connsiteX240" fmla="*/ 9131418 w 18288000"/>
              <a:gd name="connsiteY240" fmla="*/ 6229207 h 6608651"/>
              <a:gd name="connsiteX241" fmla="*/ 9100714 w 18288000"/>
              <a:gd name="connsiteY241" fmla="*/ 6229207 h 6608651"/>
              <a:gd name="connsiteX242" fmla="*/ 9057415 w 18288000"/>
              <a:gd name="connsiteY242" fmla="*/ 6229207 h 6608651"/>
              <a:gd name="connsiteX243" fmla="*/ 9057415 w 18288000"/>
              <a:gd name="connsiteY243" fmla="*/ 6260827 h 6608651"/>
              <a:gd name="connsiteX244" fmla="*/ 9100714 w 18288000"/>
              <a:gd name="connsiteY244" fmla="*/ 6260827 h 6608651"/>
              <a:gd name="connsiteX245" fmla="*/ 9131418 w 18288000"/>
              <a:gd name="connsiteY245" fmla="*/ 6260827 h 6608651"/>
              <a:gd name="connsiteX246" fmla="*/ 9172356 w 18288000"/>
              <a:gd name="connsiteY246" fmla="*/ 6260827 h 6608651"/>
              <a:gd name="connsiteX247" fmla="*/ 9230614 w 18288000"/>
              <a:gd name="connsiteY247" fmla="*/ 6286914 h 6608651"/>
              <a:gd name="connsiteX248" fmla="*/ 9251870 w 18288000"/>
              <a:gd name="connsiteY248" fmla="*/ 6339878 h 6608651"/>
              <a:gd name="connsiteX249" fmla="*/ 9251870 w 18288000"/>
              <a:gd name="connsiteY249" fmla="*/ 6529600 h 6608651"/>
              <a:gd name="connsiteX250" fmla="*/ 9173143 w 18288000"/>
              <a:gd name="connsiteY250" fmla="*/ 6608651 h 6608651"/>
              <a:gd name="connsiteX251" fmla="*/ 9172356 w 18288000"/>
              <a:gd name="connsiteY251" fmla="*/ 6608651 h 6608651"/>
              <a:gd name="connsiteX252" fmla="*/ 9050329 w 18288000"/>
              <a:gd name="connsiteY252" fmla="*/ 6608651 h 6608651"/>
              <a:gd name="connsiteX253" fmla="*/ 8333128 w 18288000"/>
              <a:gd name="connsiteY253" fmla="*/ 6608651 h 6608651"/>
              <a:gd name="connsiteX254" fmla="*/ 7439579 w 18288000"/>
              <a:gd name="connsiteY254" fmla="*/ 6608651 h 6608651"/>
              <a:gd name="connsiteX255" fmla="*/ 6300401 w 18288000"/>
              <a:gd name="connsiteY255" fmla="*/ 6608651 h 6608651"/>
              <a:gd name="connsiteX256" fmla="*/ 5341509 w 18288000"/>
              <a:gd name="connsiteY256" fmla="*/ 6608651 h 6608651"/>
              <a:gd name="connsiteX257" fmla="*/ 193874 w 18288000"/>
              <a:gd name="connsiteY257" fmla="*/ 6608651 h 6608651"/>
              <a:gd name="connsiteX258" fmla="*/ 0 w 18288000"/>
              <a:gd name="connsiteY258" fmla="*/ 6608651 h 6608651"/>
              <a:gd name="connsiteX259" fmla="*/ 0 w 18288000"/>
              <a:gd name="connsiteY259" fmla="*/ 6450549 h 6608651"/>
              <a:gd name="connsiteX260" fmla="*/ 59097 w 18288000"/>
              <a:gd name="connsiteY260" fmla="*/ 6450549 h 6608651"/>
              <a:gd name="connsiteX261" fmla="*/ 5341509 w 18288000"/>
              <a:gd name="connsiteY261" fmla="*/ 6450549 h 6608651"/>
              <a:gd name="connsiteX262" fmla="*/ 6300401 w 18288000"/>
              <a:gd name="connsiteY262" fmla="*/ 6450549 h 6608651"/>
              <a:gd name="connsiteX263" fmla="*/ 7439579 w 18288000"/>
              <a:gd name="connsiteY263" fmla="*/ 6450549 h 6608651"/>
              <a:gd name="connsiteX264" fmla="*/ 8333128 w 18288000"/>
              <a:gd name="connsiteY264" fmla="*/ 6450549 h 6608651"/>
              <a:gd name="connsiteX265" fmla="*/ 9050329 w 18288000"/>
              <a:gd name="connsiteY265" fmla="*/ 6450549 h 6608651"/>
              <a:gd name="connsiteX266" fmla="*/ 9094416 w 18288000"/>
              <a:gd name="connsiteY266" fmla="*/ 6450549 h 6608651"/>
              <a:gd name="connsiteX267" fmla="*/ 9094416 w 18288000"/>
              <a:gd name="connsiteY267" fmla="*/ 6418929 h 6608651"/>
              <a:gd name="connsiteX268" fmla="*/ 9050329 w 18288000"/>
              <a:gd name="connsiteY268" fmla="*/ 6418929 h 6608651"/>
              <a:gd name="connsiteX269" fmla="*/ 9010966 w 18288000"/>
              <a:gd name="connsiteY269" fmla="*/ 6418929 h 6608651"/>
              <a:gd name="connsiteX270" fmla="*/ 8978688 w 18288000"/>
              <a:gd name="connsiteY270" fmla="*/ 6418929 h 6608651"/>
              <a:gd name="connsiteX271" fmla="*/ 8920430 w 18288000"/>
              <a:gd name="connsiteY271" fmla="*/ 6392842 h 6608651"/>
              <a:gd name="connsiteX272" fmla="*/ 8899961 w 18288000"/>
              <a:gd name="connsiteY272" fmla="*/ 6339087 h 6608651"/>
              <a:gd name="connsiteX273" fmla="*/ 8899961 w 18288000"/>
              <a:gd name="connsiteY273" fmla="*/ 6150156 h 6608651"/>
              <a:gd name="connsiteX274" fmla="*/ 8978688 w 18288000"/>
              <a:gd name="connsiteY274" fmla="*/ 6071105 h 6608651"/>
              <a:gd name="connsiteX275" fmla="*/ 9001519 w 18288000"/>
              <a:gd name="connsiteY275" fmla="*/ 6071105 h 6608651"/>
              <a:gd name="connsiteX276" fmla="*/ 9050329 w 18288000"/>
              <a:gd name="connsiteY276" fmla="*/ 6071105 h 6608651"/>
              <a:gd name="connsiteX277" fmla="*/ 9094416 w 18288000"/>
              <a:gd name="connsiteY277" fmla="*/ 6071105 h 6608651"/>
              <a:gd name="connsiteX278" fmla="*/ 9094416 w 18288000"/>
              <a:gd name="connsiteY278" fmla="*/ 6039485 h 6608651"/>
              <a:gd name="connsiteX279" fmla="*/ 9050329 w 18288000"/>
              <a:gd name="connsiteY279" fmla="*/ 6039485 h 6608651"/>
              <a:gd name="connsiteX280" fmla="*/ 8828320 w 18288000"/>
              <a:gd name="connsiteY280" fmla="*/ 6039485 h 6608651"/>
              <a:gd name="connsiteX281" fmla="*/ 8706293 w 18288000"/>
              <a:gd name="connsiteY281" fmla="*/ 6039485 h 6608651"/>
              <a:gd name="connsiteX282" fmla="*/ 8627566 w 18288000"/>
              <a:gd name="connsiteY282" fmla="*/ 5960434 h 6608651"/>
              <a:gd name="connsiteX283" fmla="*/ 8627566 w 18288000"/>
              <a:gd name="connsiteY283" fmla="*/ 5959644 h 6608651"/>
              <a:gd name="connsiteX284" fmla="*/ 8627566 w 18288000"/>
              <a:gd name="connsiteY284" fmla="*/ 5940672 h 6608651"/>
              <a:gd name="connsiteX285" fmla="*/ 8627566 w 18288000"/>
              <a:gd name="connsiteY285" fmla="*/ 5770712 h 6608651"/>
              <a:gd name="connsiteX286" fmla="*/ 8706293 w 18288000"/>
              <a:gd name="connsiteY286" fmla="*/ 5691661 h 6608651"/>
              <a:gd name="connsiteX287" fmla="*/ 8828320 w 18288000"/>
              <a:gd name="connsiteY287" fmla="*/ 5691661 h 6608651"/>
              <a:gd name="connsiteX288" fmla="*/ 9050329 w 18288000"/>
              <a:gd name="connsiteY288" fmla="*/ 5691661 h 6608651"/>
              <a:gd name="connsiteX289" fmla="*/ 9094416 w 18288000"/>
              <a:gd name="connsiteY289" fmla="*/ 5691661 h 6608651"/>
              <a:gd name="connsiteX290" fmla="*/ 9094416 w 18288000"/>
              <a:gd name="connsiteY290" fmla="*/ 5660041 h 6608651"/>
              <a:gd name="connsiteX291" fmla="*/ 9050329 w 18288000"/>
              <a:gd name="connsiteY291" fmla="*/ 5660041 h 6608651"/>
              <a:gd name="connsiteX292" fmla="*/ 8828320 w 18288000"/>
              <a:gd name="connsiteY292" fmla="*/ 5660041 h 6608651"/>
              <a:gd name="connsiteX293" fmla="*/ 8706293 w 18288000"/>
              <a:gd name="connsiteY293" fmla="*/ 5660041 h 6608651"/>
              <a:gd name="connsiteX294" fmla="*/ 8627566 w 18288000"/>
              <a:gd name="connsiteY294" fmla="*/ 5580990 h 6608651"/>
              <a:gd name="connsiteX295" fmla="*/ 8627566 w 18288000"/>
              <a:gd name="connsiteY295" fmla="*/ 5580200 h 6608651"/>
              <a:gd name="connsiteX296" fmla="*/ 8627566 w 18288000"/>
              <a:gd name="connsiteY296" fmla="*/ 5561227 h 6608651"/>
              <a:gd name="connsiteX297" fmla="*/ 8627566 w 18288000"/>
              <a:gd name="connsiteY297" fmla="*/ 5391268 h 6608651"/>
              <a:gd name="connsiteX298" fmla="*/ 8706293 w 18288000"/>
              <a:gd name="connsiteY298" fmla="*/ 5312217 h 6608651"/>
              <a:gd name="connsiteX299" fmla="*/ 8828320 w 18288000"/>
              <a:gd name="connsiteY299" fmla="*/ 5312217 h 6608651"/>
              <a:gd name="connsiteX300" fmla="*/ 9050329 w 18288000"/>
              <a:gd name="connsiteY300" fmla="*/ 5312217 h 6608651"/>
              <a:gd name="connsiteX301" fmla="*/ 9094416 w 18288000"/>
              <a:gd name="connsiteY301" fmla="*/ 5312217 h 6608651"/>
              <a:gd name="connsiteX302" fmla="*/ 9094416 w 18288000"/>
              <a:gd name="connsiteY302" fmla="*/ 5280597 h 6608651"/>
              <a:gd name="connsiteX303" fmla="*/ 9050329 w 18288000"/>
              <a:gd name="connsiteY303" fmla="*/ 5280597 h 6608651"/>
              <a:gd name="connsiteX304" fmla="*/ 8486645 w 18288000"/>
              <a:gd name="connsiteY304" fmla="*/ 5280597 h 6608651"/>
              <a:gd name="connsiteX305" fmla="*/ 8364620 w 18288000"/>
              <a:gd name="connsiteY305" fmla="*/ 5280597 h 6608651"/>
              <a:gd name="connsiteX306" fmla="*/ 8363832 w 18288000"/>
              <a:gd name="connsiteY306" fmla="*/ 5280597 h 6608651"/>
              <a:gd name="connsiteX307" fmla="*/ 8285104 w 18288000"/>
              <a:gd name="connsiteY307" fmla="*/ 5201546 h 6608651"/>
              <a:gd name="connsiteX308" fmla="*/ 8285104 w 18288000"/>
              <a:gd name="connsiteY308" fmla="*/ 5200756 h 6608651"/>
              <a:gd name="connsiteX309" fmla="*/ 8285104 w 18288000"/>
              <a:gd name="connsiteY309" fmla="*/ 5181783 h 6608651"/>
              <a:gd name="connsiteX310" fmla="*/ 8285104 w 18288000"/>
              <a:gd name="connsiteY310" fmla="*/ 5011824 h 6608651"/>
              <a:gd name="connsiteX311" fmla="*/ 8363832 w 18288000"/>
              <a:gd name="connsiteY311" fmla="*/ 4932773 h 6608651"/>
              <a:gd name="connsiteX312" fmla="*/ 8364620 w 18288000"/>
              <a:gd name="connsiteY312" fmla="*/ 4932773 h 6608651"/>
              <a:gd name="connsiteX313" fmla="*/ 8486645 w 18288000"/>
              <a:gd name="connsiteY313" fmla="*/ 4932773 h 6608651"/>
              <a:gd name="connsiteX314" fmla="*/ 9050329 w 18288000"/>
              <a:gd name="connsiteY314" fmla="*/ 4932773 h 6608651"/>
              <a:gd name="connsiteX315" fmla="*/ 9094416 w 18288000"/>
              <a:gd name="connsiteY315" fmla="*/ 4932773 h 6608651"/>
              <a:gd name="connsiteX316" fmla="*/ 9094416 w 18288000"/>
              <a:gd name="connsiteY316" fmla="*/ 4901153 h 6608651"/>
              <a:gd name="connsiteX317" fmla="*/ 9050329 w 18288000"/>
              <a:gd name="connsiteY317" fmla="*/ 4901153 h 6608651"/>
              <a:gd name="connsiteX318" fmla="*/ 8134736 w 18288000"/>
              <a:gd name="connsiteY318" fmla="*/ 4901153 h 6608651"/>
              <a:gd name="connsiteX319" fmla="*/ 8012710 w 18288000"/>
              <a:gd name="connsiteY319" fmla="*/ 4901153 h 6608651"/>
              <a:gd name="connsiteX320" fmla="*/ 8011922 w 18288000"/>
              <a:gd name="connsiteY320" fmla="*/ 4901153 h 6608651"/>
              <a:gd name="connsiteX321" fmla="*/ 7933196 w 18288000"/>
              <a:gd name="connsiteY321" fmla="*/ 4822102 h 6608651"/>
              <a:gd name="connsiteX322" fmla="*/ 7933196 w 18288000"/>
              <a:gd name="connsiteY322" fmla="*/ 4821312 h 6608651"/>
              <a:gd name="connsiteX323" fmla="*/ 7933196 w 18288000"/>
              <a:gd name="connsiteY323" fmla="*/ 4802339 h 6608651"/>
              <a:gd name="connsiteX324" fmla="*/ 7933196 w 18288000"/>
              <a:gd name="connsiteY324" fmla="*/ 4632380 h 6608651"/>
              <a:gd name="connsiteX325" fmla="*/ 8011922 w 18288000"/>
              <a:gd name="connsiteY325" fmla="*/ 4553329 h 6608651"/>
              <a:gd name="connsiteX326" fmla="*/ 8012710 w 18288000"/>
              <a:gd name="connsiteY326" fmla="*/ 4553329 h 6608651"/>
              <a:gd name="connsiteX327" fmla="*/ 8134736 w 18288000"/>
              <a:gd name="connsiteY327" fmla="*/ 4553329 h 6608651"/>
              <a:gd name="connsiteX328" fmla="*/ 9050329 w 18288000"/>
              <a:gd name="connsiteY328" fmla="*/ 4553329 h 6608651"/>
              <a:gd name="connsiteX329" fmla="*/ 9094416 w 18288000"/>
              <a:gd name="connsiteY329" fmla="*/ 4553329 h 6608651"/>
              <a:gd name="connsiteX330" fmla="*/ 9094416 w 18288000"/>
              <a:gd name="connsiteY330" fmla="*/ 4521709 h 6608651"/>
              <a:gd name="connsiteX331" fmla="*/ 9050329 w 18288000"/>
              <a:gd name="connsiteY331" fmla="*/ 4521709 h 6608651"/>
              <a:gd name="connsiteX332" fmla="*/ 7562393 w 18288000"/>
              <a:gd name="connsiteY332" fmla="*/ 4521709 h 6608651"/>
              <a:gd name="connsiteX333" fmla="*/ 7440366 w 18288000"/>
              <a:gd name="connsiteY333" fmla="*/ 4521709 h 6608651"/>
              <a:gd name="connsiteX334" fmla="*/ 7439579 w 18288000"/>
              <a:gd name="connsiteY334" fmla="*/ 4521709 h 6608651"/>
              <a:gd name="connsiteX335" fmla="*/ 7360852 w 18288000"/>
              <a:gd name="connsiteY335" fmla="*/ 4442658 h 6608651"/>
              <a:gd name="connsiteX336" fmla="*/ 7360852 w 18288000"/>
              <a:gd name="connsiteY336" fmla="*/ 4441867 h 6608651"/>
              <a:gd name="connsiteX337" fmla="*/ 7360852 w 18288000"/>
              <a:gd name="connsiteY337" fmla="*/ 4252936 h 6608651"/>
              <a:gd name="connsiteX338" fmla="*/ 7439579 w 18288000"/>
              <a:gd name="connsiteY338" fmla="*/ 4173885 h 6608651"/>
              <a:gd name="connsiteX339" fmla="*/ 7440366 w 18288000"/>
              <a:gd name="connsiteY339" fmla="*/ 4173885 h 6608651"/>
              <a:gd name="connsiteX340" fmla="*/ 7562393 w 18288000"/>
              <a:gd name="connsiteY340" fmla="*/ 4173885 h 6608651"/>
              <a:gd name="connsiteX341" fmla="*/ 9050329 w 18288000"/>
              <a:gd name="connsiteY341" fmla="*/ 4173885 h 6608651"/>
              <a:gd name="connsiteX342" fmla="*/ 9094416 w 18288000"/>
              <a:gd name="connsiteY342" fmla="*/ 4173885 h 6608651"/>
              <a:gd name="connsiteX343" fmla="*/ 9094416 w 18288000"/>
              <a:gd name="connsiteY343" fmla="*/ 4142265 h 6608651"/>
              <a:gd name="connsiteX344" fmla="*/ 9050329 w 18288000"/>
              <a:gd name="connsiteY344" fmla="*/ 4142265 h 6608651"/>
              <a:gd name="connsiteX345" fmla="*/ 7272678 w 18288000"/>
              <a:gd name="connsiteY345" fmla="*/ 4142265 h 6608651"/>
              <a:gd name="connsiteX346" fmla="*/ 7150651 w 18288000"/>
              <a:gd name="connsiteY346" fmla="*/ 4142265 h 6608651"/>
              <a:gd name="connsiteX347" fmla="*/ 7149864 w 18288000"/>
              <a:gd name="connsiteY347" fmla="*/ 4142265 h 6608651"/>
              <a:gd name="connsiteX348" fmla="*/ 7071137 w 18288000"/>
              <a:gd name="connsiteY348" fmla="*/ 4063214 h 6608651"/>
              <a:gd name="connsiteX349" fmla="*/ 7071137 w 18288000"/>
              <a:gd name="connsiteY349" fmla="*/ 4062423 h 6608651"/>
              <a:gd name="connsiteX350" fmla="*/ 7071137 w 18288000"/>
              <a:gd name="connsiteY350" fmla="*/ 4043451 h 6608651"/>
              <a:gd name="connsiteX351" fmla="*/ 7071137 w 18288000"/>
              <a:gd name="connsiteY351" fmla="*/ 3873492 h 6608651"/>
              <a:gd name="connsiteX352" fmla="*/ 7149864 w 18288000"/>
              <a:gd name="connsiteY352" fmla="*/ 3794441 h 6608651"/>
              <a:gd name="connsiteX353" fmla="*/ 7150651 w 18288000"/>
              <a:gd name="connsiteY353" fmla="*/ 3794441 h 6608651"/>
              <a:gd name="connsiteX354" fmla="*/ 7272678 w 18288000"/>
              <a:gd name="connsiteY354" fmla="*/ 3794441 h 6608651"/>
              <a:gd name="connsiteX355" fmla="*/ 9050329 w 18288000"/>
              <a:gd name="connsiteY355" fmla="*/ 3794441 h 6608651"/>
              <a:gd name="connsiteX356" fmla="*/ 9094416 w 18288000"/>
              <a:gd name="connsiteY356" fmla="*/ 3794441 h 6608651"/>
              <a:gd name="connsiteX357" fmla="*/ 9094416 w 18288000"/>
              <a:gd name="connsiteY357" fmla="*/ 3762821 h 6608651"/>
              <a:gd name="connsiteX358" fmla="*/ 9050329 w 18288000"/>
              <a:gd name="connsiteY358" fmla="*/ 3762821 h 6608651"/>
              <a:gd name="connsiteX359" fmla="*/ 7058541 w 18288000"/>
              <a:gd name="connsiteY359" fmla="*/ 3762821 h 6608651"/>
              <a:gd name="connsiteX360" fmla="*/ 6936514 w 18288000"/>
              <a:gd name="connsiteY360" fmla="*/ 3762821 h 6608651"/>
              <a:gd name="connsiteX361" fmla="*/ 6935727 w 18288000"/>
              <a:gd name="connsiteY361" fmla="*/ 3762821 h 6608651"/>
              <a:gd name="connsiteX362" fmla="*/ 6857000 w 18288000"/>
              <a:gd name="connsiteY362" fmla="*/ 3683770 h 6608651"/>
              <a:gd name="connsiteX363" fmla="*/ 6857000 w 18288000"/>
              <a:gd name="connsiteY363" fmla="*/ 3682979 h 6608651"/>
              <a:gd name="connsiteX364" fmla="*/ 6857000 w 18288000"/>
              <a:gd name="connsiteY364" fmla="*/ 3664007 h 6608651"/>
              <a:gd name="connsiteX365" fmla="*/ 6857000 w 18288000"/>
              <a:gd name="connsiteY365" fmla="*/ 3494048 h 6608651"/>
              <a:gd name="connsiteX366" fmla="*/ 6935727 w 18288000"/>
              <a:gd name="connsiteY366" fmla="*/ 3414997 h 6608651"/>
              <a:gd name="connsiteX367" fmla="*/ 6936514 w 18288000"/>
              <a:gd name="connsiteY367" fmla="*/ 3414997 h 6608651"/>
              <a:gd name="connsiteX368" fmla="*/ 7058541 w 18288000"/>
              <a:gd name="connsiteY368" fmla="*/ 3414997 h 6608651"/>
              <a:gd name="connsiteX369" fmla="*/ 9050329 w 18288000"/>
              <a:gd name="connsiteY369" fmla="*/ 3414997 h 6608651"/>
              <a:gd name="connsiteX370" fmla="*/ 9094416 w 18288000"/>
              <a:gd name="connsiteY370" fmla="*/ 3414997 h 6608651"/>
              <a:gd name="connsiteX371" fmla="*/ 9094416 w 18288000"/>
              <a:gd name="connsiteY371" fmla="*/ 3383376 h 6608651"/>
              <a:gd name="connsiteX372" fmla="*/ 9050329 w 18288000"/>
              <a:gd name="connsiteY372" fmla="*/ 3383376 h 6608651"/>
              <a:gd name="connsiteX373" fmla="*/ 6932578 w 18288000"/>
              <a:gd name="connsiteY373" fmla="*/ 3383376 h 6608651"/>
              <a:gd name="connsiteX374" fmla="*/ 6810551 w 18288000"/>
              <a:gd name="connsiteY374" fmla="*/ 3383376 h 6608651"/>
              <a:gd name="connsiteX375" fmla="*/ 6809764 w 18288000"/>
              <a:gd name="connsiteY375" fmla="*/ 3383376 h 6608651"/>
              <a:gd name="connsiteX376" fmla="*/ 6731037 w 18288000"/>
              <a:gd name="connsiteY376" fmla="*/ 3304326 h 6608651"/>
              <a:gd name="connsiteX377" fmla="*/ 6731037 w 18288000"/>
              <a:gd name="connsiteY377" fmla="*/ 3303535 h 6608651"/>
              <a:gd name="connsiteX378" fmla="*/ 6731037 w 18288000"/>
              <a:gd name="connsiteY378" fmla="*/ 3284563 h 6608651"/>
              <a:gd name="connsiteX379" fmla="*/ 6731037 w 18288000"/>
              <a:gd name="connsiteY379" fmla="*/ 3114604 h 6608651"/>
              <a:gd name="connsiteX380" fmla="*/ 6809764 w 18288000"/>
              <a:gd name="connsiteY380" fmla="*/ 3035553 h 6608651"/>
              <a:gd name="connsiteX381" fmla="*/ 6810551 w 18288000"/>
              <a:gd name="connsiteY381" fmla="*/ 3035553 h 6608651"/>
              <a:gd name="connsiteX382" fmla="*/ 6932578 w 18288000"/>
              <a:gd name="connsiteY382" fmla="*/ 3035553 h 6608651"/>
              <a:gd name="connsiteX383" fmla="*/ 9050329 w 18288000"/>
              <a:gd name="connsiteY383" fmla="*/ 3035553 h 6608651"/>
              <a:gd name="connsiteX384" fmla="*/ 9094416 w 18288000"/>
              <a:gd name="connsiteY384" fmla="*/ 3035553 h 6608651"/>
              <a:gd name="connsiteX385" fmla="*/ 9094416 w 18288000"/>
              <a:gd name="connsiteY385" fmla="*/ 3003932 h 6608651"/>
              <a:gd name="connsiteX386" fmla="*/ 9050329 w 18288000"/>
              <a:gd name="connsiteY386" fmla="*/ 3003932 h 6608651"/>
              <a:gd name="connsiteX387" fmla="*/ 6864873 w 18288000"/>
              <a:gd name="connsiteY387" fmla="*/ 3003932 h 6608651"/>
              <a:gd name="connsiteX388" fmla="*/ 6742846 w 18288000"/>
              <a:gd name="connsiteY388" fmla="*/ 3003932 h 6608651"/>
              <a:gd name="connsiteX389" fmla="*/ 6742059 w 18288000"/>
              <a:gd name="connsiteY389" fmla="*/ 3003932 h 6608651"/>
              <a:gd name="connsiteX390" fmla="*/ 6663332 w 18288000"/>
              <a:gd name="connsiteY390" fmla="*/ 2924882 h 6608651"/>
              <a:gd name="connsiteX391" fmla="*/ 6663332 w 18288000"/>
              <a:gd name="connsiteY391" fmla="*/ 2924091 h 6608651"/>
              <a:gd name="connsiteX392" fmla="*/ 6663332 w 18288000"/>
              <a:gd name="connsiteY392" fmla="*/ 2905119 h 6608651"/>
              <a:gd name="connsiteX393" fmla="*/ 6663332 w 18288000"/>
              <a:gd name="connsiteY393" fmla="*/ 2735160 h 6608651"/>
              <a:gd name="connsiteX394" fmla="*/ 6742059 w 18288000"/>
              <a:gd name="connsiteY394" fmla="*/ 2656109 h 6608651"/>
              <a:gd name="connsiteX395" fmla="*/ 6742846 w 18288000"/>
              <a:gd name="connsiteY395" fmla="*/ 2656109 h 6608651"/>
              <a:gd name="connsiteX396" fmla="*/ 6864873 w 18288000"/>
              <a:gd name="connsiteY396" fmla="*/ 2656109 h 6608651"/>
              <a:gd name="connsiteX397" fmla="*/ 9050329 w 18288000"/>
              <a:gd name="connsiteY397" fmla="*/ 2656109 h 6608651"/>
              <a:gd name="connsiteX398" fmla="*/ 9094416 w 18288000"/>
              <a:gd name="connsiteY398" fmla="*/ 2656109 h 6608651"/>
              <a:gd name="connsiteX399" fmla="*/ 9094416 w 18288000"/>
              <a:gd name="connsiteY399" fmla="*/ 2624488 h 6608651"/>
              <a:gd name="connsiteX400" fmla="*/ 9050329 w 18288000"/>
              <a:gd name="connsiteY400" fmla="*/ 2624488 h 6608651"/>
              <a:gd name="connsiteX401" fmla="*/ 6864873 w 18288000"/>
              <a:gd name="connsiteY401" fmla="*/ 2624488 h 6608651"/>
              <a:gd name="connsiteX402" fmla="*/ 6742846 w 18288000"/>
              <a:gd name="connsiteY402" fmla="*/ 2624488 h 6608651"/>
              <a:gd name="connsiteX403" fmla="*/ 6742059 w 18288000"/>
              <a:gd name="connsiteY403" fmla="*/ 2624488 h 6608651"/>
              <a:gd name="connsiteX404" fmla="*/ 6663332 w 18288000"/>
              <a:gd name="connsiteY404" fmla="*/ 2545437 h 6608651"/>
              <a:gd name="connsiteX405" fmla="*/ 6663332 w 18288000"/>
              <a:gd name="connsiteY405" fmla="*/ 2544647 h 6608651"/>
              <a:gd name="connsiteX406" fmla="*/ 6663332 w 18288000"/>
              <a:gd name="connsiteY406" fmla="*/ 2525675 h 6608651"/>
              <a:gd name="connsiteX407" fmla="*/ 6663332 w 18288000"/>
              <a:gd name="connsiteY407" fmla="*/ 2355715 h 6608651"/>
              <a:gd name="connsiteX408" fmla="*/ 6742059 w 18288000"/>
              <a:gd name="connsiteY408" fmla="*/ 2276665 h 6608651"/>
              <a:gd name="connsiteX409" fmla="*/ 6742846 w 18288000"/>
              <a:gd name="connsiteY409" fmla="*/ 2276665 h 6608651"/>
              <a:gd name="connsiteX410" fmla="*/ 6864873 w 18288000"/>
              <a:gd name="connsiteY410" fmla="*/ 2276665 h 6608651"/>
              <a:gd name="connsiteX411" fmla="*/ 9050329 w 18288000"/>
              <a:gd name="connsiteY411" fmla="*/ 2276665 h 6608651"/>
              <a:gd name="connsiteX412" fmla="*/ 9094416 w 18288000"/>
              <a:gd name="connsiteY412" fmla="*/ 2276665 h 6608651"/>
              <a:gd name="connsiteX413" fmla="*/ 9094416 w 18288000"/>
              <a:gd name="connsiteY413" fmla="*/ 2245044 h 6608651"/>
              <a:gd name="connsiteX414" fmla="*/ 9050329 w 18288000"/>
              <a:gd name="connsiteY414" fmla="*/ 2245044 h 6608651"/>
              <a:gd name="connsiteX415" fmla="*/ 6957771 w 18288000"/>
              <a:gd name="connsiteY415" fmla="*/ 2245044 h 6608651"/>
              <a:gd name="connsiteX416" fmla="*/ 6835744 w 18288000"/>
              <a:gd name="connsiteY416" fmla="*/ 2245044 h 6608651"/>
              <a:gd name="connsiteX417" fmla="*/ 6834957 w 18288000"/>
              <a:gd name="connsiteY417" fmla="*/ 2245044 h 6608651"/>
              <a:gd name="connsiteX418" fmla="*/ 6756230 w 18288000"/>
              <a:gd name="connsiteY418" fmla="*/ 2165993 h 6608651"/>
              <a:gd name="connsiteX419" fmla="*/ 6756230 w 18288000"/>
              <a:gd name="connsiteY419" fmla="*/ 2165203 h 6608651"/>
              <a:gd name="connsiteX420" fmla="*/ 6756230 w 18288000"/>
              <a:gd name="connsiteY420" fmla="*/ 2146231 h 6608651"/>
              <a:gd name="connsiteX421" fmla="*/ 6756230 w 18288000"/>
              <a:gd name="connsiteY421" fmla="*/ 1976271 h 6608651"/>
              <a:gd name="connsiteX422" fmla="*/ 6834957 w 18288000"/>
              <a:gd name="connsiteY422" fmla="*/ 1897221 h 6608651"/>
              <a:gd name="connsiteX423" fmla="*/ 6835744 w 18288000"/>
              <a:gd name="connsiteY423" fmla="*/ 1897221 h 6608651"/>
              <a:gd name="connsiteX424" fmla="*/ 6957771 w 18288000"/>
              <a:gd name="connsiteY424" fmla="*/ 1897221 h 6608651"/>
              <a:gd name="connsiteX425" fmla="*/ 9050329 w 18288000"/>
              <a:gd name="connsiteY425" fmla="*/ 1897221 h 6608651"/>
              <a:gd name="connsiteX426" fmla="*/ 9094416 w 18288000"/>
              <a:gd name="connsiteY426" fmla="*/ 1897221 h 6608651"/>
              <a:gd name="connsiteX427" fmla="*/ 9094416 w 18288000"/>
              <a:gd name="connsiteY427" fmla="*/ 1865600 h 6608651"/>
              <a:gd name="connsiteX428" fmla="*/ 9050329 w 18288000"/>
              <a:gd name="connsiteY428" fmla="*/ 1865600 h 6608651"/>
              <a:gd name="connsiteX429" fmla="*/ 7082159 w 18288000"/>
              <a:gd name="connsiteY429" fmla="*/ 1865600 h 6608651"/>
              <a:gd name="connsiteX430" fmla="*/ 6959345 w 18288000"/>
              <a:gd name="connsiteY430" fmla="*/ 1865600 h 6608651"/>
              <a:gd name="connsiteX431" fmla="*/ 6880618 w 18288000"/>
              <a:gd name="connsiteY431" fmla="*/ 1786550 h 6608651"/>
              <a:gd name="connsiteX432" fmla="*/ 6880618 w 18288000"/>
              <a:gd name="connsiteY432" fmla="*/ 1785759 h 6608651"/>
              <a:gd name="connsiteX433" fmla="*/ 6880618 w 18288000"/>
              <a:gd name="connsiteY433" fmla="*/ 1766787 h 6608651"/>
              <a:gd name="connsiteX434" fmla="*/ 6880618 w 18288000"/>
              <a:gd name="connsiteY434" fmla="*/ 1596827 h 6608651"/>
              <a:gd name="connsiteX435" fmla="*/ 6959345 w 18288000"/>
              <a:gd name="connsiteY435" fmla="*/ 1517777 h 6608651"/>
              <a:gd name="connsiteX436" fmla="*/ 7082159 w 18288000"/>
              <a:gd name="connsiteY436" fmla="*/ 1517777 h 6608651"/>
              <a:gd name="connsiteX437" fmla="*/ 9050329 w 18288000"/>
              <a:gd name="connsiteY437" fmla="*/ 1517777 h 6608651"/>
              <a:gd name="connsiteX438" fmla="*/ 9094416 w 18288000"/>
              <a:gd name="connsiteY438" fmla="*/ 1517777 h 6608651"/>
              <a:gd name="connsiteX439" fmla="*/ 9094416 w 18288000"/>
              <a:gd name="connsiteY439" fmla="*/ 1486156 h 6608651"/>
              <a:gd name="connsiteX440" fmla="*/ 9050329 w 18288000"/>
              <a:gd name="connsiteY440" fmla="*/ 1486156 h 6608651"/>
              <a:gd name="connsiteX441" fmla="*/ 7311254 w 18288000"/>
              <a:gd name="connsiteY441" fmla="*/ 1486156 h 6608651"/>
              <a:gd name="connsiteX442" fmla="*/ 7189228 w 18288000"/>
              <a:gd name="connsiteY442" fmla="*/ 1486156 h 6608651"/>
              <a:gd name="connsiteX443" fmla="*/ 7119948 w 18288000"/>
              <a:gd name="connsiteY443" fmla="*/ 1445840 h 6608651"/>
              <a:gd name="connsiteX444" fmla="*/ 7119948 w 18288000"/>
              <a:gd name="connsiteY444" fmla="*/ 1445050 h 6608651"/>
              <a:gd name="connsiteX445" fmla="*/ 7119161 w 18288000"/>
              <a:gd name="connsiteY445" fmla="*/ 1443469 h 6608651"/>
              <a:gd name="connsiteX446" fmla="*/ 7118373 w 18288000"/>
              <a:gd name="connsiteY446" fmla="*/ 1441097 h 6608651"/>
              <a:gd name="connsiteX447" fmla="*/ 7117586 w 18288000"/>
              <a:gd name="connsiteY447" fmla="*/ 1441097 h 6608651"/>
              <a:gd name="connsiteX448" fmla="*/ 7109713 w 18288000"/>
              <a:gd name="connsiteY448" fmla="*/ 1406315 h 6608651"/>
              <a:gd name="connsiteX449" fmla="*/ 7109713 w 18288000"/>
              <a:gd name="connsiteY449" fmla="*/ 1217383 h 6608651"/>
              <a:gd name="connsiteX450" fmla="*/ 7188440 w 18288000"/>
              <a:gd name="connsiteY450" fmla="*/ 1138333 h 6608651"/>
              <a:gd name="connsiteX451" fmla="*/ 7189228 w 18288000"/>
              <a:gd name="connsiteY451" fmla="*/ 1138333 h 6608651"/>
              <a:gd name="connsiteX452" fmla="*/ 7311254 w 18288000"/>
              <a:gd name="connsiteY452" fmla="*/ 1138333 h 6608651"/>
              <a:gd name="connsiteX453" fmla="*/ 9050329 w 18288000"/>
              <a:gd name="connsiteY453" fmla="*/ 1138333 h 6608651"/>
              <a:gd name="connsiteX454" fmla="*/ 9094416 w 18288000"/>
              <a:gd name="connsiteY454" fmla="*/ 1138333 h 6608651"/>
              <a:gd name="connsiteX455" fmla="*/ 9094416 w 18288000"/>
              <a:gd name="connsiteY455" fmla="*/ 1106712 h 6608651"/>
              <a:gd name="connsiteX456" fmla="*/ 9050329 w 18288000"/>
              <a:gd name="connsiteY456" fmla="*/ 1106712 h 6608651"/>
              <a:gd name="connsiteX457" fmla="*/ 7637183 w 18288000"/>
              <a:gd name="connsiteY457" fmla="*/ 1106712 h 6608651"/>
              <a:gd name="connsiteX458" fmla="*/ 7515156 w 18288000"/>
              <a:gd name="connsiteY458" fmla="*/ 1106712 h 6608651"/>
              <a:gd name="connsiteX459" fmla="*/ 7436429 w 18288000"/>
              <a:gd name="connsiteY459" fmla="*/ 1027661 h 6608651"/>
              <a:gd name="connsiteX460" fmla="*/ 7436429 w 18288000"/>
              <a:gd name="connsiteY460" fmla="*/ 1026871 h 6608651"/>
              <a:gd name="connsiteX461" fmla="*/ 7436429 w 18288000"/>
              <a:gd name="connsiteY461" fmla="*/ 1007898 h 6608651"/>
              <a:gd name="connsiteX462" fmla="*/ 7436429 w 18288000"/>
              <a:gd name="connsiteY462" fmla="*/ 837939 h 6608651"/>
              <a:gd name="connsiteX463" fmla="*/ 7515156 w 18288000"/>
              <a:gd name="connsiteY463" fmla="*/ 758888 h 6608651"/>
              <a:gd name="connsiteX464" fmla="*/ 7637183 w 18288000"/>
              <a:gd name="connsiteY464" fmla="*/ 758888 h 6608651"/>
              <a:gd name="connsiteX465" fmla="*/ 9050329 w 18288000"/>
              <a:gd name="connsiteY465" fmla="*/ 758888 h 6608651"/>
              <a:gd name="connsiteX466" fmla="*/ 9094416 w 18288000"/>
              <a:gd name="connsiteY466" fmla="*/ 758888 h 6608651"/>
              <a:gd name="connsiteX467" fmla="*/ 9094416 w 18288000"/>
              <a:gd name="connsiteY467" fmla="*/ 727268 h 6608651"/>
              <a:gd name="connsiteX468" fmla="*/ 9050329 w 18288000"/>
              <a:gd name="connsiteY468" fmla="*/ 727268 h 6608651"/>
              <a:gd name="connsiteX469" fmla="*/ 8150482 w 18288000"/>
              <a:gd name="connsiteY469" fmla="*/ 727268 h 6608651"/>
              <a:gd name="connsiteX470" fmla="*/ 8028455 w 18288000"/>
              <a:gd name="connsiteY470" fmla="*/ 727268 h 6608651"/>
              <a:gd name="connsiteX471" fmla="*/ 8027668 w 18288000"/>
              <a:gd name="connsiteY471" fmla="*/ 727268 h 6608651"/>
              <a:gd name="connsiteX472" fmla="*/ 7948942 w 18288000"/>
              <a:gd name="connsiteY472" fmla="*/ 648217 h 6608651"/>
              <a:gd name="connsiteX473" fmla="*/ 7948942 w 18288000"/>
              <a:gd name="connsiteY473" fmla="*/ 647427 h 6608651"/>
              <a:gd name="connsiteX474" fmla="*/ 7948942 w 18288000"/>
              <a:gd name="connsiteY474" fmla="*/ 458495 h 6608651"/>
              <a:gd name="connsiteX475" fmla="*/ 8027668 w 18288000"/>
              <a:gd name="connsiteY475" fmla="*/ 379444 h 6608651"/>
              <a:gd name="connsiteX476" fmla="*/ 8028455 w 18288000"/>
              <a:gd name="connsiteY476" fmla="*/ 379444 h 6608651"/>
              <a:gd name="connsiteX477" fmla="*/ 8150482 w 18288000"/>
              <a:gd name="connsiteY477" fmla="*/ 379444 h 6608651"/>
              <a:gd name="connsiteX478" fmla="*/ 9050329 w 18288000"/>
              <a:gd name="connsiteY478" fmla="*/ 379444 h 6608651"/>
              <a:gd name="connsiteX479" fmla="*/ 9094416 w 18288000"/>
              <a:gd name="connsiteY479" fmla="*/ 379444 h 6608651"/>
              <a:gd name="connsiteX480" fmla="*/ 9094416 w 18288000"/>
              <a:gd name="connsiteY480" fmla="*/ 347824 h 6608651"/>
              <a:gd name="connsiteX481" fmla="*/ 9050329 w 18288000"/>
              <a:gd name="connsiteY481" fmla="*/ 347824 h 6608651"/>
              <a:gd name="connsiteX482" fmla="*/ 8770062 w 18288000"/>
              <a:gd name="connsiteY482" fmla="*/ 347824 h 6608651"/>
              <a:gd name="connsiteX483" fmla="*/ 8648035 w 18288000"/>
              <a:gd name="connsiteY483" fmla="*/ 347824 h 6608651"/>
              <a:gd name="connsiteX484" fmla="*/ 8647248 w 18288000"/>
              <a:gd name="connsiteY484" fmla="*/ 347824 h 6608651"/>
              <a:gd name="connsiteX485" fmla="*/ 8588990 w 18288000"/>
              <a:gd name="connsiteY485" fmla="*/ 321737 h 6608651"/>
              <a:gd name="connsiteX486" fmla="*/ 8568521 w 18288000"/>
              <a:gd name="connsiteY486" fmla="*/ 267983 h 6608651"/>
              <a:gd name="connsiteX487" fmla="*/ 8568521 w 18288000"/>
              <a:gd name="connsiteY487" fmla="*/ 79051 h 6608651"/>
              <a:gd name="connsiteX488" fmla="*/ 8647248 w 18288000"/>
              <a:gd name="connsiteY488" fmla="*/ 0 h 660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Lst>
            <a:rect l="l" t="t" r="r" b="b"/>
            <a:pathLst>
              <a:path w="18288000" h="6608651">
                <a:moveTo>
                  <a:pt x="8647248" y="0"/>
                </a:moveTo>
                <a:cubicBezTo>
                  <a:pt x="8647248" y="0"/>
                  <a:pt x="8647248" y="0"/>
                  <a:pt x="8770062" y="0"/>
                </a:cubicBezTo>
                <a:cubicBezTo>
                  <a:pt x="8770062" y="0"/>
                  <a:pt x="8770062" y="0"/>
                  <a:pt x="9131418" y="0"/>
                </a:cubicBezTo>
                <a:cubicBezTo>
                  <a:pt x="9132205" y="0"/>
                  <a:pt x="9132992" y="0"/>
                  <a:pt x="9133780" y="0"/>
                </a:cubicBezTo>
                <a:cubicBezTo>
                  <a:pt x="9135354" y="0"/>
                  <a:pt x="9136142" y="0"/>
                  <a:pt x="9136929" y="0"/>
                </a:cubicBezTo>
                <a:cubicBezTo>
                  <a:pt x="9136929" y="0"/>
                  <a:pt x="9136929" y="0"/>
                  <a:pt x="9251870" y="0"/>
                </a:cubicBezTo>
                <a:cubicBezTo>
                  <a:pt x="9298319" y="0"/>
                  <a:pt x="9343980" y="791"/>
                  <a:pt x="9389642" y="3162"/>
                </a:cubicBezTo>
                <a:cubicBezTo>
                  <a:pt x="10760276" y="75099"/>
                  <a:pt x="11849856" y="1214221"/>
                  <a:pt x="11849856" y="2608678"/>
                </a:cubicBezTo>
                <a:cubicBezTo>
                  <a:pt x="11849856" y="3773097"/>
                  <a:pt x="11090142" y="4758861"/>
                  <a:pt x="10041500" y="5094037"/>
                </a:cubicBezTo>
                <a:cubicBezTo>
                  <a:pt x="10019457" y="5101152"/>
                  <a:pt x="9998200" y="5108266"/>
                  <a:pt x="9976157" y="5114590"/>
                </a:cubicBezTo>
                <a:cubicBezTo>
                  <a:pt x="9976157" y="5114590"/>
                  <a:pt x="9976157" y="5114590"/>
                  <a:pt x="9976157" y="5960434"/>
                </a:cubicBezTo>
                <a:cubicBezTo>
                  <a:pt x="9976157" y="6003912"/>
                  <a:pt x="9941517" y="6039485"/>
                  <a:pt x="9897430" y="6039485"/>
                </a:cubicBezTo>
                <a:cubicBezTo>
                  <a:pt x="9897430" y="6039485"/>
                  <a:pt x="9897430" y="6039485"/>
                  <a:pt x="9673846" y="6039485"/>
                </a:cubicBezTo>
                <a:cubicBezTo>
                  <a:pt x="9671484" y="6039485"/>
                  <a:pt x="9669910" y="6039485"/>
                  <a:pt x="9667548" y="6038695"/>
                </a:cubicBezTo>
                <a:cubicBezTo>
                  <a:pt x="9667548" y="6038695"/>
                  <a:pt x="9667548" y="6038695"/>
                  <a:pt x="9667548" y="6039485"/>
                </a:cubicBezTo>
                <a:cubicBezTo>
                  <a:pt x="9667548" y="6039485"/>
                  <a:pt x="9667548" y="6039485"/>
                  <a:pt x="9614801" y="6039485"/>
                </a:cubicBezTo>
                <a:cubicBezTo>
                  <a:pt x="9614801" y="6039485"/>
                  <a:pt x="9614801" y="6039485"/>
                  <a:pt x="9614801" y="6450549"/>
                </a:cubicBezTo>
                <a:cubicBezTo>
                  <a:pt x="9614801" y="6450549"/>
                  <a:pt x="9614801" y="6450549"/>
                  <a:pt x="12527694" y="6450549"/>
                </a:cubicBezTo>
                <a:cubicBezTo>
                  <a:pt x="12528481" y="6450549"/>
                  <a:pt x="12530056" y="6450549"/>
                  <a:pt x="12530843" y="6450549"/>
                </a:cubicBezTo>
                <a:cubicBezTo>
                  <a:pt x="12533205" y="6450549"/>
                  <a:pt x="12534779" y="6450549"/>
                  <a:pt x="12537141" y="6450549"/>
                </a:cubicBezTo>
                <a:cubicBezTo>
                  <a:pt x="12537141" y="6450549"/>
                  <a:pt x="12537141" y="6450549"/>
                  <a:pt x="17817188" y="6450549"/>
                </a:cubicBezTo>
                <a:lnTo>
                  <a:pt x="18288000" y="6450549"/>
                </a:lnTo>
                <a:lnTo>
                  <a:pt x="18288000" y="6608651"/>
                </a:lnTo>
                <a:lnTo>
                  <a:pt x="18254076" y="6608651"/>
                </a:lnTo>
                <a:cubicBezTo>
                  <a:pt x="17981840" y="6608651"/>
                  <a:pt x="16892900" y="6608651"/>
                  <a:pt x="12537141" y="6608651"/>
                </a:cubicBezTo>
                <a:cubicBezTo>
                  <a:pt x="12534779" y="6608651"/>
                  <a:pt x="12533205" y="6608651"/>
                  <a:pt x="12530843" y="6608651"/>
                </a:cubicBezTo>
                <a:cubicBezTo>
                  <a:pt x="12529268" y="6608651"/>
                  <a:pt x="12528481" y="6608651"/>
                  <a:pt x="12527694" y="6608651"/>
                </a:cubicBezTo>
                <a:cubicBezTo>
                  <a:pt x="12527694" y="6608651"/>
                  <a:pt x="12527694" y="6608651"/>
                  <a:pt x="9536074" y="6608651"/>
                </a:cubicBezTo>
                <a:cubicBezTo>
                  <a:pt x="9491987" y="6608651"/>
                  <a:pt x="9457347" y="6573078"/>
                  <a:pt x="9457347" y="6529600"/>
                </a:cubicBezTo>
                <a:cubicBezTo>
                  <a:pt x="9457347" y="6529600"/>
                  <a:pt x="9457347" y="6529600"/>
                  <a:pt x="9457347" y="5960434"/>
                </a:cubicBezTo>
                <a:cubicBezTo>
                  <a:pt x="9457347" y="5916166"/>
                  <a:pt x="9491987" y="5881383"/>
                  <a:pt x="9536074" y="5881383"/>
                </a:cubicBezTo>
                <a:cubicBezTo>
                  <a:pt x="9536074" y="5881383"/>
                  <a:pt x="9536074" y="5881383"/>
                  <a:pt x="9667548" y="5881383"/>
                </a:cubicBezTo>
                <a:cubicBezTo>
                  <a:pt x="9669910" y="5881383"/>
                  <a:pt x="9671484" y="5881383"/>
                  <a:pt x="9673846" y="5881383"/>
                </a:cubicBezTo>
                <a:cubicBezTo>
                  <a:pt x="9673846" y="5881383"/>
                  <a:pt x="9673846" y="5881383"/>
                  <a:pt x="9818703" y="5881383"/>
                </a:cubicBezTo>
                <a:cubicBezTo>
                  <a:pt x="9818703" y="5881383"/>
                  <a:pt x="9818703" y="5881383"/>
                  <a:pt x="9818703" y="5051350"/>
                </a:cubicBezTo>
                <a:cubicBezTo>
                  <a:pt x="9818703" y="5027634"/>
                  <a:pt x="9828938" y="5006291"/>
                  <a:pt x="9845470" y="4992061"/>
                </a:cubicBezTo>
                <a:cubicBezTo>
                  <a:pt x="9849407" y="4988109"/>
                  <a:pt x="9850194" y="4986528"/>
                  <a:pt x="9892706" y="4973880"/>
                </a:cubicBezTo>
                <a:cubicBezTo>
                  <a:pt x="9894281" y="4973089"/>
                  <a:pt x="9895856" y="4972299"/>
                  <a:pt x="9897430" y="4972299"/>
                </a:cubicBezTo>
                <a:cubicBezTo>
                  <a:pt x="9946241" y="4958860"/>
                  <a:pt x="9994264" y="4943840"/>
                  <a:pt x="10041500" y="4928030"/>
                </a:cubicBezTo>
                <a:cubicBezTo>
                  <a:pt x="11001968" y="4598388"/>
                  <a:pt x="11692402" y="3684560"/>
                  <a:pt x="11692402" y="2608678"/>
                </a:cubicBezTo>
                <a:cubicBezTo>
                  <a:pt x="11692402" y="1255328"/>
                  <a:pt x="10599673" y="158102"/>
                  <a:pt x="9251870" y="158102"/>
                </a:cubicBezTo>
                <a:cubicBezTo>
                  <a:pt x="9251870" y="158102"/>
                  <a:pt x="9251870" y="158102"/>
                  <a:pt x="9136929" y="158102"/>
                </a:cubicBezTo>
                <a:cubicBezTo>
                  <a:pt x="9136142" y="158102"/>
                  <a:pt x="9135354" y="158102"/>
                  <a:pt x="9134567" y="158102"/>
                </a:cubicBezTo>
                <a:cubicBezTo>
                  <a:pt x="9132992" y="158102"/>
                  <a:pt x="9132205" y="158102"/>
                  <a:pt x="9131418" y="158102"/>
                </a:cubicBezTo>
                <a:cubicBezTo>
                  <a:pt x="9131418" y="158102"/>
                  <a:pt x="9131418" y="158102"/>
                  <a:pt x="8770062" y="158102"/>
                </a:cubicBezTo>
                <a:cubicBezTo>
                  <a:pt x="8770062" y="158102"/>
                  <a:pt x="8770062" y="158102"/>
                  <a:pt x="8725975" y="158102"/>
                </a:cubicBezTo>
                <a:cubicBezTo>
                  <a:pt x="8725975" y="158102"/>
                  <a:pt x="8725975" y="158102"/>
                  <a:pt x="8725975" y="189722"/>
                </a:cubicBezTo>
                <a:cubicBezTo>
                  <a:pt x="8725975" y="189722"/>
                  <a:pt x="8725975" y="189722"/>
                  <a:pt x="8770062" y="189722"/>
                </a:cubicBezTo>
                <a:cubicBezTo>
                  <a:pt x="8770062" y="189722"/>
                  <a:pt x="8770062" y="189722"/>
                  <a:pt x="9050329" y="189722"/>
                </a:cubicBezTo>
                <a:cubicBezTo>
                  <a:pt x="9050329" y="189722"/>
                  <a:pt x="9050329" y="189722"/>
                  <a:pt x="9172356" y="189722"/>
                </a:cubicBezTo>
                <a:cubicBezTo>
                  <a:pt x="9172356" y="189722"/>
                  <a:pt x="9172356" y="189722"/>
                  <a:pt x="9173143" y="189722"/>
                </a:cubicBezTo>
                <a:cubicBezTo>
                  <a:pt x="9216443" y="189722"/>
                  <a:pt x="9251870" y="224505"/>
                  <a:pt x="9251870" y="268773"/>
                </a:cubicBezTo>
                <a:cubicBezTo>
                  <a:pt x="9251870" y="268773"/>
                  <a:pt x="9251870" y="268773"/>
                  <a:pt x="9251870" y="458495"/>
                </a:cubicBezTo>
                <a:cubicBezTo>
                  <a:pt x="9251870" y="501973"/>
                  <a:pt x="9216443" y="537546"/>
                  <a:pt x="9173143" y="537546"/>
                </a:cubicBezTo>
                <a:cubicBezTo>
                  <a:pt x="9173143" y="537546"/>
                  <a:pt x="9173143" y="537546"/>
                  <a:pt x="9172356" y="537546"/>
                </a:cubicBezTo>
                <a:cubicBezTo>
                  <a:pt x="9172356" y="537546"/>
                  <a:pt x="9172356" y="537546"/>
                  <a:pt x="9050329" y="537546"/>
                </a:cubicBezTo>
                <a:cubicBezTo>
                  <a:pt x="9050329" y="537546"/>
                  <a:pt x="9050329" y="537546"/>
                  <a:pt x="8150482" y="537546"/>
                </a:cubicBezTo>
                <a:cubicBezTo>
                  <a:pt x="8150482" y="537546"/>
                  <a:pt x="8150482" y="537546"/>
                  <a:pt x="8106394" y="537546"/>
                </a:cubicBezTo>
                <a:cubicBezTo>
                  <a:pt x="8106394" y="537546"/>
                  <a:pt x="8106394" y="537546"/>
                  <a:pt x="8106394" y="569166"/>
                </a:cubicBezTo>
                <a:cubicBezTo>
                  <a:pt x="8106394" y="569166"/>
                  <a:pt x="8106394" y="569166"/>
                  <a:pt x="8150482" y="569166"/>
                </a:cubicBezTo>
                <a:cubicBezTo>
                  <a:pt x="8150482" y="569166"/>
                  <a:pt x="8150482" y="569166"/>
                  <a:pt x="9050329" y="569166"/>
                </a:cubicBezTo>
                <a:cubicBezTo>
                  <a:pt x="9050329" y="569166"/>
                  <a:pt x="9050329" y="569166"/>
                  <a:pt x="9172356" y="569166"/>
                </a:cubicBezTo>
                <a:cubicBezTo>
                  <a:pt x="9172356" y="569166"/>
                  <a:pt x="9172356" y="569166"/>
                  <a:pt x="9173143" y="569166"/>
                </a:cubicBezTo>
                <a:cubicBezTo>
                  <a:pt x="9216443" y="569166"/>
                  <a:pt x="9251870" y="603949"/>
                  <a:pt x="9251870" y="648217"/>
                </a:cubicBezTo>
                <a:cubicBezTo>
                  <a:pt x="9251870" y="648217"/>
                  <a:pt x="9251870" y="648217"/>
                  <a:pt x="9251870" y="837939"/>
                </a:cubicBezTo>
                <a:cubicBezTo>
                  <a:pt x="9251870" y="881417"/>
                  <a:pt x="9216443" y="916990"/>
                  <a:pt x="9173143" y="916990"/>
                </a:cubicBezTo>
                <a:cubicBezTo>
                  <a:pt x="9173143" y="916990"/>
                  <a:pt x="9173143" y="916990"/>
                  <a:pt x="9172356" y="916990"/>
                </a:cubicBezTo>
                <a:cubicBezTo>
                  <a:pt x="9172356" y="916990"/>
                  <a:pt x="9172356" y="916990"/>
                  <a:pt x="9050329" y="916990"/>
                </a:cubicBezTo>
                <a:cubicBezTo>
                  <a:pt x="9050329" y="916990"/>
                  <a:pt x="9050329" y="916990"/>
                  <a:pt x="7637183" y="916990"/>
                </a:cubicBezTo>
                <a:cubicBezTo>
                  <a:pt x="7637183" y="916990"/>
                  <a:pt x="7637183" y="916990"/>
                  <a:pt x="7593883" y="916990"/>
                </a:cubicBezTo>
                <a:cubicBezTo>
                  <a:pt x="7593883" y="916990"/>
                  <a:pt x="7593883" y="916990"/>
                  <a:pt x="7593883" y="948611"/>
                </a:cubicBezTo>
                <a:cubicBezTo>
                  <a:pt x="7593883" y="948611"/>
                  <a:pt x="7593883" y="948611"/>
                  <a:pt x="7637183" y="948611"/>
                </a:cubicBezTo>
                <a:cubicBezTo>
                  <a:pt x="7637183" y="948611"/>
                  <a:pt x="7637183" y="948611"/>
                  <a:pt x="9050329" y="948611"/>
                </a:cubicBezTo>
                <a:cubicBezTo>
                  <a:pt x="9050329" y="948611"/>
                  <a:pt x="9050329" y="948611"/>
                  <a:pt x="9172356" y="948611"/>
                </a:cubicBezTo>
                <a:cubicBezTo>
                  <a:pt x="9172356" y="948611"/>
                  <a:pt x="9172356" y="948611"/>
                  <a:pt x="9173143" y="948611"/>
                </a:cubicBezTo>
                <a:cubicBezTo>
                  <a:pt x="9216443" y="948611"/>
                  <a:pt x="9251870" y="983393"/>
                  <a:pt x="9251870" y="1027661"/>
                </a:cubicBezTo>
                <a:cubicBezTo>
                  <a:pt x="9251870" y="1027661"/>
                  <a:pt x="9251870" y="1027661"/>
                  <a:pt x="9251870" y="1217383"/>
                </a:cubicBezTo>
                <a:cubicBezTo>
                  <a:pt x="9251870" y="1260861"/>
                  <a:pt x="9216443" y="1296434"/>
                  <a:pt x="9173143" y="1296434"/>
                </a:cubicBezTo>
                <a:cubicBezTo>
                  <a:pt x="9173143" y="1296434"/>
                  <a:pt x="9173143" y="1296434"/>
                  <a:pt x="9172356" y="1296434"/>
                </a:cubicBezTo>
                <a:cubicBezTo>
                  <a:pt x="9172356" y="1296434"/>
                  <a:pt x="9172356" y="1296434"/>
                  <a:pt x="9050329" y="1296434"/>
                </a:cubicBezTo>
                <a:cubicBezTo>
                  <a:pt x="9050329" y="1296434"/>
                  <a:pt x="9050329" y="1296434"/>
                  <a:pt x="7311254" y="1296434"/>
                </a:cubicBezTo>
                <a:cubicBezTo>
                  <a:pt x="7311254" y="1296434"/>
                  <a:pt x="7311254" y="1296434"/>
                  <a:pt x="7267167" y="1296434"/>
                </a:cubicBezTo>
                <a:cubicBezTo>
                  <a:pt x="7267167" y="1296434"/>
                  <a:pt x="7267167" y="1296434"/>
                  <a:pt x="7267167" y="1328054"/>
                </a:cubicBezTo>
                <a:cubicBezTo>
                  <a:pt x="7267167" y="1328054"/>
                  <a:pt x="7267167" y="1328054"/>
                  <a:pt x="7311254" y="1328054"/>
                </a:cubicBezTo>
                <a:cubicBezTo>
                  <a:pt x="7311254" y="1328054"/>
                  <a:pt x="7311254" y="1328054"/>
                  <a:pt x="9050329" y="1328054"/>
                </a:cubicBezTo>
                <a:cubicBezTo>
                  <a:pt x="9050329" y="1328054"/>
                  <a:pt x="9050329" y="1328054"/>
                  <a:pt x="9172356" y="1328054"/>
                </a:cubicBezTo>
                <a:cubicBezTo>
                  <a:pt x="9172356" y="1328054"/>
                  <a:pt x="9172356" y="1328054"/>
                  <a:pt x="9173143" y="1328054"/>
                </a:cubicBezTo>
                <a:cubicBezTo>
                  <a:pt x="9216443" y="1328054"/>
                  <a:pt x="9251870" y="1362837"/>
                  <a:pt x="9251870" y="1407105"/>
                </a:cubicBezTo>
                <a:cubicBezTo>
                  <a:pt x="9251870" y="1407105"/>
                  <a:pt x="9251870" y="1407105"/>
                  <a:pt x="9251870" y="1596827"/>
                </a:cubicBezTo>
                <a:cubicBezTo>
                  <a:pt x="9251870" y="1640305"/>
                  <a:pt x="9216443" y="1675878"/>
                  <a:pt x="9173143" y="1675878"/>
                </a:cubicBezTo>
                <a:cubicBezTo>
                  <a:pt x="9173143" y="1675878"/>
                  <a:pt x="9173143" y="1675878"/>
                  <a:pt x="9172356" y="1675878"/>
                </a:cubicBezTo>
                <a:cubicBezTo>
                  <a:pt x="9172356" y="1675878"/>
                  <a:pt x="9172356" y="1675878"/>
                  <a:pt x="9050329" y="1675878"/>
                </a:cubicBezTo>
                <a:cubicBezTo>
                  <a:pt x="9050329" y="1675878"/>
                  <a:pt x="9050329" y="1675878"/>
                  <a:pt x="7082159" y="1675878"/>
                </a:cubicBezTo>
                <a:cubicBezTo>
                  <a:pt x="7082159" y="1675878"/>
                  <a:pt x="7082159" y="1675878"/>
                  <a:pt x="7038072" y="1675878"/>
                </a:cubicBezTo>
                <a:cubicBezTo>
                  <a:pt x="7038072" y="1675878"/>
                  <a:pt x="7038072" y="1675878"/>
                  <a:pt x="7038072" y="1707499"/>
                </a:cubicBezTo>
                <a:cubicBezTo>
                  <a:pt x="7038072" y="1707499"/>
                  <a:pt x="7038072" y="1707499"/>
                  <a:pt x="7082159" y="1707499"/>
                </a:cubicBezTo>
                <a:cubicBezTo>
                  <a:pt x="7082159" y="1707499"/>
                  <a:pt x="7082159" y="1707499"/>
                  <a:pt x="9050329" y="1707499"/>
                </a:cubicBezTo>
                <a:cubicBezTo>
                  <a:pt x="9050329" y="1707499"/>
                  <a:pt x="9050329" y="1707499"/>
                  <a:pt x="9172356" y="1707499"/>
                </a:cubicBezTo>
                <a:cubicBezTo>
                  <a:pt x="9172356" y="1707499"/>
                  <a:pt x="9172356" y="1707499"/>
                  <a:pt x="9173143" y="1707499"/>
                </a:cubicBezTo>
                <a:cubicBezTo>
                  <a:pt x="9216443" y="1707499"/>
                  <a:pt x="9251870" y="1742281"/>
                  <a:pt x="9251870" y="1786550"/>
                </a:cubicBezTo>
                <a:cubicBezTo>
                  <a:pt x="9251870" y="1786550"/>
                  <a:pt x="9251870" y="1786550"/>
                  <a:pt x="9251870" y="1976271"/>
                </a:cubicBezTo>
                <a:cubicBezTo>
                  <a:pt x="9251870" y="2019749"/>
                  <a:pt x="9216443" y="2055322"/>
                  <a:pt x="9173143" y="2055322"/>
                </a:cubicBezTo>
                <a:cubicBezTo>
                  <a:pt x="9173143" y="2055322"/>
                  <a:pt x="9173143" y="2055322"/>
                  <a:pt x="9172356" y="2055322"/>
                </a:cubicBezTo>
                <a:cubicBezTo>
                  <a:pt x="9172356" y="2055322"/>
                  <a:pt x="9172356" y="2055322"/>
                  <a:pt x="9050329" y="2055322"/>
                </a:cubicBezTo>
                <a:cubicBezTo>
                  <a:pt x="9050329" y="2055322"/>
                  <a:pt x="9050329" y="2055322"/>
                  <a:pt x="6957771" y="2055322"/>
                </a:cubicBezTo>
                <a:cubicBezTo>
                  <a:pt x="6957771" y="2055322"/>
                  <a:pt x="6957771" y="2055322"/>
                  <a:pt x="6913684" y="2055322"/>
                </a:cubicBezTo>
                <a:cubicBezTo>
                  <a:pt x="6913684" y="2055322"/>
                  <a:pt x="6913684" y="2055322"/>
                  <a:pt x="6913684" y="2086943"/>
                </a:cubicBezTo>
                <a:cubicBezTo>
                  <a:pt x="6913684" y="2086943"/>
                  <a:pt x="6913684" y="2086943"/>
                  <a:pt x="6957771" y="2086943"/>
                </a:cubicBezTo>
                <a:cubicBezTo>
                  <a:pt x="6957771" y="2086943"/>
                  <a:pt x="6957771" y="2086943"/>
                  <a:pt x="9050329" y="2086943"/>
                </a:cubicBezTo>
                <a:cubicBezTo>
                  <a:pt x="9050329" y="2086943"/>
                  <a:pt x="9050329" y="2086943"/>
                  <a:pt x="9172356" y="2086943"/>
                </a:cubicBezTo>
                <a:cubicBezTo>
                  <a:pt x="9172356" y="2086943"/>
                  <a:pt x="9172356" y="2086943"/>
                  <a:pt x="9173143" y="2086943"/>
                </a:cubicBezTo>
                <a:cubicBezTo>
                  <a:pt x="9216443" y="2086943"/>
                  <a:pt x="9251870" y="2121725"/>
                  <a:pt x="9251870" y="2165993"/>
                </a:cubicBezTo>
                <a:cubicBezTo>
                  <a:pt x="9251870" y="2165993"/>
                  <a:pt x="9251870" y="2165993"/>
                  <a:pt x="9251870" y="2355715"/>
                </a:cubicBezTo>
                <a:cubicBezTo>
                  <a:pt x="9251870" y="2399193"/>
                  <a:pt x="9216443" y="2434766"/>
                  <a:pt x="9173143" y="2434766"/>
                </a:cubicBezTo>
                <a:cubicBezTo>
                  <a:pt x="9173143" y="2434766"/>
                  <a:pt x="9173143" y="2434766"/>
                  <a:pt x="9172356" y="2434766"/>
                </a:cubicBezTo>
                <a:cubicBezTo>
                  <a:pt x="9172356" y="2434766"/>
                  <a:pt x="9172356" y="2434766"/>
                  <a:pt x="9050329" y="2434766"/>
                </a:cubicBezTo>
                <a:cubicBezTo>
                  <a:pt x="9050329" y="2434766"/>
                  <a:pt x="9050329" y="2434766"/>
                  <a:pt x="6864873" y="2434766"/>
                </a:cubicBezTo>
                <a:cubicBezTo>
                  <a:pt x="6864873" y="2434766"/>
                  <a:pt x="6864873" y="2434766"/>
                  <a:pt x="6820785" y="2434766"/>
                </a:cubicBezTo>
                <a:cubicBezTo>
                  <a:pt x="6820785" y="2434766"/>
                  <a:pt x="6820785" y="2434766"/>
                  <a:pt x="6820785" y="2466387"/>
                </a:cubicBezTo>
                <a:cubicBezTo>
                  <a:pt x="6820785" y="2466387"/>
                  <a:pt x="6820785" y="2466387"/>
                  <a:pt x="6864873" y="2466387"/>
                </a:cubicBezTo>
                <a:cubicBezTo>
                  <a:pt x="6864873" y="2466387"/>
                  <a:pt x="6864873" y="2466387"/>
                  <a:pt x="9050329" y="2466387"/>
                </a:cubicBezTo>
                <a:cubicBezTo>
                  <a:pt x="9050329" y="2466387"/>
                  <a:pt x="9050329" y="2466387"/>
                  <a:pt x="9172356" y="2466387"/>
                </a:cubicBezTo>
                <a:cubicBezTo>
                  <a:pt x="9172356" y="2466387"/>
                  <a:pt x="9172356" y="2466387"/>
                  <a:pt x="9173143" y="2466387"/>
                </a:cubicBezTo>
                <a:cubicBezTo>
                  <a:pt x="9216443" y="2466387"/>
                  <a:pt x="9251870" y="2501169"/>
                  <a:pt x="9251870" y="2545437"/>
                </a:cubicBezTo>
                <a:cubicBezTo>
                  <a:pt x="9251870" y="2545437"/>
                  <a:pt x="9251870" y="2545437"/>
                  <a:pt x="9251870" y="2735160"/>
                </a:cubicBezTo>
                <a:cubicBezTo>
                  <a:pt x="9251870" y="2778637"/>
                  <a:pt x="9216443" y="2814210"/>
                  <a:pt x="9173143" y="2814210"/>
                </a:cubicBezTo>
                <a:cubicBezTo>
                  <a:pt x="9173143" y="2814210"/>
                  <a:pt x="9173143" y="2814210"/>
                  <a:pt x="9172356" y="2814210"/>
                </a:cubicBezTo>
                <a:cubicBezTo>
                  <a:pt x="9172356" y="2814210"/>
                  <a:pt x="9172356" y="2814210"/>
                  <a:pt x="9050329" y="2814210"/>
                </a:cubicBezTo>
                <a:cubicBezTo>
                  <a:pt x="9050329" y="2814210"/>
                  <a:pt x="9050329" y="2814210"/>
                  <a:pt x="6864873" y="2814210"/>
                </a:cubicBezTo>
                <a:cubicBezTo>
                  <a:pt x="6864873" y="2814210"/>
                  <a:pt x="6864873" y="2814210"/>
                  <a:pt x="6820785" y="2814210"/>
                </a:cubicBezTo>
                <a:cubicBezTo>
                  <a:pt x="6820785" y="2814210"/>
                  <a:pt x="6820785" y="2814210"/>
                  <a:pt x="6820785" y="2845831"/>
                </a:cubicBezTo>
                <a:cubicBezTo>
                  <a:pt x="6820785" y="2845831"/>
                  <a:pt x="6820785" y="2845831"/>
                  <a:pt x="6864873" y="2845831"/>
                </a:cubicBezTo>
                <a:cubicBezTo>
                  <a:pt x="6864873" y="2845831"/>
                  <a:pt x="6864873" y="2845831"/>
                  <a:pt x="9050329" y="2845831"/>
                </a:cubicBezTo>
                <a:cubicBezTo>
                  <a:pt x="9050329" y="2845831"/>
                  <a:pt x="9050329" y="2845831"/>
                  <a:pt x="9172356" y="2845831"/>
                </a:cubicBezTo>
                <a:cubicBezTo>
                  <a:pt x="9172356" y="2845831"/>
                  <a:pt x="9172356" y="2845831"/>
                  <a:pt x="9173143" y="2845831"/>
                </a:cubicBezTo>
                <a:cubicBezTo>
                  <a:pt x="9216443" y="2845831"/>
                  <a:pt x="9251870" y="2880613"/>
                  <a:pt x="9251870" y="2924882"/>
                </a:cubicBezTo>
                <a:cubicBezTo>
                  <a:pt x="9251870" y="2924882"/>
                  <a:pt x="9251870" y="2924882"/>
                  <a:pt x="9251870" y="3114604"/>
                </a:cubicBezTo>
                <a:cubicBezTo>
                  <a:pt x="9251870" y="3158082"/>
                  <a:pt x="9216443" y="3193654"/>
                  <a:pt x="9173143" y="3193654"/>
                </a:cubicBezTo>
                <a:cubicBezTo>
                  <a:pt x="9173143" y="3193654"/>
                  <a:pt x="9173143" y="3193654"/>
                  <a:pt x="9172356" y="3193654"/>
                </a:cubicBezTo>
                <a:cubicBezTo>
                  <a:pt x="9172356" y="3193654"/>
                  <a:pt x="9172356" y="3193654"/>
                  <a:pt x="9050329" y="3193654"/>
                </a:cubicBezTo>
                <a:cubicBezTo>
                  <a:pt x="9050329" y="3193654"/>
                  <a:pt x="9050329" y="3193654"/>
                  <a:pt x="6932578" y="3193654"/>
                </a:cubicBezTo>
                <a:cubicBezTo>
                  <a:pt x="6932578" y="3193654"/>
                  <a:pt x="6932578" y="3193654"/>
                  <a:pt x="6888491" y="3193654"/>
                </a:cubicBezTo>
                <a:cubicBezTo>
                  <a:pt x="6888491" y="3193654"/>
                  <a:pt x="6888491" y="3193654"/>
                  <a:pt x="6888491" y="3225275"/>
                </a:cubicBezTo>
                <a:cubicBezTo>
                  <a:pt x="6888491" y="3225275"/>
                  <a:pt x="6888491" y="3225275"/>
                  <a:pt x="6932578" y="3225275"/>
                </a:cubicBezTo>
                <a:cubicBezTo>
                  <a:pt x="6932578" y="3225275"/>
                  <a:pt x="6932578" y="3225275"/>
                  <a:pt x="9050329" y="3225275"/>
                </a:cubicBezTo>
                <a:cubicBezTo>
                  <a:pt x="9050329" y="3225275"/>
                  <a:pt x="9050329" y="3225275"/>
                  <a:pt x="9172356" y="3225275"/>
                </a:cubicBezTo>
                <a:cubicBezTo>
                  <a:pt x="9172356" y="3225275"/>
                  <a:pt x="9172356" y="3225275"/>
                  <a:pt x="9173143" y="3225275"/>
                </a:cubicBezTo>
                <a:cubicBezTo>
                  <a:pt x="9216443" y="3225275"/>
                  <a:pt x="9251870" y="3260057"/>
                  <a:pt x="9251870" y="3304326"/>
                </a:cubicBezTo>
                <a:cubicBezTo>
                  <a:pt x="9251870" y="3304326"/>
                  <a:pt x="9251870" y="3304326"/>
                  <a:pt x="9251870" y="3494048"/>
                </a:cubicBezTo>
                <a:cubicBezTo>
                  <a:pt x="9251870" y="3537526"/>
                  <a:pt x="9216443" y="3573099"/>
                  <a:pt x="9173143" y="3573099"/>
                </a:cubicBezTo>
                <a:cubicBezTo>
                  <a:pt x="9173143" y="3573099"/>
                  <a:pt x="9173143" y="3573099"/>
                  <a:pt x="9172356" y="3573099"/>
                </a:cubicBezTo>
                <a:cubicBezTo>
                  <a:pt x="9172356" y="3573099"/>
                  <a:pt x="9172356" y="3573099"/>
                  <a:pt x="9050329" y="3573099"/>
                </a:cubicBezTo>
                <a:cubicBezTo>
                  <a:pt x="9050329" y="3573099"/>
                  <a:pt x="9050329" y="3573099"/>
                  <a:pt x="7058541" y="3573099"/>
                </a:cubicBezTo>
                <a:cubicBezTo>
                  <a:pt x="7058541" y="3573099"/>
                  <a:pt x="7058541" y="3573099"/>
                  <a:pt x="7014454" y="3573099"/>
                </a:cubicBezTo>
                <a:cubicBezTo>
                  <a:pt x="7014454" y="3573099"/>
                  <a:pt x="7014454" y="3573099"/>
                  <a:pt x="7014454" y="3604719"/>
                </a:cubicBezTo>
                <a:cubicBezTo>
                  <a:pt x="7014454" y="3604719"/>
                  <a:pt x="7014454" y="3604719"/>
                  <a:pt x="7058541" y="3604719"/>
                </a:cubicBezTo>
                <a:cubicBezTo>
                  <a:pt x="7058541" y="3604719"/>
                  <a:pt x="7058541" y="3604719"/>
                  <a:pt x="9050329" y="3604719"/>
                </a:cubicBezTo>
                <a:cubicBezTo>
                  <a:pt x="9050329" y="3604719"/>
                  <a:pt x="9050329" y="3604719"/>
                  <a:pt x="9167632" y="3604719"/>
                </a:cubicBezTo>
                <a:cubicBezTo>
                  <a:pt x="9167632" y="3604719"/>
                  <a:pt x="9167632" y="3604719"/>
                  <a:pt x="9172356" y="3604719"/>
                </a:cubicBezTo>
                <a:cubicBezTo>
                  <a:pt x="9195974" y="3604719"/>
                  <a:pt x="9216443" y="3614205"/>
                  <a:pt x="9230614" y="3630806"/>
                </a:cubicBezTo>
                <a:cubicBezTo>
                  <a:pt x="9243997" y="3644244"/>
                  <a:pt x="9251870" y="3663216"/>
                  <a:pt x="9251870" y="3683770"/>
                </a:cubicBezTo>
                <a:cubicBezTo>
                  <a:pt x="9251870" y="3683770"/>
                  <a:pt x="9251870" y="3683770"/>
                  <a:pt x="9251870" y="3873492"/>
                </a:cubicBezTo>
                <a:cubicBezTo>
                  <a:pt x="9251870" y="3916970"/>
                  <a:pt x="9216443" y="3952543"/>
                  <a:pt x="9173143" y="3952543"/>
                </a:cubicBezTo>
                <a:cubicBezTo>
                  <a:pt x="9173143" y="3952543"/>
                  <a:pt x="9173143" y="3952543"/>
                  <a:pt x="9172356" y="3952543"/>
                </a:cubicBezTo>
                <a:cubicBezTo>
                  <a:pt x="9172356" y="3952543"/>
                  <a:pt x="9172356" y="3952543"/>
                  <a:pt x="9050329" y="3952543"/>
                </a:cubicBezTo>
                <a:cubicBezTo>
                  <a:pt x="9050329" y="3952543"/>
                  <a:pt x="9050329" y="3952543"/>
                  <a:pt x="7272678" y="3952543"/>
                </a:cubicBezTo>
                <a:cubicBezTo>
                  <a:pt x="7272678" y="3952543"/>
                  <a:pt x="7272678" y="3952543"/>
                  <a:pt x="7228590" y="3952543"/>
                </a:cubicBezTo>
                <a:cubicBezTo>
                  <a:pt x="7228590" y="3952543"/>
                  <a:pt x="7228590" y="3952543"/>
                  <a:pt x="7228590" y="3984163"/>
                </a:cubicBezTo>
                <a:cubicBezTo>
                  <a:pt x="7228590" y="3984163"/>
                  <a:pt x="7228590" y="3984163"/>
                  <a:pt x="7272678" y="3984163"/>
                </a:cubicBezTo>
                <a:cubicBezTo>
                  <a:pt x="7272678" y="3984163"/>
                  <a:pt x="7272678" y="3984163"/>
                  <a:pt x="9050329" y="3984163"/>
                </a:cubicBezTo>
                <a:cubicBezTo>
                  <a:pt x="9050329" y="3984163"/>
                  <a:pt x="9050329" y="3984163"/>
                  <a:pt x="9172356" y="3984163"/>
                </a:cubicBezTo>
                <a:cubicBezTo>
                  <a:pt x="9172356" y="3984163"/>
                  <a:pt x="9172356" y="3984163"/>
                  <a:pt x="9173143" y="3984163"/>
                </a:cubicBezTo>
                <a:cubicBezTo>
                  <a:pt x="9216443" y="3984163"/>
                  <a:pt x="9251870" y="4018945"/>
                  <a:pt x="9251870" y="4063214"/>
                </a:cubicBezTo>
                <a:cubicBezTo>
                  <a:pt x="9251870" y="4063214"/>
                  <a:pt x="9251870" y="4063214"/>
                  <a:pt x="9251870" y="4252936"/>
                </a:cubicBezTo>
                <a:cubicBezTo>
                  <a:pt x="9251870" y="4296414"/>
                  <a:pt x="9216443" y="4331987"/>
                  <a:pt x="9173143" y="4331987"/>
                </a:cubicBezTo>
                <a:cubicBezTo>
                  <a:pt x="9173143" y="4331987"/>
                  <a:pt x="9173143" y="4331987"/>
                  <a:pt x="9172356" y="4331987"/>
                </a:cubicBezTo>
                <a:cubicBezTo>
                  <a:pt x="9172356" y="4331987"/>
                  <a:pt x="9172356" y="4331987"/>
                  <a:pt x="9050329" y="4331987"/>
                </a:cubicBezTo>
                <a:cubicBezTo>
                  <a:pt x="9050329" y="4331987"/>
                  <a:pt x="9050329" y="4331987"/>
                  <a:pt x="7562393" y="4331987"/>
                </a:cubicBezTo>
                <a:cubicBezTo>
                  <a:pt x="7562393" y="4331987"/>
                  <a:pt x="7562393" y="4331987"/>
                  <a:pt x="7518306" y="4331987"/>
                </a:cubicBezTo>
                <a:cubicBezTo>
                  <a:pt x="7518306" y="4331987"/>
                  <a:pt x="7518306" y="4331987"/>
                  <a:pt x="7518306" y="4363607"/>
                </a:cubicBezTo>
                <a:cubicBezTo>
                  <a:pt x="7518306" y="4363607"/>
                  <a:pt x="7518306" y="4363607"/>
                  <a:pt x="7562393" y="4363607"/>
                </a:cubicBezTo>
                <a:cubicBezTo>
                  <a:pt x="7562393" y="4363607"/>
                  <a:pt x="7562393" y="4363607"/>
                  <a:pt x="9050329" y="4363607"/>
                </a:cubicBezTo>
                <a:cubicBezTo>
                  <a:pt x="9050329" y="4363607"/>
                  <a:pt x="9050329" y="4363607"/>
                  <a:pt x="9170781" y="4363607"/>
                </a:cubicBezTo>
                <a:cubicBezTo>
                  <a:pt x="9170781" y="4363607"/>
                  <a:pt x="9170781" y="4363607"/>
                  <a:pt x="9172356" y="4363607"/>
                </a:cubicBezTo>
                <a:cubicBezTo>
                  <a:pt x="9195974" y="4363607"/>
                  <a:pt x="9216443" y="4373093"/>
                  <a:pt x="9230614" y="4389694"/>
                </a:cubicBezTo>
                <a:cubicBezTo>
                  <a:pt x="9243997" y="4403133"/>
                  <a:pt x="9251870" y="4422105"/>
                  <a:pt x="9251870" y="4442658"/>
                </a:cubicBezTo>
                <a:cubicBezTo>
                  <a:pt x="9251870" y="4442658"/>
                  <a:pt x="9251870" y="4442658"/>
                  <a:pt x="9251870" y="4632380"/>
                </a:cubicBezTo>
                <a:cubicBezTo>
                  <a:pt x="9251870" y="4675858"/>
                  <a:pt x="9216443" y="4711431"/>
                  <a:pt x="9173143" y="4711431"/>
                </a:cubicBezTo>
                <a:cubicBezTo>
                  <a:pt x="9173143" y="4711431"/>
                  <a:pt x="9173143" y="4711431"/>
                  <a:pt x="9172356" y="4711431"/>
                </a:cubicBezTo>
                <a:cubicBezTo>
                  <a:pt x="9172356" y="4711431"/>
                  <a:pt x="9172356" y="4711431"/>
                  <a:pt x="9170781" y="4711431"/>
                </a:cubicBezTo>
                <a:cubicBezTo>
                  <a:pt x="9170781" y="4711431"/>
                  <a:pt x="9170781" y="4711431"/>
                  <a:pt x="9050329" y="4711431"/>
                </a:cubicBezTo>
                <a:cubicBezTo>
                  <a:pt x="9050329" y="4711431"/>
                  <a:pt x="9050329" y="4711431"/>
                  <a:pt x="8134736" y="4711431"/>
                </a:cubicBezTo>
                <a:cubicBezTo>
                  <a:pt x="8134736" y="4711431"/>
                  <a:pt x="8134736" y="4711431"/>
                  <a:pt x="8090650" y="4711431"/>
                </a:cubicBezTo>
                <a:cubicBezTo>
                  <a:pt x="8090650" y="4711431"/>
                  <a:pt x="8090650" y="4711431"/>
                  <a:pt x="8090650" y="4743051"/>
                </a:cubicBezTo>
                <a:cubicBezTo>
                  <a:pt x="8090650" y="4743051"/>
                  <a:pt x="8090650" y="4743051"/>
                  <a:pt x="8134736" y="4743051"/>
                </a:cubicBezTo>
                <a:cubicBezTo>
                  <a:pt x="8134736" y="4743051"/>
                  <a:pt x="8134736" y="4743051"/>
                  <a:pt x="9050329" y="4743051"/>
                </a:cubicBezTo>
                <a:cubicBezTo>
                  <a:pt x="9050329" y="4743051"/>
                  <a:pt x="9050329" y="4743051"/>
                  <a:pt x="9172356" y="4743051"/>
                </a:cubicBezTo>
                <a:cubicBezTo>
                  <a:pt x="9172356" y="4743051"/>
                  <a:pt x="9172356" y="4743051"/>
                  <a:pt x="9173143" y="4743051"/>
                </a:cubicBezTo>
                <a:cubicBezTo>
                  <a:pt x="9216443" y="4743051"/>
                  <a:pt x="9251870" y="4777834"/>
                  <a:pt x="9251870" y="4822102"/>
                </a:cubicBezTo>
                <a:cubicBezTo>
                  <a:pt x="9251870" y="4822102"/>
                  <a:pt x="9251870" y="4822102"/>
                  <a:pt x="9251870" y="5011824"/>
                </a:cubicBezTo>
                <a:cubicBezTo>
                  <a:pt x="9251870" y="5055302"/>
                  <a:pt x="9216443" y="5090875"/>
                  <a:pt x="9173143" y="5090875"/>
                </a:cubicBezTo>
                <a:cubicBezTo>
                  <a:pt x="9173143" y="5090875"/>
                  <a:pt x="9173143" y="5090875"/>
                  <a:pt x="9172356" y="5090875"/>
                </a:cubicBezTo>
                <a:cubicBezTo>
                  <a:pt x="9172356" y="5090875"/>
                  <a:pt x="9172356" y="5090875"/>
                  <a:pt x="9050329" y="5090875"/>
                </a:cubicBezTo>
                <a:cubicBezTo>
                  <a:pt x="9050329" y="5090875"/>
                  <a:pt x="9050329" y="5090875"/>
                  <a:pt x="8486645" y="5090875"/>
                </a:cubicBezTo>
                <a:cubicBezTo>
                  <a:pt x="8486645" y="5090875"/>
                  <a:pt x="8486645" y="5090875"/>
                  <a:pt x="8442558" y="5090875"/>
                </a:cubicBezTo>
                <a:cubicBezTo>
                  <a:pt x="8442558" y="5090875"/>
                  <a:pt x="8442558" y="5090875"/>
                  <a:pt x="8442558" y="5122495"/>
                </a:cubicBezTo>
                <a:cubicBezTo>
                  <a:pt x="8442558" y="5122495"/>
                  <a:pt x="8442558" y="5122495"/>
                  <a:pt x="8486645" y="5122495"/>
                </a:cubicBezTo>
                <a:cubicBezTo>
                  <a:pt x="8486645" y="5122495"/>
                  <a:pt x="8486645" y="5122495"/>
                  <a:pt x="9050329" y="5122495"/>
                </a:cubicBezTo>
                <a:cubicBezTo>
                  <a:pt x="9050329" y="5122495"/>
                  <a:pt x="9050329" y="5122495"/>
                  <a:pt x="9172356" y="5122495"/>
                </a:cubicBezTo>
                <a:cubicBezTo>
                  <a:pt x="9172356" y="5122495"/>
                  <a:pt x="9172356" y="5122495"/>
                  <a:pt x="9173143" y="5122495"/>
                </a:cubicBezTo>
                <a:cubicBezTo>
                  <a:pt x="9216443" y="5122495"/>
                  <a:pt x="9251870" y="5157278"/>
                  <a:pt x="9251870" y="5201546"/>
                </a:cubicBezTo>
                <a:cubicBezTo>
                  <a:pt x="9251870" y="5201546"/>
                  <a:pt x="9251870" y="5202337"/>
                  <a:pt x="9251870" y="5203127"/>
                </a:cubicBezTo>
                <a:cubicBezTo>
                  <a:pt x="9251870" y="5203127"/>
                  <a:pt x="9251870" y="5203127"/>
                  <a:pt x="9251870" y="5391268"/>
                </a:cubicBezTo>
                <a:cubicBezTo>
                  <a:pt x="9251870" y="5434746"/>
                  <a:pt x="9216443" y="5470319"/>
                  <a:pt x="9173143" y="5470319"/>
                </a:cubicBezTo>
                <a:cubicBezTo>
                  <a:pt x="9173143" y="5470319"/>
                  <a:pt x="9173143" y="5470319"/>
                  <a:pt x="9172356" y="5470319"/>
                </a:cubicBezTo>
                <a:cubicBezTo>
                  <a:pt x="9172356" y="5470319"/>
                  <a:pt x="9172356" y="5470319"/>
                  <a:pt x="9050329" y="5470319"/>
                </a:cubicBezTo>
                <a:cubicBezTo>
                  <a:pt x="9050329" y="5470319"/>
                  <a:pt x="9050329" y="5470319"/>
                  <a:pt x="8828320" y="5470319"/>
                </a:cubicBezTo>
                <a:cubicBezTo>
                  <a:pt x="8828320" y="5470319"/>
                  <a:pt x="8828320" y="5470319"/>
                  <a:pt x="8785020" y="5470319"/>
                </a:cubicBezTo>
                <a:cubicBezTo>
                  <a:pt x="8785020" y="5470319"/>
                  <a:pt x="8785020" y="5470319"/>
                  <a:pt x="8785020" y="5501939"/>
                </a:cubicBezTo>
                <a:cubicBezTo>
                  <a:pt x="8785020" y="5501939"/>
                  <a:pt x="8785020" y="5501939"/>
                  <a:pt x="8828320" y="5501939"/>
                </a:cubicBezTo>
                <a:cubicBezTo>
                  <a:pt x="8828320" y="5501939"/>
                  <a:pt x="8828320" y="5501939"/>
                  <a:pt x="9050329" y="5501939"/>
                </a:cubicBezTo>
                <a:cubicBezTo>
                  <a:pt x="9050329" y="5501939"/>
                  <a:pt x="9050329" y="5501939"/>
                  <a:pt x="9172356" y="5501939"/>
                </a:cubicBezTo>
                <a:cubicBezTo>
                  <a:pt x="9172356" y="5501939"/>
                  <a:pt x="9172356" y="5501939"/>
                  <a:pt x="9173143" y="5501939"/>
                </a:cubicBezTo>
                <a:cubicBezTo>
                  <a:pt x="9216443" y="5501939"/>
                  <a:pt x="9251870" y="5536722"/>
                  <a:pt x="9251870" y="5580990"/>
                </a:cubicBezTo>
                <a:cubicBezTo>
                  <a:pt x="9251870" y="5580990"/>
                  <a:pt x="9251870" y="5580990"/>
                  <a:pt x="9251870" y="5769922"/>
                </a:cubicBezTo>
                <a:cubicBezTo>
                  <a:pt x="9251870" y="5769922"/>
                  <a:pt x="9251870" y="5769922"/>
                  <a:pt x="9251870" y="5770712"/>
                </a:cubicBezTo>
                <a:cubicBezTo>
                  <a:pt x="9251870" y="5814190"/>
                  <a:pt x="9216443" y="5849763"/>
                  <a:pt x="9173143" y="5849763"/>
                </a:cubicBezTo>
                <a:cubicBezTo>
                  <a:pt x="9173143" y="5849763"/>
                  <a:pt x="9173143" y="5849763"/>
                  <a:pt x="9172356" y="5849763"/>
                </a:cubicBezTo>
                <a:cubicBezTo>
                  <a:pt x="9172356" y="5849763"/>
                  <a:pt x="9172356" y="5849763"/>
                  <a:pt x="9050329" y="5849763"/>
                </a:cubicBezTo>
                <a:cubicBezTo>
                  <a:pt x="9050329" y="5849763"/>
                  <a:pt x="9050329" y="5849763"/>
                  <a:pt x="8828320" y="5849763"/>
                </a:cubicBezTo>
                <a:cubicBezTo>
                  <a:pt x="8828320" y="5849763"/>
                  <a:pt x="8828320" y="5849763"/>
                  <a:pt x="8785020" y="5849763"/>
                </a:cubicBezTo>
                <a:cubicBezTo>
                  <a:pt x="8785020" y="5849763"/>
                  <a:pt x="8785020" y="5849763"/>
                  <a:pt x="8785020" y="5881383"/>
                </a:cubicBezTo>
                <a:cubicBezTo>
                  <a:pt x="8785020" y="5881383"/>
                  <a:pt x="8785020" y="5881383"/>
                  <a:pt x="8828320" y="5881383"/>
                </a:cubicBezTo>
                <a:cubicBezTo>
                  <a:pt x="8828320" y="5881383"/>
                  <a:pt x="8828320" y="5881383"/>
                  <a:pt x="9050329" y="5881383"/>
                </a:cubicBezTo>
                <a:cubicBezTo>
                  <a:pt x="9050329" y="5881383"/>
                  <a:pt x="9050329" y="5881383"/>
                  <a:pt x="9172356" y="5881383"/>
                </a:cubicBezTo>
                <a:cubicBezTo>
                  <a:pt x="9172356" y="5881383"/>
                  <a:pt x="9172356" y="5881383"/>
                  <a:pt x="9173143" y="5881383"/>
                </a:cubicBezTo>
                <a:cubicBezTo>
                  <a:pt x="9216443" y="5881383"/>
                  <a:pt x="9251870" y="5916166"/>
                  <a:pt x="9251870" y="5960434"/>
                </a:cubicBezTo>
                <a:cubicBezTo>
                  <a:pt x="9251870" y="5960434"/>
                  <a:pt x="9251870" y="5960434"/>
                  <a:pt x="9251870" y="6150156"/>
                </a:cubicBezTo>
                <a:cubicBezTo>
                  <a:pt x="9251870" y="6193634"/>
                  <a:pt x="9216443" y="6229207"/>
                  <a:pt x="9173143" y="6229207"/>
                </a:cubicBezTo>
                <a:cubicBezTo>
                  <a:pt x="9173143" y="6229207"/>
                  <a:pt x="9173143" y="6229207"/>
                  <a:pt x="9172356" y="6229207"/>
                </a:cubicBezTo>
                <a:cubicBezTo>
                  <a:pt x="9172356" y="6229207"/>
                  <a:pt x="9172356" y="6229207"/>
                  <a:pt x="9131418" y="6229207"/>
                </a:cubicBezTo>
                <a:cubicBezTo>
                  <a:pt x="9131418" y="6229207"/>
                  <a:pt x="9131418" y="6229207"/>
                  <a:pt x="9100714" y="6229207"/>
                </a:cubicBezTo>
                <a:cubicBezTo>
                  <a:pt x="9100714" y="6229207"/>
                  <a:pt x="9100714" y="6229207"/>
                  <a:pt x="9057415" y="6229207"/>
                </a:cubicBezTo>
                <a:cubicBezTo>
                  <a:pt x="9057415" y="6229207"/>
                  <a:pt x="9057415" y="6229207"/>
                  <a:pt x="9057415" y="6260827"/>
                </a:cubicBezTo>
                <a:cubicBezTo>
                  <a:pt x="9057415" y="6260827"/>
                  <a:pt x="9057415" y="6260827"/>
                  <a:pt x="9100714" y="6260827"/>
                </a:cubicBezTo>
                <a:cubicBezTo>
                  <a:pt x="9100714" y="6260827"/>
                  <a:pt x="9100714" y="6260827"/>
                  <a:pt x="9131418" y="6260827"/>
                </a:cubicBezTo>
                <a:cubicBezTo>
                  <a:pt x="9131418" y="6260827"/>
                  <a:pt x="9131418" y="6260827"/>
                  <a:pt x="9172356" y="6260827"/>
                </a:cubicBezTo>
                <a:cubicBezTo>
                  <a:pt x="9195974" y="6260827"/>
                  <a:pt x="9216443" y="6270313"/>
                  <a:pt x="9230614" y="6286914"/>
                </a:cubicBezTo>
                <a:cubicBezTo>
                  <a:pt x="9243997" y="6300353"/>
                  <a:pt x="9251870" y="6319325"/>
                  <a:pt x="9251870" y="6339878"/>
                </a:cubicBezTo>
                <a:cubicBezTo>
                  <a:pt x="9251870" y="6339878"/>
                  <a:pt x="9251870" y="6339878"/>
                  <a:pt x="9251870" y="6529600"/>
                </a:cubicBezTo>
                <a:cubicBezTo>
                  <a:pt x="9251870" y="6573078"/>
                  <a:pt x="9216443" y="6608651"/>
                  <a:pt x="9173143" y="6608651"/>
                </a:cubicBezTo>
                <a:cubicBezTo>
                  <a:pt x="9173143" y="6608651"/>
                  <a:pt x="9173143" y="6608651"/>
                  <a:pt x="9172356" y="6608651"/>
                </a:cubicBezTo>
                <a:cubicBezTo>
                  <a:pt x="9172356" y="6608651"/>
                  <a:pt x="9172356" y="6608651"/>
                  <a:pt x="9050329" y="6608651"/>
                </a:cubicBezTo>
                <a:cubicBezTo>
                  <a:pt x="9050329" y="6608651"/>
                  <a:pt x="9050329" y="6608651"/>
                  <a:pt x="8333128" y="6608651"/>
                </a:cubicBezTo>
                <a:cubicBezTo>
                  <a:pt x="8333128" y="6608651"/>
                  <a:pt x="8333128" y="6608651"/>
                  <a:pt x="7439579" y="6608651"/>
                </a:cubicBezTo>
                <a:cubicBezTo>
                  <a:pt x="7439579" y="6608651"/>
                  <a:pt x="7439579" y="6608651"/>
                  <a:pt x="6300401" y="6608651"/>
                </a:cubicBezTo>
                <a:cubicBezTo>
                  <a:pt x="6300401" y="6608651"/>
                  <a:pt x="6300401" y="6608651"/>
                  <a:pt x="5341509" y="6608651"/>
                </a:cubicBezTo>
                <a:cubicBezTo>
                  <a:pt x="5341509" y="6608651"/>
                  <a:pt x="5341509" y="6608651"/>
                  <a:pt x="193874" y="6608651"/>
                </a:cubicBezTo>
                <a:lnTo>
                  <a:pt x="0" y="6608651"/>
                </a:lnTo>
                <a:lnTo>
                  <a:pt x="0" y="6450549"/>
                </a:lnTo>
                <a:lnTo>
                  <a:pt x="59097" y="6450549"/>
                </a:lnTo>
                <a:cubicBezTo>
                  <a:pt x="613931" y="6450549"/>
                  <a:pt x="1979676" y="6450549"/>
                  <a:pt x="5341509" y="6450549"/>
                </a:cubicBezTo>
                <a:cubicBezTo>
                  <a:pt x="5341509" y="6450549"/>
                  <a:pt x="5341509" y="6450549"/>
                  <a:pt x="6300401" y="6450549"/>
                </a:cubicBezTo>
                <a:cubicBezTo>
                  <a:pt x="6300401" y="6450549"/>
                  <a:pt x="6300401" y="6450549"/>
                  <a:pt x="7439579" y="6450549"/>
                </a:cubicBezTo>
                <a:cubicBezTo>
                  <a:pt x="7439579" y="6450549"/>
                  <a:pt x="7439579" y="6450549"/>
                  <a:pt x="8333128" y="6450549"/>
                </a:cubicBezTo>
                <a:cubicBezTo>
                  <a:pt x="8333128" y="6450549"/>
                  <a:pt x="8333128" y="6450549"/>
                  <a:pt x="9050329" y="6450549"/>
                </a:cubicBezTo>
                <a:cubicBezTo>
                  <a:pt x="9050329" y="6450549"/>
                  <a:pt x="9050329" y="6450549"/>
                  <a:pt x="9094416" y="6450549"/>
                </a:cubicBezTo>
                <a:cubicBezTo>
                  <a:pt x="9094416" y="6450549"/>
                  <a:pt x="9094416" y="6450549"/>
                  <a:pt x="9094416" y="6418929"/>
                </a:cubicBezTo>
                <a:cubicBezTo>
                  <a:pt x="9094416" y="6418929"/>
                  <a:pt x="9094416" y="6418929"/>
                  <a:pt x="9050329" y="6418929"/>
                </a:cubicBezTo>
                <a:cubicBezTo>
                  <a:pt x="9050329" y="6418929"/>
                  <a:pt x="9050329" y="6418929"/>
                  <a:pt x="9010966" y="6418929"/>
                </a:cubicBezTo>
                <a:cubicBezTo>
                  <a:pt x="9010966" y="6418929"/>
                  <a:pt x="9010966" y="6418929"/>
                  <a:pt x="8978688" y="6418929"/>
                </a:cubicBezTo>
                <a:cubicBezTo>
                  <a:pt x="8955857" y="6418929"/>
                  <a:pt x="8935388" y="6408653"/>
                  <a:pt x="8920430" y="6392842"/>
                </a:cubicBezTo>
                <a:cubicBezTo>
                  <a:pt x="8907834" y="6378613"/>
                  <a:pt x="8899961" y="6359641"/>
                  <a:pt x="8899961" y="6339087"/>
                </a:cubicBezTo>
                <a:cubicBezTo>
                  <a:pt x="8899961" y="6339087"/>
                  <a:pt x="8899961" y="6339087"/>
                  <a:pt x="8899961" y="6150156"/>
                </a:cubicBezTo>
                <a:cubicBezTo>
                  <a:pt x="8899961" y="6105887"/>
                  <a:pt x="8935388" y="6071105"/>
                  <a:pt x="8978688" y="6071105"/>
                </a:cubicBezTo>
                <a:cubicBezTo>
                  <a:pt x="8978688" y="6071105"/>
                  <a:pt x="8978688" y="6071105"/>
                  <a:pt x="9001519" y="6071105"/>
                </a:cubicBezTo>
                <a:cubicBezTo>
                  <a:pt x="9001519" y="6071105"/>
                  <a:pt x="9001519" y="6071105"/>
                  <a:pt x="9050329" y="6071105"/>
                </a:cubicBezTo>
                <a:cubicBezTo>
                  <a:pt x="9050329" y="6071105"/>
                  <a:pt x="9050329" y="6071105"/>
                  <a:pt x="9094416" y="6071105"/>
                </a:cubicBezTo>
                <a:cubicBezTo>
                  <a:pt x="9094416" y="6071105"/>
                  <a:pt x="9094416" y="6071105"/>
                  <a:pt x="9094416" y="6039485"/>
                </a:cubicBezTo>
                <a:cubicBezTo>
                  <a:pt x="9094416" y="6039485"/>
                  <a:pt x="9094416" y="6039485"/>
                  <a:pt x="9050329" y="6039485"/>
                </a:cubicBezTo>
                <a:cubicBezTo>
                  <a:pt x="9050329" y="6039485"/>
                  <a:pt x="9050329" y="6039485"/>
                  <a:pt x="8828320" y="6039485"/>
                </a:cubicBezTo>
                <a:cubicBezTo>
                  <a:pt x="8828320" y="6039485"/>
                  <a:pt x="8828320" y="6039485"/>
                  <a:pt x="8706293" y="6039485"/>
                </a:cubicBezTo>
                <a:cubicBezTo>
                  <a:pt x="8662993" y="6039485"/>
                  <a:pt x="8627566" y="6003912"/>
                  <a:pt x="8627566" y="5960434"/>
                </a:cubicBezTo>
                <a:cubicBezTo>
                  <a:pt x="8627566" y="5960434"/>
                  <a:pt x="8627566" y="5960434"/>
                  <a:pt x="8627566" y="5959644"/>
                </a:cubicBezTo>
                <a:cubicBezTo>
                  <a:pt x="8627566" y="5957272"/>
                  <a:pt x="8627566" y="5941462"/>
                  <a:pt x="8627566" y="5940672"/>
                </a:cubicBezTo>
                <a:cubicBezTo>
                  <a:pt x="8627566" y="5940672"/>
                  <a:pt x="8627566" y="5940672"/>
                  <a:pt x="8627566" y="5770712"/>
                </a:cubicBezTo>
                <a:cubicBezTo>
                  <a:pt x="8627566" y="5726444"/>
                  <a:pt x="8662993" y="5691661"/>
                  <a:pt x="8706293" y="5691661"/>
                </a:cubicBezTo>
                <a:cubicBezTo>
                  <a:pt x="8706293" y="5691661"/>
                  <a:pt x="8706293" y="5691661"/>
                  <a:pt x="8828320" y="5691661"/>
                </a:cubicBezTo>
                <a:cubicBezTo>
                  <a:pt x="8828320" y="5691661"/>
                  <a:pt x="8828320" y="5691661"/>
                  <a:pt x="9050329" y="5691661"/>
                </a:cubicBezTo>
                <a:cubicBezTo>
                  <a:pt x="9050329" y="5691661"/>
                  <a:pt x="9050329" y="5691661"/>
                  <a:pt x="9094416" y="5691661"/>
                </a:cubicBezTo>
                <a:cubicBezTo>
                  <a:pt x="9094416" y="5691661"/>
                  <a:pt x="9094416" y="5691661"/>
                  <a:pt x="9094416" y="5660041"/>
                </a:cubicBezTo>
                <a:cubicBezTo>
                  <a:pt x="9094416" y="5660041"/>
                  <a:pt x="9094416" y="5660041"/>
                  <a:pt x="9050329" y="5660041"/>
                </a:cubicBezTo>
                <a:cubicBezTo>
                  <a:pt x="9050329" y="5660041"/>
                  <a:pt x="9050329" y="5660041"/>
                  <a:pt x="8828320" y="5660041"/>
                </a:cubicBezTo>
                <a:cubicBezTo>
                  <a:pt x="8828320" y="5660041"/>
                  <a:pt x="8828320" y="5660041"/>
                  <a:pt x="8706293" y="5660041"/>
                </a:cubicBezTo>
                <a:cubicBezTo>
                  <a:pt x="8662993" y="5660041"/>
                  <a:pt x="8627566" y="5624468"/>
                  <a:pt x="8627566" y="5580990"/>
                </a:cubicBezTo>
                <a:cubicBezTo>
                  <a:pt x="8627566" y="5580990"/>
                  <a:pt x="8627566" y="5580990"/>
                  <a:pt x="8627566" y="5580200"/>
                </a:cubicBezTo>
                <a:cubicBezTo>
                  <a:pt x="8627566" y="5577828"/>
                  <a:pt x="8627566" y="5562018"/>
                  <a:pt x="8627566" y="5561227"/>
                </a:cubicBezTo>
                <a:cubicBezTo>
                  <a:pt x="8627566" y="5561227"/>
                  <a:pt x="8627566" y="5561227"/>
                  <a:pt x="8627566" y="5391268"/>
                </a:cubicBezTo>
                <a:cubicBezTo>
                  <a:pt x="8627566" y="5347000"/>
                  <a:pt x="8662993" y="5312217"/>
                  <a:pt x="8706293" y="5312217"/>
                </a:cubicBezTo>
                <a:cubicBezTo>
                  <a:pt x="8706293" y="5312217"/>
                  <a:pt x="8706293" y="5312217"/>
                  <a:pt x="8828320" y="5312217"/>
                </a:cubicBezTo>
                <a:cubicBezTo>
                  <a:pt x="8828320" y="5312217"/>
                  <a:pt x="8828320" y="5312217"/>
                  <a:pt x="9050329" y="5312217"/>
                </a:cubicBezTo>
                <a:cubicBezTo>
                  <a:pt x="9050329" y="5312217"/>
                  <a:pt x="9050329" y="5312217"/>
                  <a:pt x="9094416" y="5312217"/>
                </a:cubicBezTo>
                <a:cubicBezTo>
                  <a:pt x="9094416" y="5312217"/>
                  <a:pt x="9094416" y="5312217"/>
                  <a:pt x="9094416" y="5280597"/>
                </a:cubicBezTo>
                <a:cubicBezTo>
                  <a:pt x="9094416" y="5280597"/>
                  <a:pt x="9094416" y="5280597"/>
                  <a:pt x="9050329" y="5280597"/>
                </a:cubicBezTo>
                <a:cubicBezTo>
                  <a:pt x="9050329" y="5280597"/>
                  <a:pt x="9050329" y="5280597"/>
                  <a:pt x="8486645" y="5280597"/>
                </a:cubicBezTo>
                <a:cubicBezTo>
                  <a:pt x="8486645" y="5280597"/>
                  <a:pt x="8486645" y="5280597"/>
                  <a:pt x="8364620" y="5280597"/>
                </a:cubicBezTo>
                <a:cubicBezTo>
                  <a:pt x="8364620" y="5280597"/>
                  <a:pt x="8364620" y="5280597"/>
                  <a:pt x="8363832" y="5280597"/>
                </a:cubicBezTo>
                <a:cubicBezTo>
                  <a:pt x="8320531" y="5280597"/>
                  <a:pt x="8285104" y="5245024"/>
                  <a:pt x="8285104" y="5201546"/>
                </a:cubicBezTo>
                <a:cubicBezTo>
                  <a:pt x="8285104" y="5201546"/>
                  <a:pt x="8285104" y="5201546"/>
                  <a:pt x="8285104" y="5200756"/>
                </a:cubicBezTo>
                <a:cubicBezTo>
                  <a:pt x="8285104" y="5200756"/>
                  <a:pt x="8285104" y="5200756"/>
                  <a:pt x="8285104" y="5181783"/>
                </a:cubicBezTo>
                <a:cubicBezTo>
                  <a:pt x="8285104" y="5181783"/>
                  <a:pt x="8285104" y="5181783"/>
                  <a:pt x="8285104" y="5011824"/>
                </a:cubicBezTo>
                <a:cubicBezTo>
                  <a:pt x="8285104" y="4967556"/>
                  <a:pt x="8320531" y="4932773"/>
                  <a:pt x="8363832" y="4932773"/>
                </a:cubicBezTo>
                <a:cubicBezTo>
                  <a:pt x="8363832" y="4932773"/>
                  <a:pt x="8364620" y="4932773"/>
                  <a:pt x="8364620" y="4932773"/>
                </a:cubicBezTo>
                <a:cubicBezTo>
                  <a:pt x="8364620" y="4932773"/>
                  <a:pt x="8364620" y="4932773"/>
                  <a:pt x="8486645" y="4932773"/>
                </a:cubicBezTo>
                <a:cubicBezTo>
                  <a:pt x="8486645" y="4932773"/>
                  <a:pt x="8486645" y="4932773"/>
                  <a:pt x="9050329" y="4932773"/>
                </a:cubicBezTo>
                <a:cubicBezTo>
                  <a:pt x="9050329" y="4932773"/>
                  <a:pt x="9050329" y="4932773"/>
                  <a:pt x="9094416" y="4932773"/>
                </a:cubicBezTo>
                <a:cubicBezTo>
                  <a:pt x="9094416" y="4932773"/>
                  <a:pt x="9094416" y="4932773"/>
                  <a:pt x="9094416" y="4901153"/>
                </a:cubicBezTo>
                <a:cubicBezTo>
                  <a:pt x="9094416" y="4901153"/>
                  <a:pt x="9094416" y="4901153"/>
                  <a:pt x="9050329" y="4901153"/>
                </a:cubicBezTo>
                <a:cubicBezTo>
                  <a:pt x="9050329" y="4901153"/>
                  <a:pt x="9050329" y="4901153"/>
                  <a:pt x="8134736" y="4901153"/>
                </a:cubicBezTo>
                <a:cubicBezTo>
                  <a:pt x="8134736" y="4901153"/>
                  <a:pt x="8134736" y="4901153"/>
                  <a:pt x="8012710" y="4901153"/>
                </a:cubicBezTo>
                <a:cubicBezTo>
                  <a:pt x="8012710" y="4901153"/>
                  <a:pt x="8012710" y="4901153"/>
                  <a:pt x="8011922" y="4901153"/>
                </a:cubicBezTo>
                <a:cubicBezTo>
                  <a:pt x="7968623" y="4901153"/>
                  <a:pt x="7933196" y="4865580"/>
                  <a:pt x="7933196" y="4822102"/>
                </a:cubicBezTo>
                <a:cubicBezTo>
                  <a:pt x="7933196" y="4822102"/>
                  <a:pt x="7933196" y="4822102"/>
                  <a:pt x="7933196" y="4821312"/>
                </a:cubicBezTo>
                <a:cubicBezTo>
                  <a:pt x="7933196" y="4821312"/>
                  <a:pt x="7933196" y="4821312"/>
                  <a:pt x="7933196" y="4802339"/>
                </a:cubicBezTo>
                <a:cubicBezTo>
                  <a:pt x="7933196" y="4802339"/>
                  <a:pt x="7933196" y="4802339"/>
                  <a:pt x="7933196" y="4632380"/>
                </a:cubicBezTo>
                <a:cubicBezTo>
                  <a:pt x="7933196" y="4588112"/>
                  <a:pt x="7968623" y="4553329"/>
                  <a:pt x="8011922" y="4553329"/>
                </a:cubicBezTo>
                <a:cubicBezTo>
                  <a:pt x="8011922" y="4553329"/>
                  <a:pt x="8011922" y="4553329"/>
                  <a:pt x="8012710" y="4553329"/>
                </a:cubicBezTo>
                <a:cubicBezTo>
                  <a:pt x="8012710" y="4553329"/>
                  <a:pt x="8012710" y="4553329"/>
                  <a:pt x="8134736" y="4553329"/>
                </a:cubicBezTo>
                <a:cubicBezTo>
                  <a:pt x="8134736" y="4553329"/>
                  <a:pt x="8134736" y="4553329"/>
                  <a:pt x="9050329" y="4553329"/>
                </a:cubicBezTo>
                <a:cubicBezTo>
                  <a:pt x="9050329" y="4553329"/>
                  <a:pt x="9050329" y="4553329"/>
                  <a:pt x="9094416" y="4553329"/>
                </a:cubicBezTo>
                <a:cubicBezTo>
                  <a:pt x="9094416" y="4553329"/>
                  <a:pt x="9094416" y="4553329"/>
                  <a:pt x="9094416" y="4521709"/>
                </a:cubicBezTo>
                <a:cubicBezTo>
                  <a:pt x="9094416" y="4521709"/>
                  <a:pt x="9094416" y="4521709"/>
                  <a:pt x="9050329" y="4521709"/>
                </a:cubicBezTo>
                <a:cubicBezTo>
                  <a:pt x="9050329" y="4521709"/>
                  <a:pt x="9050329" y="4521709"/>
                  <a:pt x="7562393" y="4521709"/>
                </a:cubicBezTo>
                <a:cubicBezTo>
                  <a:pt x="7562393" y="4521709"/>
                  <a:pt x="7562393" y="4521709"/>
                  <a:pt x="7440366" y="4521709"/>
                </a:cubicBezTo>
                <a:cubicBezTo>
                  <a:pt x="7440366" y="4521709"/>
                  <a:pt x="7440366" y="4521709"/>
                  <a:pt x="7439579" y="4521709"/>
                </a:cubicBezTo>
                <a:cubicBezTo>
                  <a:pt x="7396279" y="4521709"/>
                  <a:pt x="7360852" y="4486136"/>
                  <a:pt x="7360852" y="4442658"/>
                </a:cubicBezTo>
                <a:cubicBezTo>
                  <a:pt x="7360852" y="4442658"/>
                  <a:pt x="7360852" y="4441867"/>
                  <a:pt x="7360852" y="4441867"/>
                </a:cubicBezTo>
                <a:cubicBezTo>
                  <a:pt x="7360852" y="4441867"/>
                  <a:pt x="7360852" y="4441867"/>
                  <a:pt x="7360852" y="4252936"/>
                </a:cubicBezTo>
                <a:cubicBezTo>
                  <a:pt x="7360852" y="4208667"/>
                  <a:pt x="7396279" y="4173885"/>
                  <a:pt x="7439579" y="4173885"/>
                </a:cubicBezTo>
                <a:cubicBezTo>
                  <a:pt x="7439579" y="4173885"/>
                  <a:pt x="7439579" y="4173885"/>
                  <a:pt x="7440366" y="4173885"/>
                </a:cubicBezTo>
                <a:cubicBezTo>
                  <a:pt x="7440366" y="4173885"/>
                  <a:pt x="7440366" y="4173885"/>
                  <a:pt x="7562393" y="4173885"/>
                </a:cubicBezTo>
                <a:cubicBezTo>
                  <a:pt x="7562393" y="4173885"/>
                  <a:pt x="7562393" y="4173885"/>
                  <a:pt x="9050329" y="4173885"/>
                </a:cubicBezTo>
                <a:cubicBezTo>
                  <a:pt x="9050329" y="4173885"/>
                  <a:pt x="9050329" y="4173885"/>
                  <a:pt x="9094416" y="4173885"/>
                </a:cubicBezTo>
                <a:cubicBezTo>
                  <a:pt x="9094416" y="4173885"/>
                  <a:pt x="9094416" y="4173885"/>
                  <a:pt x="9094416" y="4142265"/>
                </a:cubicBezTo>
                <a:cubicBezTo>
                  <a:pt x="9094416" y="4142265"/>
                  <a:pt x="9094416" y="4142265"/>
                  <a:pt x="9050329" y="4142265"/>
                </a:cubicBezTo>
                <a:cubicBezTo>
                  <a:pt x="9050329" y="4142265"/>
                  <a:pt x="9050329" y="4142265"/>
                  <a:pt x="7272678" y="4142265"/>
                </a:cubicBezTo>
                <a:cubicBezTo>
                  <a:pt x="7272678" y="4142265"/>
                  <a:pt x="7272678" y="4142265"/>
                  <a:pt x="7150651" y="4142265"/>
                </a:cubicBezTo>
                <a:cubicBezTo>
                  <a:pt x="7150651" y="4142265"/>
                  <a:pt x="7150651" y="4142265"/>
                  <a:pt x="7149864" y="4142265"/>
                </a:cubicBezTo>
                <a:cubicBezTo>
                  <a:pt x="7106564" y="4142265"/>
                  <a:pt x="7071137" y="4106692"/>
                  <a:pt x="7071137" y="4063214"/>
                </a:cubicBezTo>
                <a:cubicBezTo>
                  <a:pt x="7071137" y="4063214"/>
                  <a:pt x="7071137" y="4063214"/>
                  <a:pt x="7071137" y="4062423"/>
                </a:cubicBezTo>
                <a:cubicBezTo>
                  <a:pt x="7071137" y="4062423"/>
                  <a:pt x="7071137" y="4062423"/>
                  <a:pt x="7071137" y="4043451"/>
                </a:cubicBezTo>
                <a:cubicBezTo>
                  <a:pt x="7071137" y="4043451"/>
                  <a:pt x="7071137" y="4043451"/>
                  <a:pt x="7071137" y="3873492"/>
                </a:cubicBezTo>
                <a:cubicBezTo>
                  <a:pt x="7071137" y="3829223"/>
                  <a:pt x="7106564" y="3794441"/>
                  <a:pt x="7149864" y="3794441"/>
                </a:cubicBezTo>
                <a:cubicBezTo>
                  <a:pt x="7149864" y="3794441"/>
                  <a:pt x="7149864" y="3794441"/>
                  <a:pt x="7150651" y="3794441"/>
                </a:cubicBezTo>
                <a:cubicBezTo>
                  <a:pt x="7150651" y="3794441"/>
                  <a:pt x="7150651" y="3794441"/>
                  <a:pt x="7272678" y="3794441"/>
                </a:cubicBezTo>
                <a:cubicBezTo>
                  <a:pt x="7272678" y="3794441"/>
                  <a:pt x="7272678" y="3794441"/>
                  <a:pt x="9050329" y="3794441"/>
                </a:cubicBezTo>
                <a:cubicBezTo>
                  <a:pt x="9050329" y="3794441"/>
                  <a:pt x="9050329" y="3794441"/>
                  <a:pt x="9094416" y="3794441"/>
                </a:cubicBezTo>
                <a:cubicBezTo>
                  <a:pt x="9094416" y="3794441"/>
                  <a:pt x="9094416" y="3794441"/>
                  <a:pt x="9094416" y="3762821"/>
                </a:cubicBezTo>
                <a:cubicBezTo>
                  <a:pt x="9094416" y="3762821"/>
                  <a:pt x="9094416" y="3762821"/>
                  <a:pt x="9050329" y="3762821"/>
                </a:cubicBezTo>
                <a:cubicBezTo>
                  <a:pt x="9050329" y="3762821"/>
                  <a:pt x="9050329" y="3762821"/>
                  <a:pt x="7058541" y="3762821"/>
                </a:cubicBezTo>
                <a:cubicBezTo>
                  <a:pt x="7058541" y="3762821"/>
                  <a:pt x="7058541" y="3762821"/>
                  <a:pt x="6936514" y="3762821"/>
                </a:cubicBezTo>
                <a:cubicBezTo>
                  <a:pt x="6936514" y="3762821"/>
                  <a:pt x="6936514" y="3762821"/>
                  <a:pt x="6935727" y="3762821"/>
                </a:cubicBezTo>
                <a:cubicBezTo>
                  <a:pt x="6892427" y="3762821"/>
                  <a:pt x="6857000" y="3727248"/>
                  <a:pt x="6857000" y="3683770"/>
                </a:cubicBezTo>
                <a:cubicBezTo>
                  <a:pt x="6857000" y="3683770"/>
                  <a:pt x="6857000" y="3683770"/>
                  <a:pt x="6857000" y="3682979"/>
                </a:cubicBezTo>
                <a:cubicBezTo>
                  <a:pt x="6857000" y="3682979"/>
                  <a:pt x="6857000" y="3682979"/>
                  <a:pt x="6857000" y="3664007"/>
                </a:cubicBezTo>
                <a:cubicBezTo>
                  <a:pt x="6857000" y="3664007"/>
                  <a:pt x="6857000" y="3664007"/>
                  <a:pt x="6857000" y="3494048"/>
                </a:cubicBezTo>
                <a:cubicBezTo>
                  <a:pt x="6857000" y="3449779"/>
                  <a:pt x="6892427" y="3414997"/>
                  <a:pt x="6935727" y="3414997"/>
                </a:cubicBezTo>
                <a:cubicBezTo>
                  <a:pt x="6935727" y="3414997"/>
                  <a:pt x="6935727" y="3414997"/>
                  <a:pt x="6936514" y="3414997"/>
                </a:cubicBezTo>
                <a:cubicBezTo>
                  <a:pt x="6936514" y="3414997"/>
                  <a:pt x="6936514" y="3414997"/>
                  <a:pt x="7058541" y="3414997"/>
                </a:cubicBezTo>
                <a:cubicBezTo>
                  <a:pt x="7058541" y="3414997"/>
                  <a:pt x="7058541" y="3414997"/>
                  <a:pt x="9050329" y="3414997"/>
                </a:cubicBezTo>
                <a:cubicBezTo>
                  <a:pt x="9050329" y="3414997"/>
                  <a:pt x="9050329" y="3414997"/>
                  <a:pt x="9094416" y="3414997"/>
                </a:cubicBezTo>
                <a:cubicBezTo>
                  <a:pt x="9094416" y="3414997"/>
                  <a:pt x="9094416" y="3414997"/>
                  <a:pt x="9094416" y="3383376"/>
                </a:cubicBezTo>
                <a:cubicBezTo>
                  <a:pt x="9094416" y="3383376"/>
                  <a:pt x="9094416" y="3383376"/>
                  <a:pt x="9050329" y="3383376"/>
                </a:cubicBezTo>
                <a:cubicBezTo>
                  <a:pt x="9050329" y="3383376"/>
                  <a:pt x="9050329" y="3383376"/>
                  <a:pt x="6932578" y="3383376"/>
                </a:cubicBezTo>
                <a:cubicBezTo>
                  <a:pt x="6932578" y="3383376"/>
                  <a:pt x="6932578" y="3383376"/>
                  <a:pt x="6810551" y="3383376"/>
                </a:cubicBezTo>
                <a:cubicBezTo>
                  <a:pt x="6810551" y="3383376"/>
                  <a:pt x="6810551" y="3383376"/>
                  <a:pt x="6809764" y="3383376"/>
                </a:cubicBezTo>
                <a:cubicBezTo>
                  <a:pt x="6766464" y="3383376"/>
                  <a:pt x="6731037" y="3347804"/>
                  <a:pt x="6731037" y="3304326"/>
                </a:cubicBezTo>
                <a:cubicBezTo>
                  <a:pt x="6731037" y="3304326"/>
                  <a:pt x="6731037" y="3304326"/>
                  <a:pt x="6731037" y="3303535"/>
                </a:cubicBezTo>
                <a:cubicBezTo>
                  <a:pt x="6731037" y="3303535"/>
                  <a:pt x="6731037" y="3303535"/>
                  <a:pt x="6731037" y="3284563"/>
                </a:cubicBezTo>
                <a:cubicBezTo>
                  <a:pt x="6731037" y="3284563"/>
                  <a:pt x="6731037" y="3284563"/>
                  <a:pt x="6731037" y="3114604"/>
                </a:cubicBezTo>
                <a:cubicBezTo>
                  <a:pt x="6731037" y="3070335"/>
                  <a:pt x="6766464" y="3035553"/>
                  <a:pt x="6809764" y="3035553"/>
                </a:cubicBezTo>
                <a:cubicBezTo>
                  <a:pt x="6809764" y="3035553"/>
                  <a:pt x="6809764" y="3035553"/>
                  <a:pt x="6810551" y="3035553"/>
                </a:cubicBezTo>
                <a:cubicBezTo>
                  <a:pt x="6810551" y="3035553"/>
                  <a:pt x="6810551" y="3035553"/>
                  <a:pt x="6932578" y="3035553"/>
                </a:cubicBezTo>
                <a:cubicBezTo>
                  <a:pt x="6932578" y="3035553"/>
                  <a:pt x="6932578" y="3035553"/>
                  <a:pt x="9050329" y="3035553"/>
                </a:cubicBezTo>
                <a:cubicBezTo>
                  <a:pt x="9050329" y="3035553"/>
                  <a:pt x="9050329" y="3035553"/>
                  <a:pt x="9094416" y="3035553"/>
                </a:cubicBezTo>
                <a:cubicBezTo>
                  <a:pt x="9094416" y="3035553"/>
                  <a:pt x="9094416" y="3035553"/>
                  <a:pt x="9094416" y="3003932"/>
                </a:cubicBezTo>
                <a:cubicBezTo>
                  <a:pt x="9094416" y="3003932"/>
                  <a:pt x="9094416" y="3003932"/>
                  <a:pt x="9050329" y="3003932"/>
                </a:cubicBezTo>
                <a:cubicBezTo>
                  <a:pt x="9050329" y="3003932"/>
                  <a:pt x="9050329" y="3003932"/>
                  <a:pt x="6864873" y="3003932"/>
                </a:cubicBezTo>
                <a:cubicBezTo>
                  <a:pt x="6864873" y="3003932"/>
                  <a:pt x="6864873" y="3003932"/>
                  <a:pt x="6742846" y="3003932"/>
                </a:cubicBezTo>
                <a:cubicBezTo>
                  <a:pt x="6742846" y="3003932"/>
                  <a:pt x="6742846" y="3003932"/>
                  <a:pt x="6742059" y="3003932"/>
                </a:cubicBezTo>
                <a:cubicBezTo>
                  <a:pt x="6698759" y="3003932"/>
                  <a:pt x="6663332" y="2968360"/>
                  <a:pt x="6663332" y="2924882"/>
                </a:cubicBezTo>
                <a:cubicBezTo>
                  <a:pt x="6663332" y="2924882"/>
                  <a:pt x="6663332" y="2924882"/>
                  <a:pt x="6663332" y="2924091"/>
                </a:cubicBezTo>
                <a:cubicBezTo>
                  <a:pt x="6663332" y="2924091"/>
                  <a:pt x="6663332" y="2924091"/>
                  <a:pt x="6663332" y="2905119"/>
                </a:cubicBezTo>
                <a:cubicBezTo>
                  <a:pt x="6663332" y="2905119"/>
                  <a:pt x="6663332" y="2905119"/>
                  <a:pt x="6663332" y="2735160"/>
                </a:cubicBezTo>
                <a:cubicBezTo>
                  <a:pt x="6663332" y="2690891"/>
                  <a:pt x="6698759" y="2656109"/>
                  <a:pt x="6742059" y="2656109"/>
                </a:cubicBezTo>
                <a:cubicBezTo>
                  <a:pt x="6742846" y="2656109"/>
                  <a:pt x="6742846" y="2656109"/>
                  <a:pt x="6742846" y="2656109"/>
                </a:cubicBezTo>
                <a:cubicBezTo>
                  <a:pt x="6742846" y="2656109"/>
                  <a:pt x="6742846" y="2656109"/>
                  <a:pt x="6864873" y="2656109"/>
                </a:cubicBezTo>
                <a:cubicBezTo>
                  <a:pt x="6864873" y="2656109"/>
                  <a:pt x="6864873" y="2656109"/>
                  <a:pt x="9050329" y="2656109"/>
                </a:cubicBezTo>
                <a:cubicBezTo>
                  <a:pt x="9050329" y="2656109"/>
                  <a:pt x="9050329" y="2656109"/>
                  <a:pt x="9094416" y="2656109"/>
                </a:cubicBezTo>
                <a:cubicBezTo>
                  <a:pt x="9094416" y="2656109"/>
                  <a:pt x="9094416" y="2656109"/>
                  <a:pt x="9094416" y="2624488"/>
                </a:cubicBezTo>
                <a:cubicBezTo>
                  <a:pt x="9094416" y="2624488"/>
                  <a:pt x="9094416" y="2624488"/>
                  <a:pt x="9050329" y="2624488"/>
                </a:cubicBezTo>
                <a:cubicBezTo>
                  <a:pt x="9050329" y="2624488"/>
                  <a:pt x="9050329" y="2624488"/>
                  <a:pt x="6864873" y="2624488"/>
                </a:cubicBezTo>
                <a:cubicBezTo>
                  <a:pt x="6864873" y="2624488"/>
                  <a:pt x="6864873" y="2624488"/>
                  <a:pt x="6742846" y="2624488"/>
                </a:cubicBezTo>
                <a:cubicBezTo>
                  <a:pt x="6742846" y="2624488"/>
                  <a:pt x="6742846" y="2624488"/>
                  <a:pt x="6742059" y="2624488"/>
                </a:cubicBezTo>
                <a:cubicBezTo>
                  <a:pt x="6698759" y="2624488"/>
                  <a:pt x="6663332" y="2588915"/>
                  <a:pt x="6663332" y="2545437"/>
                </a:cubicBezTo>
                <a:cubicBezTo>
                  <a:pt x="6663332" y="2545437"/>
                  <a:pt x="6663332" y="2545437"/>
                  <a:pt x="6663332" y="2544647"/>
                </a:cubicBezTo>
                <a:cubicBezTo>
                  <a:pt x="6663332" y="2544647"/>
                  <a:pt x="6663332" y="2544647"/>
                  <a:pt x="6663332" y="2525675"/>
                </a:cubicBezTo>
                <a:cubicBezTo>
                  <a:pt x="6663332" y="2525675"/>
                  <a:pt x="6663332" y="2525675"/>
                  <a:pt x="6663332" y="2355715"/>
                </a:cubicBezTo>
                <a:cubicBezTo>
                  <a:pt x="6663332" y="2311447"/>
                  <a:pt x="6698759" y="2276665"/>
                  <a:pt x="6742059" y="2276665"/>
                </a:cubicBezTo>
                <a:cubicBezTo>
                  <a:pt x="6742846" y="2276665"/>
                  <a:pt x="6742846" y="2276665"/>
                  <a:pt x="6742846" y="2276665"/>
                </a:cubicBezTo>
                <a:cubicBezTo>
                  <a:pt x="6742846" y="2276665"/>
                  <a:pt x="6742846" y="2276665"/>
                  <a:pt x="6864873" y="2276665"/>
                </a:cubicBezTo>
                <a:cubicBezTo>
                  <a:pt x="6864873" y="2276665"/>
                  <a:pt x="6864873" y="2276665"/>
                  <a:pt x="9050329" y="2276665"/>
                </a:cubicBezTo>
                <a:cubicBezTo>
                  <a:pt x="9050329" y="2276665"/>
                  <a:pt x="9050329" y="2276665"/>
                  <a:pt x="9094416" y="2276665"/>
                </a:cubicBezTo>
                <a:cubicBezTo>
                  <a:pt x="9094416" y="2276665"/>
                  <a:pt x="9094416" y="2276665"/>
                  <a:pt x="9094416" y="2245044"/>
                </a:cubicBezTo>
                <a:cubicBezTo>
                  <a:pt x="9094416" y="2245044"/>
                  <a:pt x="9094416" y="2245044"/>
                  <a:pt x="9050329" y="2245044"/>
                </a:cubicBezTo>
                <a:cubicBezTo>
                  <a:pt x="9050329" y="2245044"/>
                  <a:pt x="9050329" y="2245044"/>
                  <a:pt x="6957771" y="2245044"/>
                </a:cubicBezTo>
                <a:cubicBezTo>
                  <a:pt x="6957771" y="2245044"/>
                  <a:pt x="6957771" y="2245044"/>
                  <a:pt x="6835744" y="2245044"/>
                </a:cubicBezTo>
                <a:cubicBezTo>
                  <a:pt x="6835744" y="2245044"/>
                  <a:pt x="6835744" y="2245044"/>
                  <a:pt x="6834957" y="2245044"/>
                </a:cubicBezTo>
                <a:cubicBezTo>
                  <a:pt x="6791657" y="2245044"/>
                  <a:pt x="6756230" y="2209471"/>
                  <a:pt x="6756230" y="2165993"/>
                </a:cubicBezTo>
                <a:cubicBezTo>
                  <a:pt x="6756230" y="2165993"/>
                  <a:pt x="6756230" y="2165993"/>
                  <a:pt x="6756230" y="2165203"/>
                </a:cubicBezTo>
                <a:cubicBezTo>
                  <a:pt x="6756230" y="2165203"/>
                  <a:pt x="6756230" y="2165203"/>
                  <a:pt x="6756230" y="2146231"/>
                </a:cubicBezTo>
                <a:cubicBezTo>
                  <a:pt x="6756230" y="2146231"/>
                  <a:pt x="6756230" y="2146231"/>
                  <a:pt x="6756230" y="1976271"/>
                </a:cubicBezTo>
                <a:cubicBezTo>
                  <a:pt x="6756230" y="1932003"/>
                  <a:pt x="6791657" y="1897221"/>
                  <a:pt x="6834957" y="1897221"/>
                </a:cubicBezTo>
                <a:cubicBezTo>
                  <a:pt x="6834957" y="1897221"/>
                  <a:pt x="6834957" y="1897221"/>
                  <a:pt x="6835744" y="1897221"/>
                </a:cubicBezTo>
                <a:cubicBezTo>
                  <a:pt x="6835744" y="1897221"/>
                  <a:pt x="6835744" y="1897221"/>
                  <a:pt x="6957771" y="1897221"/>
                </a:cubicBezTo>
                <a:cubicBezTo>
                  <a:pt x="6957771" y="1897221"/>
                  <a:pt x="6957771" y="1897221"/>
                  <a:pt x="9050329" y="1897221"/>
                </a:cubicBezTo>
                <a:cubicBezTo>
                  <a:pt x="9050329" y="1897221"/>
                  <a:pt x="9050329" y="1897221"/>
                  <a:pt x="9094416" y="1897221"/>
                </a:cubicBezTo>
                <a:cubicBezTo>
                  <a:pt x="9094416" y="1897221"/>
                  <a:pt x="9094416" y="1897221"/>
                  <a:pt x="9094416" y="1865600"/>
                </a:cubicBezTo>
                <a:cubicBezTo>
                  <a:pt x="9094416" y="1865600"/>
                  <a:pt x="9094416" y="1865600"/>
                  <a:pt x="9050329" y="1865600"/>
                </a:cubicBezTo>
                <a:cubicBezTo>
                  <a:pt x="9050329" y="1865600"/>
                  <a:pt x="9050329" y="1865600"/>
                  <a:pt x="7082159" y="1865600"/>
                </a:cubicBezTo>
                <a:cubicBezTo>
                  <a:pt x="7082159" y="1865600"/>
                  <a:pt x="7082159" y="1865600"/>
                  <a:pt x="6959345" y="1865600"/>
                </a:cubicBezTo>
                <a:cubicBezTo>
                  <a:pt x="6916045" y="1865600"/>
                  <a:pt x="6880618" y="1830027"/>
                  <a:pt x="6880618" y="1786550"/>
                </a:cubicBezTo>
                <a:cubicBezTo>
                  <a:pt x="6880618" y="1786550"/>
                  <a:pt x="6880618" y="1786550"/>
                  <a:pt x="6880618" y="1785759"/>
                </a:cubicBezTo>
                <a:cubicBezTo>
                  <a:pt x="6880618" y="1785759"/>
                  <a:pt x="6880618" y="1785759"/>
                  <a:pt x="6880618" y="1766787"/>
                </a:cubicBezTo>
                <a:cubicBezTo>
                  <a:pt x="6880618" y="1766787"/>
                  <a:pt x="6880618" y="1766787"/>
                  <a:pt x="6880618" y="1596827"/>
                </a:cubicBezTo>
                <a:cubicBezTo>
                  <a:pt x="6880618" y="1552559"/>
                  <a:pt x="6916045" y="1517777"/>
                  <a:pt x="6959345" y="1517777"/>
                </a:cubicBezTo>
                <a:cubicBezTo>
                  <a:pt x="6959345" y="1517777"/>
                  <a:pt x="6959345" y="1517777"/>
                  <a:pt x="7082159" y="1517777"/>
                </a:cubicBezTo>
                <a:cubicBezTo>
                  <a:pt x="7082159" y="1517777"/>
                  <a:pt x="7082159" y="1517777"/>
                  <a:pt x="9050329" y="1517777"/>
                </a:cubicBezTo>
                <a:cubicBezTo>
                  <a:pt x="9050329" y="1517777"/>
                  <a:pt x="9050329" y="1517777"/>
                  <a:pt x="9094416" y="1517777"/>
                </a:cubicBezTo>
                <a:cubicBezTo>
                  <a:pt x="9094416" y="1517777"/>
                  <a:pt x="9094416" y="1517777"/>
                  <a:pt x="9094416" y="1486156"/>
                </a:cubicBezTo>
                <a:cubicBezTo>
                  <a:pt x="9094416" y="1486156"/>
                  <a:pt x="9094416" y="1486156"/>
                  <a:pt x="9050329" y="1486156"/>
                </a:cubicBezTo>
                <a:cubicBezTo>
                  <a:pt x="9050329" y="1486156"/>
                  <a:pt x="9050329" y="1486156"/>
                  <a:pt x="7311254" y="1486156"/>
                </a:cubicBezTo>
                <a:cubicBezTo>
                  <a:pt x="7311254" y="1486156"/>
                  <a:pt x="7311254" y="1486156"/>
                  <a:pt x="7189228" y="1486156"/>
                </a:cubicBezTo>
                <a:cubicBezTo>
                  <a:pt x="7159311" y="1486156"/>
                  <a:pt x="7134118" y="1469556"/>
                  <a:pt x="7119948" y="1445840"/>
                </a:cubicBezTo>
                <a:cubicBezTo>
                  <a:pt x="7119948" y="1445840"/>
                  <a:pt x="7119948" y="1445840"/>
                  <a:pt x="7119948" y="1445050"/>
                </a:cubicBezTo>
                <a:cubicBezTo>
                  <a:pt x="7119948" y="1445050"/>
                  <a:pt x="7119161" y="1444259"/>
                  <a:pt x="7119161" y="1443469"/>
                </a:cubicBezTo>
                <a:cubicBezTo>
                  <a:pt x="7118373" y="1442678"/>
                  <a:pt x="7118373" y="1441888"/>
                  <a:pt x="7118373" y="1441097"/>
                </a:cubicBezTo>
                <a:cubicBezTo>
                  <a:pt x="7117586" y="1441097"/>
                  <a:pt x="7117586" y="1441097"/>
                  <a:pt x="7117586" y="1441097"/>
                </a:cubicBezTo>
                <a:cubicBezTo>
                  <a:pt x="7112863" y="1430821"/>
                  <a:pt x="7109713" y="1418963"/>
                  <a:pt x="7109713" y="1406315"/>
                </a:cubicBezTo>
                <a:cubicBezTo>
                  <a:pt x="7109713" y="1406315"/>
                  <a:pt x="7109713" y="1406315"/>
                  <a:pt x="7109713" y="1217383"/>
                </a:cubicBezTo>
                <a:cubicBezTo>
                  <a:pt x="7109713" y="1173115"/>
                  <a:pt x="7145141" y="1138333"/>
                  <a:pt x="7188440" y="1138333"/>
                </a:cubicBezTo>
                <a:cubicBezTo>
                  <a:pt x="7188440" y="1138333"/>
                  <a:pt x="7188440" y="1138333"/>
                  <a:pt x="7189228" y="1138333"/>
                </a:cubicBezTo>
                <a:cubicBezTo>
                  <a:pt x="7189228" y="1138333"/>
                  <a:pt x="7189228" y="1138333"/>
                  <a:pt x="7311254" y="1138333"/>
                </a:cubicBezTo>
                <a:cubicBezTo>
                  <a:pt x="7311254" y="1138333"/>
                  <a:pt x="7311254" y="1138333"/>
                  <a:pt x="9050329" y="1138333"/>
                </a:cubicBezTo>
                <a:cubicBezTo>
                  <a:pt x="9050329" y="1138333"/>
                  <a:pt x="9050329" y="1138333"/>
                  <a:pt x="9094416" y="1138333"/>
                </a:cubicBezTo>
                <a:cubicBezTo>
                  <a:pt x="9094416" y="1138333"/>
                  <a:pt x="9094416" y="1138333"/>
                  <a:pt x="9094416" y="1106712"/>
                </a:cubicBezTo>
                <a:cubicBezTo>
                  <a:pt x="9094416" y="1106712"/>
                  <a:pt x="9094416" y="1106712"/>
                  <a:pt x="9050329" y="1106712"/>
                </a:cubicBezTo>
                <a:cubicBezTo>
                  <a:pt x="9050329" y="1106712"/>
                  <a:pt x="9050329" y="1106712"/>
                  <a:pt x="7637183" y="1106712"/>
                </a:cubicBezTo>
                <a:cubicBezTo>
                  <a:pt x="7637183" y="1106712"/>
                  <a:pt x="7637183" y="1106712"/>
                  <a:pt x="7515156" y="1106712"/>
                </a:cubicBezTo>
                <a:cubicBezTo>
                  <a:pt x="7471069" y="1106712"/>
                  <a:pt x="7436429" y="1071139"/>
                  <a:pt x="7436429" y="1027661"/>
                </a:cubicBezTo>
                <a:cubicBezTo>
                  <a:pt x="7436429" y="1027661"/>
                  <a:pt x="7436429" y="1027661"/>
                  <a:pt x="7436429" y="1026871"/>
                </a:cubicBezTo>
                <a:cubicBezTo>
                  <a:pt x="7436429" y="1026871"/>
                  <a:pt x="7436429" y="1026871"/>
                  <a:pt x="7436429" y="1007898"/>
                </a:cubicBezTo>
                <a:cubicBezTo>
                  <a:pt x="7436429" y="1007898"/>
                  <a:pt x="7436429" y="1007898"/>
                  <a:pt x="7436429" y="837939"/>
                </a:cubicBezTo>
                <a:cubicBezTo>
                  <a:pt x="7436429" y="793671"/>
                  <a:pt x="7471069" y="758888"/>
                  <a:pt x="7515156" y="758888"/>
                </a:cubicBezTo>
                <a:cubicBezTo>
                  <a:pt x="7515156" y="758888"/>
                  <a:pt x="7515156" y="758888"/>
                  <a:pt x="7637183" y="758888"/>
                </a:cubicBezTo>
                <a:cubicBezTo>
                  <a:pt x="7637183" y="758888"/>
                  <a:pt x="7637183" y="758888"/>
                  <a:pt x="9050329" y="758888"/>
                </a:cubicBezTo>
                <a:cubicBezTo>
                  <a:pt x="9050329" y="758888"/>
                  <a:pt x="9050329" y="758888"/>
                  <a:pt x="9094416" y="758888"/>
                </a:cubicBezTo>
                <a:cubicBezTo>
                  <a:pt x="9094416" y="758888"/>
                  <a:pt x="9094416" y="758888"/>
                  <a:pt x="9094416" y="727268"/>
                </a:cubicBezTo>
                <a:cubicBezTo>
                  <a:pt x="9094416" y="727268"/>
                  <a:pt x="9094416" y="727268"/>
                  <a:pt x="9050329" y="727268"/>
                </a:cubicBezTo>
                <a:cubicBezTo>
                  <a:pt x="9050329" y="727268"/>
                  <a:pt x="9050329" y="727268"/>
                  <a:pt x="8150482" y="727268"/>
                </a:cubicBezTo>
                <a:cubicBezTo>
                  <a:pt x="8150482" y="727268"/>
                  <a:pt x="8150482" y="727268"/>
                  <a:pt x="8028455" y="727268"/>
                </a:cubicBezTo>
                <a:cubicBezTo>
                  <a:pt x="8028455" y="727268"/>
                  <a:pt x="8028455" y="727268"/>
                  <a:pt x="8027668" y="727268"/>
                </a:cubicBezTo>
                <a:cubicBezTo>
                  <a:pt x="7984368" y="727268"/>
                  <a:pt x="7948942" y="691695"/>
                  <a:pt x="7948942" y="648217"/>
                </a:cubicBezTo>
                <a:cubicBezTo>
                  <a:pt x="7948942" y="647427"/>
                  <a:pt x="7948942" y="647427"/>
                  <a:pt x="7948942" y="647427"/>
                </a:cubicBezTo>
                <a:cubicBezTo>
                  <a:pt x="7948942" y="647427"/>
                  <a:pt x="7948942" y="647427"/>
                  <a:pt x="7948942" y="458495"/>
                </a:cubicBezTo>
                <a:cubicBezTo>
                  <a:pt x="7948942" y="414227"/>
                  <a:pt x="7984368" y="379444"/>
                  <a:pt x="8027668" y="379444"/>
                </a:cubicBezTo>
                <a:cubicBezTo>
                  <a:pt x="8027668" y="379444"/>
                  <a:pt x="8027668" y="379444"/>
                  <a:pt x="8028455" y="379444"/>
                </a:cubicBezTo>
                <a:cubicBezTo>
                  <a:pt x="8028455" y="379444"/>
                  <a:pt x="8028455" y="379444"/>
                  <a:pt x="8150482" y="379444"/>
                </a:cubicBezTo>
                <a:cubicBezTo>
                  <a:pt x="8150482" y="379444"/>
                  <a:pt x="8150482" y="379444"/>
                  <a:pt x="9050329" y="379444"/>
                </a:cubicBezTo>
                <a:cubicBezTo>
                  <a:pt x="9050329" y="379444"/>
                  <a:pt x="9050329" y="379444"/>
                  <a:pt x="9094416" y="379444"/>
                </a:cubicBezTo>
                <a:cubicBezTo>
                  <a:pt x="9094416" y="379444"/>
                  <a:pt x="9094416" y="379444"/>
                  <a:pt x="9094416" y="347824"/>
                </a:cubicBezTo>
                <a:cubicBezTo>
                  <a:pt x="9094416" y="347824"/>
                  <a:pt x="9094416" y="347824"/>
                  <a:pt x="9050329" y="347824"/>
                </a:cubicBezTo>
                <a:cubicBezTo>
                  <a:pt x="9050329" y="347824"/>
                  <a:pt x="9050329" y="347824"/>
                  <a:pt x="8770062" y="347824"/>
                </a:cubicBezTo>
                <a:cubicBezTo>
                  <a:pt x="8770062" y="347824"/>
                  <a:pt x="8770062" y="347824"/>
                  <a:pt x="8648035" y="347824"/>
                </a:cubicBezTo>
                <a:cubicBezTo>
                  <a:pt x="8648035" y="347824"/>
                  <a:pt x="8648035" y="347824"/>
                  <a:pt x="8647248" y="347824"/>
                </a:cubicBezTo>
                <a:cubicBezTo>
                  <a:pt x="8624417" y="347824"/>
                  <a:pt x="8603948" y="337547"/>
                  <a:pt x="8588990" y="321737"/>
                </a:cubicBezTo>
                <a:cubicBezTo>
                  <a:pt x="8576394" y="307508"/>
                  <a:pt x="8568521" y="288536"/>
                  <a:pt x="8568521" y="267983"/>
                </a:cubicBezTo>
                <a:cubicBezTo>
                  <a:pt x="8568521" y="267983"/>
                  <a:pt x="8568521" y="267983"/>
                  <a:pt x="8568521" y="79051"/>
                </a:cubicBezTo>
                <a:cubicBezTo>
                  <a:pt x="8568521" y="34783"/>
                  <a:pt x="8603948" y="0"/>
                  <a:pt x="8647248" y="0"/>
                </a:cubicBezTo>
                <a:close/>
              </a:path>
            </a:pathLst>
          </a:custGeom>
          <a:solidFill>
            <a:schemeClr val="tx2">
              <a:lumMod val="20000"/>
              <a:lumOff val="80000"/>
            </a:schemeClr>
          </a:solidFill>
          <a:ln>
            <a:noFill/>
          </a:ln>
        </p:spPr>
        <p:txBody>
          <a:bodyPr anchor="ctr"/>
          <a:lstStyle/>
          <a:p>
            <a:pPr algn="ctr"/>
            <a:endParaRPr/>
          </a:p>
        </p:txBody>
      </p:sp>
      <p:grpSp>
        <p:nvGrpSpPr>
          <p:cNvPr id="3" name="组合 2">
            <a:extLst>
              <a:ext uri="{FF2B5EF4-FFF2-40B4-BE49-F238E27FC236}">
                <a16:creationId xmlns:a16="http://schemas.microsoft.com/office/drawing/2014/main" id="{4E5C8175-792C-4451-95CA-41E68DC35E22}"/>
              </a:ext>
            </a:extLst>
          </p:cNvPr>
          <p:cNvGrpSpPr/>
          <p:nvPr/>
        </p:nvGrpSpPr>
        <p:grpSpPr>
          <a:xfrm>
            <a:off x="8214544" y="1347291"/>
            <a:ext cx="3109186" cy="4366646"/>
            <a:chOff x="8608681" y="1404000"/>
            <a:chExt cx="3109186" cy="4366646"/>
          </a:xfrm>
        </p:grpSpPr>
        <p:grpSp>
          <p:nvGrpSpPr>
            <p:cNvPr id="10" name="ïSlídê">
              <a:extLst>
                <a:ext uri="{FF2B5EF4-FFF2-40B4-BE49-F238E27FC236}">
                  <a16:creationId xmlns:a16="http://schemas.microsoft.com/office/drawing/2014/main" id="{5956F674-10A6-47B4-94EA-4184B38954D3}"/>
                </a:ext>
              </a:extLst>
            </p:cNvPr>
            <p:cNvGrpSpPr/>
            <p:nvPr/>
          </p:nvGrpSpPr>
          <p:grpSpPr>
            <a:xfrm>
              <a:off x="8608681" y="3392284"/>
              <a:ext cx="489858" cy="489858"/>
              <a:chOff x="6262908" y="3314803"/>
              <a:chExt cx="1016000" cy="1016000"/>
            </a:xfrm>
            <a:effectLst/>
          </p:grpSpPr>
          <p:sp>
            <p:nvSpPr>
              <p:cNvPr id="40" name="îṥḻïďé">
                <a:extLst>
                  <a:ext uri="{FF2B5EF4-FFF2-40B4-BE49-F238E27FC236}">
                    <a16:creationId xmlns:a16="http://schemas.microsoft.com/office/drawing/2014/main" id="{02E6DC6C-3229-4C60-9AC5-786FD9BBF73C}"/>
                  </a:ext>
                </a:extLst>
              </p:cNvPr>
              <p:cNvSpPr/>
              <p:nvPr/>
            </p:nvSpPr>
            <p:spPr>
              <a:xfrm>
                <a:off x="6262908" y="3314803"/>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41" name="ïṩľiďé">
                <a:extLst>
                  <a:ext uri="{FF2B5EF4-FFF2-40B4-BE49-F238E27FC236}">
                    <a16:creationId xmlns:a16="http://schemas.microsoft.com/office/drawing/2014/main" id="{91506032-6477-4FEE-A607-FF392BE2B623}"/>
                  </a:ext>
                </a:extLst>
              </p:cNvPr>
              <p:cNvGrpSpPr>
                <a:grpSpLocks/>
              </p:cNvGrpSpPr>
              <p:nvPr/>
            </p:nvGrpSpPr>
            <p:grpSpPr bwMode="auto">
              <a:xfrm>
                <a:off x="6582682" y="3643500"/>
                <a:ext cx="373277" cy="373278"/>
                <a:chOff x="0" y="0"/>
                <a:chExt cx="577" cy="574"/>
              </a:xfrm>
              <a:solidFill>
                <a:srgbClr val="FFFFFF"/>
              </a:solidFill>
            </p:grpSpPr>
            <p:sp>
              <p:nvSpPr>
                <p:cNvPr id="42" name="îṣľíḓé">
                  <a:extLst>
                    <a:ext uri="{FF2B5EF4-FFF2-40B4-BE49-F238E27FC236}">
                      <a16:creationId xmlns:a16="http://schemas.microsoft.com/office/drawing/2014/main" id="{F8E04C76-1111-47C6-905B-8A43375ADF91}"/>
                    </a:ext>
                  </a:extLst>
                </p:cNvPr>
                <p:cNvSpPr/>
                <p:nvPr/>
              </p:nvSpPr>
              <p:spPr bwMode="auto">
                <a:xfrm>
                  <a:off x="368" y="368"/>
                  <a:ext cx="205" cy="20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1600" h="21600">
                      <a:moveTo>
                        <a:pt x="18447" y="8564"/>
                      </a:moveTo>
                      <a:lnTo>
                        <a:pt x="6893" y="0"/>
                      </a:lnTo>
                      <a:lnTo>
                        <a:pt x="0" y="6909"/>
                      </a:lnTo>
                      <a:lnTo>
                        <a:pt x="8514" y="18507"/>
                      </a:lnTo>
                      <a:cubicBezTo>
                        <a:pt x="10541" y="16972"/>
                        <a:pt x="14706" y="18290"/>
                        <a:pt x="18327" y="21600"/>
                      </a:cubicBezTo>
                      <a:lnTo>
                        <a:pt x="21600" y="18319"/>
                      </a:lnTo>
                      <a:cubicBezTo>
                        <a:pt x="18344" y="14739"/>
                        <a:pt x="17015" y="10625"/>
                        <a:pt x="18447" y="8564"/>
                      </a:cubicBezTo>
                      <a:close/>
                      <a:moveTo>
                        <a:pt x="14477" y="14461"/>
                      </a:moveTo>
                      <a:cubicBezTo>
                        <a:pt x="13723" y="15214"/>
                        <a:pt x="12501" y="15214"/>
                        <a:pt x="11748" y="14461"/>
                      </a:cubicBezTo>
                      <a:cubicBezTo>
                        <a:pt x="10995" y="13705"/>
                        <a:pt x="10995" y="12479"/>
                        <a:pt x="11749" y="11725"/>
                      </a:cubicBezTo>
                      <a:cubicBezTo>
                        <a:pt x="12502" y="10969"/>
                        <a:pt x="13724" y="10969"/>
                        <a:pt x="14477" y="11725"/>
                      </a:cubicBezTo>
                      <a:cubicBezTo>
                        <a:pt x="15230" y="12479"/>
                        <a:pt x="15230" y="13705"/>
                        <a:pt x="14477" y="14461"/>
                      </a:cubicBezTo>
                      <a:close/>
                      <a:moveTo>
                        <a:pt x="14477" y="1446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43" name="ïSļíďè">
                  <a:extLst>
                    <a:ext uri="{FF2B5EF4-FFF2-40B4-BE49-F238E27FC236}">
                      <a16:creationId xmlns:a16="http://schemas.microsoft.com/office/drawing/2014/main" id="{5224C1E7-4EC2-471B-A080-41F04CDBAE88}"/>
                    </a:ext>
                  </a:extLst>
                </p:cNvPr>
                <p:cNvSpPr/>
                <p:nvPr/>
              </p:nvSpPr>
              <p:spPr bwMode="auto">
                <a:xfrm>
                  <a:off x="328" y="304"/>
                  <a:ext cx="107" cy="13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14544" y="0"/>
                      </a:moveTo>
                      <a:lnTo>
                        <a:pt x="13967" y="562"/>
                      </a:lnTo>
                      <a:cubicBezTo>
                        <a:pt x="14018" y="3961"/>
                        <a:pt x="12593" y="7264"/>
                        <a:pt x="9866" y="9922"/>
                      </a:cubicBezTo>
                      <a:lnTo>
                        <a:pt x="24" y="19504"/>
                      </a:lnTo>
                      <a:cubicBezTo>
                        <a:pt x="18" y="19554"/>
                        <a:pt x="6" y="19602"/>
                        <a:pt x="0" y="19652"/>
                      </a:cubicBezTo>
                      <a:lnTo>
                        <a:pt x="2371" y="21600"/>
                      </a:lnTo>
                      <a:lnTo>
                        <a:pt x="21600" y="5798"/>
                      </a:lnTo>
                      <a:lnTo>
                        <a:pt x="14544" y="0"/>
                      </a:lnTo>
                      <a:close/>
                      <a:moveTo>
                        <a:pt x="14544"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44" name="isḷíḑê">
                  <a:extLst>
                    <a:ext uri="{FF2B5EF4-FFF2-40B4-BE49-F238E27FC236}">
                      <a16:creationId xmlns:a16="http://schemas.microsoft.com/office/drawing/2014/main" id="{6ECAA939-8B26-4750-829D-0940FD4B8C30}"/>
                    </a:ext>
                  </a:extLst>
                </p:cNvPr>
                <p:cNvSpPr/>
                <p:nvPr/>
              </p:nvSpPr>
              <p:spPr bwMode="auto">
                <a:xfrm>
                  <a:off x="0" y="0"/>
                  <a:ext cx="297" cy="289"/>
                </a:xfrm>
                <a:custGeom>
                  <a:avLst/>
                  <a:gdLst>
                    <a:gd name="T0" fmla="*/ 0 w 21222"/>
                    <a:gd name="T1" fmla="*/ 0 h 21211"/>
                    <a:gd name="T2" fmla="*/ 0 w 21222"/>
                    <a:gd name="T3" fmla="*/ 0 h 21211"/>
                    <a:gd name="T4" fmla="*/ 0 w 21222"/>
                    <a:gd name="T5" fmla="*/ 0 h 21211"/>
                    <a:gd name="T6" fmla="*/ 0 w 21222"/>
                    <a:gd name="T7" fmla="*/ 0 h 21211"/>
                    <a:gd name="T8" fmla="*/ 0 w 21222"/>
                    <a:gd name="T9" fmla="*/ 0 h 21211"/>
                    <a:gd name="T10" fmla="*/ 0 w 21222"/>
                    <a:gd name="T11" fmla="*/ 0 h 21211"/>
                    <a:gd name="T12" fmla="*/ 0 w 21222"/>
                    <a:gd name="T13" fmla="*/ 0 h 21211"/>
                    <a:gd name="T14" fmla="*/ 0 w 21222"/>
                    <a:gd name="T15" fmla="*/ 0 h 21211"/>
                    <a:gd name="T16" fmla="*/ 0 w 21222"/>
                    <a:gd name="T17" fmla="*/ 0 h 212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222" h="21211">
                      <a:moveTo>
                        <a:pt x="15153" y="21211"/>
                      </a:moveTo>
                      <a:lnTo>
                        <a:pt x="17409" y="18463"/>
                      </a:lnTo>
                      <a:cubicBezTo>
                        <a:pt x="18368" y="17292"/>
                        <a:pt x="19694" y="16530"/>
                        <a:pt x="21146" y="16293"/>
                      </a:cubicBezTo>
                      <a:lnTo>
                        <a:pt x="21222" y="16201"/>
                      </a:lnTo>
                      <a:lnTo>
                        <a:pt x="6603" y="1165"/>
                      </a:lnTo>
                      <a:cubicBezTo>
                        <a:pt x="5093" y="-389"/>
                        <a:pt x="2643" y="-389"/>
                        <a:pt x="1133" y="1165"/>
                      </a:cubicBezTo>
                      <a:cubicBezTo>
                        <a:pt x="-378" y="2718"/>
                        <a:pt x="-378" y="5237"/>
                        <a:pt x="1133" y="6791"/>
                      </a:cubicBezTo>
                      <a:lnTo>
                        <a:pt x="15153" y="21211"/>
                      </a:lnTo>
                      <a:close/>
                      <a:moveTo>
                        <a:pt x="15153" y="2121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45" name="isľídé">
                  <a:extLst>
                    <a:ext uri="{FF2B5EF4-FFF2-40B4-BE49-F238E27FC236}">
                      <a16:creationId xmlns:a16="http://schemas.microsoft.com/office/drawing/2014/main" id="{B02E7BCD-86D7-4008-87FC-4325BE08E406}"/>
                    </a:ext>
                  </a:extLst>
                </p:cNvPr>
                <p:cNvSpPr/>
                <p:nvPr/>
              </p:nvSpPr>
              <p:spPr bwMode="auto">
                <a:xfrm>
                  <a:off x="0" y="328"/>
                  <a:ext cx="298" cy="246"/>
                </a:xfrm>
                <a:custGeom>
                  <a:avLst/>
                  <a:gdLst>
                    <a:gd name="T0" fmla="*/ 0 w 21116"/>
                    <a:gd name="T1" fmla="*/ 0 h 21374"/>
                    <a:gd name="T2" fmla="*/ 0 w 21116"/>
                    <a:gd name="T3" fmla="*/ 0 h 21374"/>
                    <a:gd name="T4" fmla="*/ 0 w 21116"/>
                    <a:gd name="T5" fmla="*/ 0 h 21374"/>
                    <a:gd name="T6" fmla="*/ 0 w 21116"/>
                    <a:gd name="T7" fmla="*/ 0 h 21374"/>
                    <a:gd name="T8" fmla="*/ 0 w 21116"/>
                    <a:gd name="T9" fmla="*/ 0 h 21374"/>
                    <a:gd name="T10" fmla="*/ 0 w 21116"/>
                    <a:gd name="T11" fmla="*/ 0 h 21374"/>
                    <a:gd name="T12" fmla="*/ 0 w 21116"/>
                    <a:gd name="T13" fmla="*/ 0 h 21374"/>
                    <a:gd name="T14" fmla="*/ 0 w 21116"/>
                    <a:gd name="T15" fmla="*/ 0 h 21374"/>
                    <a:gd name="T16" fmla="*/ 0 w 21116"/>
                    <a:gd name="T17" fmla="*/ 0 h 2137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116" h="21374">
                      <a:moveTo>
                        <a:pt x="17024" y="721"/>
                      </a:moveTo>
                      <a:cubicBezTo>
                        <a:pt x="16543" y="427"/>
                        <a:pt x="16052" y="191"/>
                        <a:pt x="15571" y="0"/>
                      </a:cubicBezTo>
                      <a:cubicBezTo>
                        <a:pt x="13915" y="235"/>
                        <a:pt x="7378" y="2037"/>
                        <a:pt x="6834" y="8291"/>
                      </a:cubicBezTo>
                      <a:cubicBezTo>
                        <a:pt x="6063" y="17146"/>
                        <a:pt x="1254" y="15657"/>
                        <a:pt x="153" y="15771"/>
                      </a:cubicBezTo>
                      <a:cubicBezTo>
                        <a:pt x="-484" y="15837"/>
                        <a:pt x="743" y="21126"/>
                        <a:pt x="6046" y="21364"/>
                      </a:cubicBezTo>
                      <a:cubicBezTo>
                        <a:pt x="11298" y="21600"/>
                        <a:pt x="20647" y="17485"/>
                        <a:pt x="21032" y="7006"/>
                      </a:cubicBezTo>
                      <a:lnTo>
                        <a:pt x="21116" y="6884"/>
                      </a:lnTo>
                      <a:cubicBezTo>
                        <a:pt x="20449" y="3612"/>
                        <a:pt x="18811" y="1844"/>
                        <a:pt x="17024" y="721"/>
                      </a:cubicBezTo>
                      <a:close/>
                      <a:moveTo>
                        <a:pt x="17024" y="72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46" name="ïśḻïde">
                  <a:extLst>
                    <a:ext uri="{FF2B5EF4-FFF2-40B4-BE49-F238E27FC236}">
                      <a16:creationId xmlns:a16="http://schemas.microsoft.com/office/drawing/2014/main" id="{2B89F535-2306-4E8A-A793-C9459C06B58C}"/>
                    </a:ext>
                  </a:extLst>
                </p:cNvPr>
                <p:cNvSpPr/>
                <p:nvPr/>
              </p:nvSpPr>
              <p:spPr bwMode="auto">
                <a:xfrm>
                  <a:off x="240" y="0"/>
                  <a:ext cx="337" cy="385"/>
                </a:xfrm>
                <a:custGeom>
                  <a:avLst/>
                  <a:gdLst>
                    <a:gd name="T0" fmla="*/ 0 w 21345"/>
                    <a:gd name="T1" fmla="*/ 0 h 21376"/>
                    <a:gd name="T2" fmla="*/ 0 w 21345"/>
                    <a:gd name="T3" fmla="*/ 0 h 21376"/>
                    <a:gd name="T4" fmla="*/ 0 w 21345"/>
                    <a:gd name="T5" fmla="*/ 0 h 21376"/>
                    <a:gd name="T6" fmla="*/ 0 w 21345"/>
                    <a:gd name="T7" fmla="*/ 0 h 21376"/>
                    <a:gd name="T8" fmla="*/ 0 w 21345"/>
                    <a:gd name="T9" fmla="*/ 0 h 21376"/>
                    <a:gd name="T10" fmla="*/ 0 w 21345"/>
                    <a:gd name="T11" fmla="*/ 0 h 21376"/>
                    <a:gd name="T12" fmla="*/ 0 w 21345"/>
                    <a:gd name="T13" fmla="*/ 0 h 21376"/>
                    <a:gd name="T14" fmla="*/ 0 w 21345"/>
                    <a:gd name="T15" fmla="*/ 0 h 21376"/>
                    <a:gd name="T16" fmla="*/ 0 w 21345"/>
                    <a:gd name="T17" fmla="*/ 0 h 21376"/>
                    <a:gd name="T18" fmla="*/ 0 w 21345"/>
                    <a:gd name="T19" fmla="*/ 0 h 21376"/>
                    <a:gd name="T20" fmla="*/ 0 w 21345"/>
                    <a:gd name="T21" fmla="*/ 0 h 21376"/>
                    <a:gd name="T22" fmla="*/ 0 w 21345"/>
                    <a:gd name="T23" fmla="*/ 0 h 213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1345" h="21376">
                      <a:moveTo>
                        <a:pt x="7963" y="16438"/>
                      </a:moveTo>
                      <a:lnTo>
                        <a:pt x="20844" y="3060"/>
                      </a:lnTo>
                      <a:cubicBezTo>
                        <a:pt x="21600" y="2274"/>
                        <a:pt x="21488" y="1102"/>
                        <a:pt x="20592" y="438"/>
                      </a:cubicBezTo>
                      <a:cubicBezTo>
                        <a:pt x="19696" y="-224"/>
                        <a:pt x="18359" y="-125"/>
                        <a:pt x="17602" y="661"/>
                      </a:cubicBezTo>
                      <a:lnTo>
                        <a:pt x="4720" y="14039"/>
                      </a:lnTo>
                      <a:cubicBezTo>
                        <a:pt x="3698" y="14005"/>
                        <a:pt x="2666" y="14368"/>
                        <a:pt x="1957" y="15106"/>
                      </a:cubicBezTo>
                      <a:lnTo>
                        <a:pt x="0" y="17139"/>
                      </a:lnTo>
                      <a:cubicBezTo>
                        <a:pt x="266" y="17232"/>
                        <a:pt x="533" y="17334"/>
                        <a:pt x="800" y="17450"/>
                      </a:cubicBezTo>
                      <a:cubicBezTo>
                        <a:pt x="2456" y="18154"/>
                        <a:pt x="4079" y="19406"/>
                        <a:pt x="4942" y="21376"/>
                      </a:cubicBezTo>
                      <a:lnTo>
                        <a:pt x="7225" y="19005"/>
                      </a:lnTo>
                      <a:cubicBezTo>
                        <a:pt x="7936" y="18266"/>
                        <a:pt x="8172" y="17316"/>
                        <a:pt x="7963" y="16438"/>
                      </a:cubicBezTo>
                      <a:close/>
                      <a:moveTo>
                        <a:pt x="7963" y="16438"/>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grpSp>
        <p:grpSp>
          <p:nvGrpSpPr>
            <p:cNvPr id="11" name="ïSļiḋê">
              <a:extLst>
                <a:ext uri="{FF2B5EF4-FFF2-40B4-BE49-F238E27FC236}">
                  <a16:creationId xmlns:a16="http://schemas.microsoft.com/office/drawing/2014/main" id="{35FE9D5D-C902-411D-9C36-73C50322D262}"/>
                </a:ext>
              </a:extLst>
            </p:cNvPr>
            <p:cNvGrpSpPr/>
            <p:nvPr/>
          </p:nvGrpSpPr>
          <p:grpSpPr>
            <a:xfrm>
              <a:off x="8608681" y="1653267"/>
              <a:ext cx="489858" cy="489858"/>
              <a:chOff x="6262908" y="1987229"/>
              <a:chExt cx="1016000" cy="1016000"/>
            </a:xfrm>
            <a:effectLst/>
          </p:grpSpPr>
          <p:sp>
            <p:nvSpPr>
              <p:cNvPr id="30" name="íṡ1íďè">
                <a:extLst>
                  <a:ext uri="{FF2B5EF4-FFF2-40B4-BE49-F238E27FC236}">
                    <a16:creationId xmlns:a16="http://schemas.microsoft.com/office/drawing/2014/main" id="{598E1919-5AA4-48D0-BF17-D11D7D7E9E92}"/>
                  </a:ext>
                </a:extLst>
              </p:cNvPr>
              <p:cNvSpPr/>
              <p:nvPr/>
            </p:nvSpPr>
            <p:spPr>
              <a:xfrm>
                <a:off x="6262908" y="1987229"/>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31" name="îşliďé">
                <a:extLst>
                  <a:ext uri="{FF2B5EF4-FFF2-40B4-BE49-F238E27FC236}">
                    <a16:creationId xmlns:a16="http://schemas.microsoft.com/office/drawing/2014/main" id="{4932E927-6D6A-4942-A32C-6C056C2A420C}"/>
                  </a:ext>
                </a:extLst>
              </p:cNvPr>
              <p:cNvGrpSpPr>
                <a:grpSpLocks/>
              </p:cNvGrpSpPr>
              <p:nvPr/>
            </p:nvGrpSpPr>
            <p:grpSpPr bwMode="auto">
              <a:xfrm>
                <a:off x="6581713" y="2281761"/>
                <a:ext cx="378392" cy="370722"/>
                <a:chOff x="0" y="0"/>
                <a:chExt cx="581" cy="573"/>
              </a:xfrm>
              <a:solidFill>
                <a:srgbClr val="FFFFFF"/>
              </a:solidFill>
            </p:grpSpPr>
            <p:sp>
              <p:nvSpPr>
                <p:cNvPr id="32" name="ïṧ1îḋê">
                  <a:extLst>
                    <a:ext uri="{FF2B5EF4-FFF2-40B4-BE49-F238E27FC236}">
                      <a16:creationId xmlns:a16="http://schemas.microsoft.com/office/drawing/2014/main" id="{F0FAEA2C-76F1-4AA3-903E-EA253CA79CC1}"/>
                    </a:ext>
                  </a:extLst>
                </p:cNvPr>
                <p:cNvSpPr/>
                <p:nvPr/>
              </p:nvSpPr>
              <p:spPr bwMode="auto">
                <a:xfrm>
                  <a:off x="256" y="0"/>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3" name="iṧļïďé">
                  <a:extLst>
                    <a:ext uri="{FF2B5EF4-FFF2-40B4-BE49-F238E27FC236}">
                      <a16:creationId xmlns:a16="http://schemas.microsoft.com/office/drawing/2014/main" id="{D1789B27-A96D-44CF-A63E-DD6A94E1867C}"/>
                    </a:ext>
                  </a:extLst>
                </p:cNvPr>
                <p:cNvSpPr/>
                <p:nvPr/>
              </p:nvSpPr>
              <p:spPr bwMode="auto">
                <a:xfrm>
                  <a:off x="256" y="392"/>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4" name="í$1iḓê">
                  <a:extLst>
                    <a:ext uri="{FF2B5EF4-FFF2-40B4-BE49-F238E27FC236}">
                      <a16:creationId xmlns:a16="http://schemas.microsoft.com/office/drawing/2014/main" id="{015C9811-F180-496C-9DFA-21F18FB07BB8}"/>
                    </a:ext>
                  </a:extLst>
                </p:cNvPr>
                <p:cNvSpPr/>
                <p:nvPr/>
              </p:nvSpPr>
              <p:spPr bwMode="auto">
                <a:xfrm>
                  <a:off x="40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305" y="0"/>
                      </a:moveTo>
                      <a:lnTo>
                        <a:pt x="3295" y="0"/>
                      </a:lnTo>
                      <a:cubicBezTo>
                        <a:pt x="1475" y="0"/>
                        <a:pt x="0" y="4834"/>
                        <a:pt x="0" y="10798"/>
                      </a:cubicBezTo>
                      <a:cubicBezTo>
                        <a:pt x="0" y="16762"/>
                        <a:pt x="1475" y="21600"/>
                        <a:pt x="3295" y="21600"/>
                      </a:cubicBezTo>
                      <a:lnTo>
                        <a:pt x="18305" y="21600"/>
                      </a:lnTo>
                      <a:cubicBezTo>
                        <a:pt x="20124" y="21600"/>
                        <a:pt x="21600" y="16762"/>
                        <a:pt x="21600" y="10798"/>
                      </a:cubicBezTo>
                      <a:cubicBezTo>
                        <a:pt x="21600" y="4834"/>
                        <a:pt x="20124" y="0"/>
                        <a:pt x="18305" y="0"/>
                      </a:cubicBezTo>
                      <a:close/>
                      <a:moveTo>
                        <a:pt x="18305"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5" name="iSľïḑè">
                  <a:extLst>
                    <a:ext uri="{FF2B5EF4-FFF2-40B4-BE49-F238E27FC236}">
                      <a16:creationId xmlns:a16="http://schemas.microsoft.com/office/drawing/2014/main" id="{0CF410BC-2455-4B26-9CBA-4E7AEB35255C}"/>
                    </a:ext>
                  </a:extLst>
                </p:cNvPr>
                <p:cNvSpPr/>
                <p:nvPr/>
              </p:nvSpPr>
              <p:spPr bwMode="auto">
                <a:xfrm>
                  <a:off x="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10798"/>
                      </a:moveTo>
                      <a:cubicBezTo>
                        <a:pt x="21600" y="4834"/>
                        <a:pt x="20124" y="0"/>
                        <a:pt x="18304" y="0"/>
                      </a:cubicBezTo>
                      <a:lnTo>
                        <a:pt x="3295" y="0"/>
                      </a:lnTo>
                      <a:cubicBezTo>
                        <a:pt x="1475" y="0"/>
                        <a:pt x="0" y="4834"/>
                        <a:pt x="0" y="10798"/>
                      </a:cubicBezTo>
                      <a:cubicBezTo>
                        <a:pt x="0" y="16762"/>
                        <a:pt x="1475" y="21600"/>
                        <a:pt x="3295" y="21600"/>
                      </a:cubicBezTo>
                      <a:lnTo>
                        <a:pt x="18304" y="21600"/>
                      </a:lnTo>
                      <a:cubicBezTo>
                        <a:pt x="20124" y="21600"/>
                        <a:pt x="21600" y="16764"/>
                        <a:pt x="21600" y="10798"/>
                      </a:cubicBezTo>
                      <a:close/>
                      <a:moveTo>
                        <a:pt x="21600" y="10798"/>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6" name="ïSḻídè">
                  <a:extLst>
                    <a:ext uri="{FF2B5EF4-FFF2-40B4-BE49-F238E27FC236}">
                      <a16:creationId xmlns:a16="http://schemas.microsoft.com/office/drawing/2014/main" id="{6D11F740-45EA-4CAC-975A-7B41919E3972}"/>
                    </a:ext>
                  </a:extLst>
                </p:cNvPr>
                <p:cNvSpPr/>
                <p:nvPr/>
              </p:nvSpPr>
              <p:spPr bwMode="auto">
                <a:xfrm>
                  <a:off x="352" y="64"/>
                  <a:ext cx="153" cy="153"/>
                </a:xfrm>
                <a:custGeom>
                  <a:avLst/>
                  <a:gdLst>
                    <a:gd name="T0" fmla="*/ 0 w 20488"/>
                    <a:gd name="T1" fmla="*/ 0 h 20489"/>
                    <a:gd name="T2" fmla="*/ 0 w 20488"/>
                    <a:gd name="T3" fmla="*/ 0 h 20489"/>
                    <a:gd name="T4" fmla="*/ 0 w 20488"/>
                    <a:gd name="T5" fmla="*/ 0 h 20489"/>
                    <a:gd name="T6" fmla="*/ 0 w 20488"/>
                    <a:gd name="T7" fmla="*/ 0 h 20489"/>
                    <a:gd name="T8" fmla="*/ 0 w 20488"/>
                    <a:gd name="T9" fmla="*/ 0 h 20489"/>
                    <a:gd name="T10" fmla="*/ 0 w 20488"/>
                    <a:gd name="T11" fmla="*/ 0 h 20489"/>
                    <a:gd name="T12" fmla="*/ 0 w 20488"/>
                    <a:gd name="T13" fmla="*/ 0 h 20489"/>
                    <a:gd name="T14" fmla="*/ 0 w 20488"/>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8" h="20489">
                      <a:moveTo>
                        <a:pt x="7697" y="19601"/>
                      </a:moveTo>
                      <a:lnTo>
                        <a:pt x="19601" y="7697"/>
                      </a:lnTo>
                      <a:cubicBezTo>
                        <a:pt x="21044" y="6253"/>
                        <a:pt x="20690" y="3557"/>
                        <a:pt x="18809" y="1678"/>
                      </a:cubicBezTo>
                      <a:cubicBezTo>
                        <a:pt x="16928" y="-203"/>
                        <a:pt x="14234" y="-555"/>
                        <a:pt x="12792" y="887"/>
                      </a:cubicBezTo>
                      <a:lnTo>
                        <a:pt x="888" y="12791"/>
                      </a:lnTo>
                      <a:cubicBezTo>
                        <a:pt x="-556" y="14235"/>
                        <a:pt x="-202" y="16928"/>
                        <a:pt x="1679" y="18809"/>
                      </a:cubicBezTo>
                      <a:cubicBezTo>
                        <a:pt x="3558" y="20690"/>
                        <a:pt x="6252" y="21045"/>
                        <a:pt x="7697" y="19601"/>
                      </a:cubicBezTo>
                      <a:close/>
                      <a:moveTo>
                        <a:pt x="7697" y="1960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7" name="išlíḍê">
                  <a:extLst>
                    <a:ext uri="{FF2B5EF4-FFF2-40B4-BE49-F238E27FC236}">
                      <a16:creationId xmlns:a16="http://schemas.microsoft.com/office/drawing/2014/main" id="{D7F4F66B-763E-42D9-BE93-C47577ACD340}"/>
                    </a:ext>
                  </a:extLst>
                </p:cNvPr>
                <p:cNvSpPr/>
                <p:nvPr/>
              </p:nvSpPr>
              <p:spPr bwMode="auto">
                <a:xfrm>
                  <a:off x="72" y="344"/>
                  <a:ext cx="153" cy="153"/>
                </a:xfrm>
                <a:custGeom>
                  <a:avLst/>
                  <a:gdLst>
                    <a:gd name="T0" fmla="*/ 0 w 20489"/>
                    <a:gd name="T1" fmla="*/ 0 h 20488"/>
                    <a:gd name="T2" fmla="*/ 0 w 20489"/>
                    <a:gd name="T3" fmla="*/ 0 h 20488"/>
                    <a:gd name="T4" fmla="*/ 0 w 20489"/>
                    <a:gd name="T5" fmla="*/ 0 h 20488"/>
                    <a:gd name="T6" fmla="*/ 0 w 20489"/>
                    <a:gd name="T7" fmla="*/ 0 h 20488"/>
                    <a:gd name="T8" fmla="*/ 0 w 20489"/>
                    <a:gd name="T9" fmla="*/ 0 h 20488"/>
                    <a:gd name="T10" fmla="*/ 0 w 20489"/>
                    <a:gd name="T11" fmla="*/ 0 h 20488"/>
                    <a:gd name="T12" fmla="*/ 0 w 20489"/>
                    <a:gd name="T13" fmla="*/ 0 h 20488"/>
                    <a:gd name="T14" fmla="*/ 0 w 20489"/>
                    <a:gd name="T15" fmla="*/ 0 h 2048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8">
                      <a:moveTo>
                        <a:pt x="12792" y="888"/>
                      </a:moveTo>
                      <a:lnTo>
                        <a:pt x="888" y="12792"/>
                      </a:lnTo>
                      <a:cubicBezTo>
                        <a:pt x="-556" y="14236"/>
                        <a:pt x="-202" y="16929"/>
                        <a:pt x="1679" y="18809"/>
                      </a:cubicBezTo>
                      <a:cubicBezTo>
                        <a:pt x="3558" y="20689"/>
                        <a:pt x="6253" y="21044"/>
                        <a:pt x="7697" y="19601"/>
                      </a:cubicBezTo>
                      <a:lnTo>
                        <a:pt x="19601" y="7697"/>
                      </a:lnTo>
                      <a:cubicBezTo>
                        <a:pt x="21044" y="6254"/>
                        <a:pt x="20690" y="3559"/>
                        <a:pt x="18810" y="1679"/>
                      </a:cubicBezTo>
                      <a:cubicBezTo>
                        <a:pt x="16929" y="-203"/>
                        <a:pt x="14235" y="-556"/>
                        <a:pt x="12792" y="888"/>
                      </a:cubicBezTo>
                      <a:close/>
                      <a:moveTo>
                        <a:pt x="12792" y="888"/>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8" name="ïṥḻíḍè">
                  <a:extLst>
                    <a:ext uri="{FF2B5EF4-FFF2-40B4-BE49-F238E27FC236}">
                      <a16:creationId xmlns:a16="http://schemas.microsoft.com/office/drawing/2014/main" id="{E6CC32BA-D233-4A21-B269-EE719A9C1DBD}"/>
                    </a:ext>
                  </a:extLst>
                </p:cNvPr>
                <p:cNvSpPr/>
                <p:nvPr/>
              </p:nvSpPr>
              <p:spPr bwMode="auto">
                <a:xfrm>
                  <a:off x="352" y="344"/>
                  <a:ext cx="153" cy="153"/>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7696" y="888"/>
                      </a:moveTo>
                      <a:cubicBezTo>
                        <a:pt x="6251" y="-556"/>
                        <a:pt x="3559" y="-202"/>
                        <a:pt x="1679" y="1678"/>
                      </a:cubicBezTo>
                      <a:cubicBezTo>
                        <a:pt x="-201" y="3558"/>
                        <a:pt x="-556" y="6251"/>
                        <a:pt x="888" y="7697"/>
                      </a:cubicBezTo>
                      <a:lnTo>
                        <a:pt x="12792" y="19601"/>
                      </a:lnTo>
                      <a:cubicBezTo>
                        <a:pt x="14236" y="21044"/>
                        <a:pt x="16932" y="20690"/>
                        <a:pt x="18811" y="18810"/>
                      </a:cubicBezTo>
                      <a:cubicBezTo>
                        <a:pt x="20691" y="16929"/>
                        <a:pt x="21044" y="14236"/>
                        <a:pt x="19601" y="12793"/>
                      </a:cubicBezTo>
                      <a:lnTo>
                        <a:pt x="7696" y="888"/>
                      </a:lnTo>
                      <a:close/>
                      <a:moveTo>
                        <a:pt x="7696" y="888"/>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39" name="isľíḍê">
                  <a:extLst>
                    <a:ext uri="{FF2B5EF4-FFF2-40B4-BE49-F238E27FC236}">
                      <a16:creationId xmlns:a16="http://schemas.microsoft.com/office/drawing/2014/main" id="{AA671698-8BFB-44FD-A935-1DCA7961FB11}"/>
                    </a:ext>
                  </a:extLst>
                </p:cNvPr>
                <p:cNvSpPr/>
                <p:nvPr/>
              </p:nvSpPr>
              <p:spPr bwMode="auto">
                <a:xfrm>
                  <a:off x="71" y="71"/>
                  <a:ext cx="154" cy="154"/>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12792" y="19602"/>
                      </a:moveTo>
                      <a:cubicBezTo>
                        <a:pt x="14235" y="21045"/>
                        <a:pt x="16930" y="20691"/>
                        <a:pt x="18811" y="18810"/>
                      </a:cubicBezTo>
                      <a:cubicBezTo>
                        <a:pt x="20691" y="16930"/>
                        <a:pt x="21044" y="14236"/>
                        <a:pt x="19601" y="12793"/>
                      </a:cubicBezTo>
                      <a:lnTo>
                        <a:pt x="7696" y="888"/>
                      </a:lnTo>
                      <a:cubicBezTo>
                        <a:pt x="6252" y="-555"/>
                        <a:pt x="3560" y="-202"/>
                        <a:pt x="1679" y="1679"/>
                      </a:cubicBezTo>
                      <a:cubicBezTo>
                        <a:pt x="-201" y="3559"/>
                        <a:pt x="-556" y="6254"/>
                        <a:pt x="887" y="7697"/>
                      </a:cubicBezTo>
                      <a:lnTo>
                        <a:pt x="12792" y="19602"/>
                      </a:lnTo>
                      <a:close/>
                      <a:moveTo>
                        <a:pt x="12792" y="19602"/>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grpSp>
        <p:grpSp>
          <p:nvGrpSpPr>
            <p:cNvPr id="12" name="iṧļiďê">
              <a:extLst>
                <a:ext uri="{FF2B5EF4-FFF2-40B4-BE49-F238E27FC236}">
                  <a16:creationId xmlns:a16="http://schemas.microsoft.com/office/drawing/2014/main" id="{46E078A7-290E-446C-A1D8-52B67ECE7507}"/>
                </a:ext>
              </a:extLst>
            </p:cNvPr>
            <p:cNvGrpSpPr/>
            <p:nvPr/>
          </p:nvGrpSpPr>
          <p:grpSpPr>
            <a:xfrm>
              <a:off x="8608681" y="5074916"/>
              <a:ext cx="489858" cy="489858"/>
              <a:chOff x="6262908" y="4599335"/>
              <a:chExt cx="1016000" cy="1016000"/>
            </a:xfrm>
            <a:effectLst/>
          </p:grpSpPr>
          <p:sp>
            <p:nvSpPr>
              <p:cNvPr id="25" name="iśļidê">
                <a:extLst>
                  <a:ext uri="{FF2B5EF4-FFF2-40B4-BE49-F238E27FC236}">
                    <a16:creationId xmlns:a16="http://schemas.microsoft.com/office/drawing/2014/main" id="{52A7D608-25B2-4549-85E0-EF986234F6F4}"/>
                  </a:ext>
                </a:extLst>
              </p:cNvPr>
              <p:cNvSpPr/>
              <p:nvPr/>
            </p:nvSpPr>
            <p:spPr>
              <a:xfrm>
                <a:off x="6262908" y="4599335"/>
                <a:ext cx="1016000" cy="10160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26" name="iSļïḋe">
                <a:extLst>
                  <a:ext uri="{FF2B5EF4-FFF2-40B4-BE49-F238E27FC236}">
                    <a16:creationId xmlns:a16="http://schemas.microsoft.com/office/drawing/2014/main" id="{DD9F404F-F221-45C0-BDC8-376208BA88EB}"/>
                  </a:ext>
                </a:extLst>
              </p:cNvPr>
              <p:cNvGrpSpPr>
                <a:grpSpLocks/>
              </p:cNvGrpSpPr>
              <p:nvPr/>
            </p:nvGrpSpPr>
            <p:grpSpPr bwMode="auto">
              <a:xfrm>
                <a:off x="6591562" y="4912675"/>
                <a:ext cx="373277" cy="373276"/>
                <a:chOff x="0" y="0"/>
                <a:chExt cx="571" cy="576"/>
              </a:xfrm>
              <a:solidFill>
                <a:srgbClr val="FFFFFF"/>
              </a:solidFill>
            </p:grpSpPr>
            <p:sp>
              <p:nvSpPr>
                <p:cNvPr id="27" name="ïSlîḓe">
                  <a:extLst>
                    <a:ext uri="{FF2B5EF4-FFF2-40B4-BE49-F238E27FC236}">
                      <a16:creationId xmlns:a16="http://schemas.microsoft.com/office/drawing/2014/main" id="{432F2802-1EEE-4672-90A0-BDAB3848EF4F}"/>
                    </a:ext>
                  </a:extLst>
                </p:cNvPr>
                <p:cNvSpPr/>
                <p:nvPr/>
              </p:nvSpPr>
              <p:spPr bwMode="auto">
                <a:xfrm>
                  <a:off x="88" y="368"/>
                  <a:ext cx="182" cy="208"/>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1600" h="21600">
                      <a:moveTo>
                        <a:pt x="0" y="0"/>
                      </a:moveTo>
                      <a:lnTo>
                        <a:pt x="4113" y="5025"/>
                      </a:lnTo>
                      <a:lnTo>
                        <a:pt x="4113" y="18406"/>
                      </a:lnTo>
                      <a:cubicBezTo>
                        <a:pt x="4113" y="20169"/>
                        <a:pt x="5748" y="21600"/>
                        <a:pt x="7763" y="21600"/>
                      </a:cubicBezTo>
                      <a:lnTo>
                        <a:pt x="17951" y="21600"/>
                      </a:lnTo>
                      <a:cubicBezTo>
                        <a:pt x="19966" y="21600"/>
                        <a:pt x="21600" y="20169"/>
                        <a:pt x="21600" y="18406"/>
                      </a:cubicBezTo>
                      <a:lnTo>
                        <a:pt x="17434" y="5025"/>
                      </a:lnTo>
                      <a:lnTo>
                        <a:pt x="19779" y="1821"/>
                      </a:lnTo>
                      <a:cubicBezTo>
                        <a:pt x="14571" y="906"/>
                        <a:pt x="9477" y="313"/>
                        <a:pt x="5095" y="313"/>
                      </a:cubicBezTo>
                      <a:cubicBezTo>
                        <a:pt x="3263" y="313"/>
                        <a:pt x="1571" y="201"/>
                        <a:pt x="0" y="0"/>
                      </a:cubicBezTo>
                      <a:close/>
                      <a:moveTo>
                        <a:pt x="0"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28" name="iŝḷiḑe">
                  <a:extLst>
                    <a:ext uri="{FF2B5EF4-FFF2-40B4-BE49-F238E27FC236}">
                      <a16:creationId xmlns:a16="http://schemas.microsoft.com/office/drawing/2014/main" id="{A5BCE96F-1F6F-4B4B-8536-780F466F3470}"/>
                    </a:ext>
                  </a:extLst>
                </p:cNvPr>
                <p:cNvSpPr/>
                <p:nvPr/>
              </p:nvSpPr>
              <p:spPr bwMode="auto">
                <a:xfrm>
                  <a:off x="176" y="0"/>
                  <a:ext cx="395" cy="437"/>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0" y="15750"/>
                      </a:moveTo>
                      <a:cubicBezTo>
                        <a:pt x="8522" y="16492"/>
                        <a:pt x="20175" y="20356"/>
                        <a:pt x="21600" y="21600"/>
                      </a:cubicBezTo>
                      <a:lnTo>
                        <a:pt x="21600" y="0"/>
                      </a:lnTo>
                      <a:cubicBezTo>
                        <a:pt x="19877" y="1348"/>
                        <a:pt x="8354" y="5075"/>
                        <a:pt x="0" y="5783"/>
                      </a:cubicBezTo>
                      <a:lnTo>
                        <a:pt x="0" y="15750"/>
                      </a:lnTo>
                      <a:close/>
                      <a:moveTo>
                        <a:pt x="0" y="1575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29" name="íšḷiḋe">
                  <a:extLst>
                    <a:ext uri="{FF2B5EF4-FFF2-40B4-BE49-F238E27FC236}">
                      <a16:creationId xmlns:a16="http://schemas.microsoft.com/office/drawing/2014/main" id="{2DCD214B-437C-49E3-B21F-9EDA44FA8404}"/>
                    </a:ext>
                  </a:extLst>
                </p:cNvPr>
                <p:cNvSpPr/>
                <p:nvPr/>
              </p:nvSpPr>
              <p:spPr bwMode="auto">
                <a:xfrm>
                  <a:off x="0" y="120"/>
                  <a:ext cx="114" cy="19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21600" y="21600"/>
                      </a:moveTo>
                      <a:lnTo>
                        <a:pt x="21600" y="0"/>
                      </a:lnTo>
                      <a:cubicBezTo>
                        <a:pt x="4123" y="761"/>
                        <a:pt x="0" y="7019"/>
                        <a:pt x="0" y="10870"/>
                      </a:cubicBezTo>
                      <a:cubicBezTo>
                        <a:pt x="0" y="15025"/>
                        <a:pt x="3935" y="20934"/>
                        <a:pt x="21600" y="21600"/>
                      </a:cubicBezTo>
                      <a:close/>
                      <a:moveTo>
                        <a:pt x="21600" y="2160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grpSp>
        <p:sp>
          <p:nvSpPr>
            <p:cNvPr id="13" name="ïṧḷiďè">
              <a:extLst>
                <a:ext uri="{FF2B5EF4-FFF2-40B4-BE49-F238E27FC236}">
                  <a16:creationId xmlns:a16="http://schemas.microsoft.com/office/drawing/2014/main" id="{39340196-E1AA-4B49-976A-BF366BB2B662}"/>
                </a:ext>
              </a:extLst>
            </p:cNvPr>
            <p:cNvSpPr/>
            <p:nvPr/>
          </p:nvSpPr>
          <p:spPr bwMode="auto">
            <a:xfrm>
              <a:off x="9169213" y="1791598"/>
              <a:ext cx="2327132"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600" dirty="0"/>
                <a:t>对青少年精神的毒害</a:t>
              </a:r>
              <a:endParaRPr lang="en-US" altLang="zh-CN" sz="1600" dirty="0"/>
            </a:p>
          </p:txBody>
        </p:sp>
        <p:sp>
          <p:nvSpPr>
            <p:cNvPr id="14" name="iṩļïḋê">
              <a:extLst>
                <a:ext uri="{FF2B5EF4-FFF2-40B4-BE49-F238E27FC236}">
                  <a16:creationId xmlns:a16="http://schemas.microsoft.com/office/drawing/2014/main" id="{4D5C24C6-4DD0-4193-AD42-019C1134797B}"/>
                </a:ext>
              </a:extLst>
            </p:cNvPr>
            <p:cNvSpPr txBox="1"/>
            <p:nvPr/>
          </p:nvSpPr>
          <p:spPr bwMode="auto">
            <a:xfrm>
              <a:off x="9169213" y="1404000"/>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网上黑色（谣言）信息</a:t>
              </a:r>
              <a:endParaRPr lang="en-US" altLang="zh-CN" sz="1800" b="1" dirty="0"/>
            </a:p>
          </p:txBody>
        </p:sp>
        <p:sp>
          <p:nvSpPr>
            <p:cNvPr id="15" name="ïSḷíḓè">
              <a:extLst>
                <a:ext uri="{FF2B5EF4-FFF2-40B4-BE49-F238E27FC236}">
                  <a16:creationId xmlns:a16="http://schemas.microsoft.com/office/drawing/2014/main" id="{39340196-E1AA-4B49-976A-BF366BB2B662}"/>
                </a:ext>
              </a:extLst>
            </p:cNvPr>
            <p:cNvSpPr/>
            <p:nvPr/>
          </p:nvSpPr>
          <p:spPr bwMode="auto">
            <a:xfrm>
              <a:off x="9169213" y="3530615"/>
              <a:ext cx="254865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600" dirty="0"/>
                <a:t>对青少年智能犯罪的示范</a:t>
              </a:r>
              <a:endParaRPr lang="en-US" altLang="zh-CN" sz="1600" dirty="0"/>
            </a:p>
          </p:txBody>
        </p:sp>
        <p:sp>
          <p:nvSpPr>
            <p:cNvPr id="16" name="îsḷîḍé">
              <a:extLst>
                <a:ext uri="{FF2B5EF4-FFF2-40B4-BE49-F238E27FC236}">
                  <a16:creationId xmlns:a16="http://schemas.microsoft.com/office/drawing/2014/main" id="{4D5C24C6-4DD0-4193-AD42-019C1134797B}"/>
                </a:ext>
              </a:extLst>
            </p:cNvPr>
            <p:cNvSpPr txBox="1"/>
            <p:nvPr/>
          </p:nvSpPr>
          <p:spPr bwMode="auto">
            <a:xfrm>
              <a:off x="9169213" y="3143017"/>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网上黑客</a:t>
              </a:r>
              <a:endParaRPr lang="en-US" altLang="zh-CN" sz="1800" b="1" dirty="0"/>
            </a:p>
          </p:txBody>
        </p:sp>
        <p:sp>
          <p:nvSpPr>
            <p:cNvPr id="17" name="îşļídè">
              <a:extLst>
                <a:ext uri="{FF2B5EF4-FFF2-40B4-BE49-F238E27FC236}">
                  <a16:creationId xmlns:a16="http://schemas.microsoft.com/office/drawing/2014/main" id="{39340196-E1AA-4B49-976A-BF366BB2B662}"/>
                </a:ext>
              </a:extLst>
            </p:cNvPr>
            <p:cNvSpPr/>
            <p:nvPr/>
          </p:nvSpPr>
          <p:spPr bwMode="auto">
            <a:xfrm>
              <a:off x="9169213" y="5213247"/>
              <a:ext cx="254865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sz="1600" dirty="0"/>
                <a:t>对于产权拥有者造成损失</a:t>
              </a:r>
              <a:endParaRPr lang="en-US" altLang="zh-CN" sz="1600" dirty="0"/>
            </a:p>
          </p:txBody>
        </p:sp>
        <p:sp>
          <p:nvSpPr>
            <p:cNvPr id="18" name="išḻíḋè">
              <a:extLst>
                <a:ext uri="{FF2B5EF4-FFF2-40B4-BE49-F238E27FC236}">
                  <a16:creationId xmlns:a16="http://schemas.microsoft.com/office/drawing/2014/main" id="{4D5C24C6-4DD0-4193-AD42-019C1134797B}"/>
                </a:ext>
              </a:extLst>
            </p:cNvPr>
            <p:cNvSpPr txBox="1"/>
            <p:nvPr/>
          </p:nvSpPr>
          <p:spPr bwMode="auto">
            <a:xfrm>
              <a:off x="9169213" y="4825649"/>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b="1" dirty="0"/>
                <a:t>侵犯知识产权</a:t>
              </a:r>
              <a:endParaRPr lang="en-US" altLang="zh-CN" sz="1800" b="1" dirty="0"/>
            </a:p>
          </p:txBody>
        </p:sp>
      </p:grpSp>
      <p:grpSp>
        <p:nvGrpSpPr>
          <p:cNvPr id="53" name="组合 52">
            <a:extLst>
              <a:ext uri="{FF2B5EF4-FFF2-40B4-BE49-F238E27FC236}">
                <a16:creationId xmlns:a16="http://schemas.microsoft.com/office/drawing/2014/main" id="{69903D18-AA2F-4FC8-9CC8-824D9156DAD0}"/>
              </a:ext>
            </a:extLst>
          </p:cNvPr>
          <p:cNvGrpSpPr/>
          <p:nvPr/>
        </p:nvGrpSpPr>
        <p:grpSpPr>
          <a:xfrm>
            <a:off x="841668" y="1287098"/>
            <a:ext cx="3109188" cy="4299106"/>
            <a:chOff x="474133" y="1404000"/>
            <a:chExt cx="3109188" cy="4299106"/>
          </a:xfrm>
        </p:grpSpPr>
        <p:grpSp>
          <p:nvGrpSpPr>
            <p:cNvPr id="7" name="iŝľíde">
              <a:extLst>
                <a:ext uri="{FF2B5EF4-FFF2-40B4-BE49-F238E27FC236}">
                  <a16:creationId xmlns:a16="http://schemas.microsoft.com/office/drawing/2014/main" id="{7911A4DB-1774-4766-97E3-06140ED31035}"/>
                </a:ext>
              </a:extLst>
            </p:cNvPr>
            <p:cNvGrpSpPr/>
            <p:nvPr/>
          </p:nvGrpSpPr>
          <p:grpSpPr>
            <a:xfrm>
              <a:off x="3093463" y="1653267"/>
              <a:ext cx="489858" cy="489858"/>
              <a:chOff x="1427243" y="1987229"/>
              <a:chExt cx="1016000" cy="1016000"/>
            </a:xfrm>
            <a:effectLst/>
          </p:grpSpPr>
          <p:sp>
            <p:nvSpPr>
              <p:cNvPr id="51" name="îṣḻïḑé">
                <a:extLst>
                  <a:ext uri="{FF2B5EF4-FFF2-40B4-BE49-F238E27FC236}">
                    <a16:creationId xmlns:a16="http://schemas.microsoft.com/office/drawing/2014/main" id="{A9185DC2-DEDE-4DBE-AB7C-8D0B73D755A7}"/>
                  </a:ext>
                </a:extLst>
              </p:cNvPr>
              <p:cNvSpPr/>
              <p:nvPr/>
            </p:nvSpPr>
            <p:spPr>
              <a:xfrm>
                <a:off x="1427243" y="1987229"/>
                <a:ext cx="1016000" cy="1016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2" name="iṩ1ídê">
                <a:extLst>
                  <a:ext uri="{FF2B5EF4-FFF2-40B4-BE49-F238E27FC236}">
                    <a16:creationId xmlns:a16="http://schemas.microsoft.com/office/drawing/2014/main" id="{5F44E88B-87A1-4EF8-A16F-32ABD0C73B0D}"/>
                  </a:ext>
                </a:extLst>
              </p:cNvPr>
              <p:cNvSpPr/>
              <p:nvPr/>
            </p:nvSpPr>
            <p:spPr bwMode="auto">
              <a:xfrm>
                <a:off x="1748604" y="2300569"/>
                <a:ext cx="373276" cy="373276"/>
              </a:xfrm>
              <a:custGeom>
                <a:avLst/>
                <a:gdLst>
                  <a:gd name="T0" fmla="*/ 177354294 w 21600"/>
                  <a:gd name="T1" fmla="*/ 119619947 h 21600"/>
                  <a:gd name="T2" fmla="*/ 181994773 w 21600"/>
                  <a:gd name="T3" fmla="*/ 90970153 h 21600"/>
                  <a:gd name="T4" fmla="*/ 90997440 w 21600"/>
                  <a:gd name="T5" fmla="*/ 0 h 21600"/>
                  <a:gd name="T6" fmla="*/ 0 w 21600"/>
                  <a:gd name="T7" fmla="*/ 90970153 h 21600"/>
                  <a:gd name="T8" fmla="*/ 90997440 w 21600"/>
                  <a:gd name="T9" fmla="*/ 181941690 h 21600"/>
                  <a:gd name="T10" fmla="*/ 119632265 w 21600"/>
                  <a:gd name="T11" fmla="*/ 177314796 h 21600"/>
                  <a:gd name="T12" fmla="*/ 140353873 w 21600"/>
                  <a:gd name="T13" fmla="*/ 198036404 h 21600"/>
                  <a:gd name="T14" fmla="*/ 184433669 w 21600"/>
                  <a:gd name="T15" fmla="*/ 198036404 h 21600"/>
                  <a:gd name="T16" fmla="*/ 184433669 w 21600"/>
                  <a:gd name="T17" fmla="*/ 242088912 h 21600"/>
                  <a:gd name="T18" fmla="*/ 184513921 w 21600"/>
                  <a:gd name="T19" fmla="*/ 242169283 h 21600"/>
                  <a:gd name="T20" fmla="*/ 228567695 w 21600"/>
                  <a:gd name="T21" fmla="*/ 242169283 h 21600"/>
                  <a:gd name="T22" fmla="*/ 228567695 w 21600"/>
                  <a:gd name="T23" fmla="*/ 286223057 h 21600"/>
                  <a:gd name="T24" fmla="*/ 228660384 w 21600"/>
                  <a:gd name="T25" fmla="*/ 286302043 h 21600"/>
                  <a:gd name="T26" fmla="*/ 286355233 w 21600"/>
                  <a:gd name="T27" fmla="*/ 286302043 h 21600"/>
                  <a:gd name="T28" fmla="*/ 286355233 w 21600"/>
                  <a:gd name="T29" fmla="*/ 286355233 h 21600"/>
                  <a:gd name="T30" fmla="*/ 286355233 w 21600"/>
                  <a:gd name="T31" fmla="*/ 228580132 h 21600"/>
                  <a:gd name="T32" fmla="*/ 177354294 w 21600"/>
                  <a:gd name="T33" fmla="*/ 119619947 h 21600"/>
                  <a:gd name="T34" fmla="*/ 72066037 w 21600"/>
                  <a:gd name="T35" fmla="*/ 102106942 h 21600"/>
                  <a:gd name="T36" fmla="*/ 41349250 w 21600"/>
                  <a:gd name="T37" fmla="*/ 71416187 h 21600"/>
                  <a:gd name="T38" fmla="*/ 72066037 w 21600"/>
                  <a:gd name="T39" fmla="*/ 40712996 h 21600"/>
                  <a:gd name="T40" fmla="*/ 102769110 w 21600"/>
                  <a:gd name="T41" fmla="*/ 71416187 h 21600"/>
                  <a:gd name="T42" fmla="*/ 72066037 w 21600"/>
                  <a:gd name="T43" fmla="*/ 102106942 h 21600"/>
                  <a:gd name="T44" fmla="*/ 72066037 w 21600"/>
                  <a:gd name="T45" fmla="*/ 102106942 h 216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1600" h="21600">
                    <a:moveTo>
                      <a:pt x="13378" y="9023"/>
                    </a:moveTo>
                    <a:cubicBezTo>
                      <a:pt x="13604" y="8343"/>
                      <a:pt x="13728" y="7617"/>
                      <a:pt x="13728" y="6862"/>
                    </a:cubicBezTo>
                    <a:cubicBezTo>
                      <a:pt x="13728" y="3072"/>
                      <a:pt x="10655" y="0"/>
                      <a:pt x="6864" y="0"/>
                    </a:cubicBezTo>
                    <a:cubicBezTo>
                      <a:pt x="3073" y="0"/>
                      <a:pt x="0" y="3072"/>
                      <a:pt x="0" y="6862"/>
                    </a:cubicBezTo>
                    <a:cubicBezTo>
                      <a:pt x="0" y="10652"/>
                      <a:pt x="3073" y="13724"/>
                      <a:pt x="6864" y="13724"/>
                    </a:cubicBezTo>
                    <a:cubicBezTo>
                      <a:pt x="7619" y="13724"/>
                      <a:pt x="8345" y="13600"/>
                      <a:pt x="9024" y="13375"/>
                    </a:cubicBezTo>
                    <a:lnTo>
                      <a:pt x="10587" y="14938"/>
                    </a:lnTo>
                    <a:lnTo>
                      <a:pt x="13912" y="14938"/>
                    </a:lnTo>
                    <a:lnTo>
                      <a:pt x="13912" y="18261"/>
                    </a:lnTo>
                    <a:lnTo>
                      <a:pt x="13918" y="18267"/>
                    </a:lnTo>
                    <a:lnTo>
                      <a:pt x="17241" y="18267"/>
                    </a:lnTo>
                    <a:lnTo>
                      <a:pt x="17241" y="21590"/>
                    </a:lnTo>
                    <a:lnTo>
                      <a:pt x="17248" y="21596"/>
                    </a:lnTo>
                    <a:lnTo>
                      <a:pt x="21600" y="21596"/>
                    </a:lnTo>
                    <a:lnTo>
                      <a:pt x="21600" y="21600"/>
                    </a:lnTo>
                    <a:lnTo>
                      <a:pt x="21600" y="17242"/>
                    </a:lnTo>
                    <a:lnTo>
                      <a:pt x="13378" y="9023"/>
                    </a:lnTo>
                    <a:close/>
                    <a:moveTo>
                      <a:pt x="5436" y="7702"/>
                    </a:moveTo>
                    <a:cubicBezTo>
                      <a:pt x="4157" y="7702"/>
                      <a:pt x="3119" y="6665"/>
                      <a:pt x="3119" y="5387"/>
                    </a:cubicBezTo>
                    <a:cubicBezTo>
                      <a:pt x="3119" y="4108"/>
                      <a:pt x="4157" y="3071"/>
                      <a:pt x="5436" y="3071"/>
                    </a:cubicBezTo>
                    <a:cubicBezTo>
                      <a:pt x="6715" y="3071"/>
                      <a:pt x="7752" y="4108"/>
                      <a:pt x="7752" y="5387"/>
                    </a:cubicBezTo>
                    <a:cubicBezTo>
                      <a:pt x="7751" y="6665"/>
                      <a:pt x="6715" y="7702"/>
                      <a:pt x="5436" y="7702"/>
                    </a:cubicBezTo>
                    <a:close/>
                    <a:moveTo>
                      <a:pt x="5436" y="7702"/>
                    </a:moveTo>
                  </a:path>
                </a:pathLst>
              </a:custGeom>
              <a:solidFill>
                <a:srgbClr val="FFFFFF"/>
              </a:solidFill>
              <a:ln>
                <a:noFill/>
              </a:ln>
            </p:spPr>
            <p:txBody>
              <a:bodyPr anchor="ctr"/>
              <a:lstStyle/>
              <a:p>
                <a:pPr algn="ctr"/>
                <a:endParaRPr/>
              </a:p>
            </p:txBody>
          </p:sp>
        </p:grpSp>
        <p:grpSp>
          <p:nvGrpSpPr>
            <p:cNvPr id="8" name="iṧḷïde">
              <a:extLst>
                <a:ext uri="{FF2B5EF4-FFF2-40B4-BE49-F238E27FC236}">
                  <a16:creationId xmlns:a16="http://schemas.microsoft.com/office/drawing/2014/main" id="{BFDEBA09-8D31-4872-AEE6-FC6AACA5C79A}"/>
                </a:ext>
              </a:extLst>
            </p:cNvPr>
            <p:cNvGrpSpPr/>
            <p:nvPr/>
          </p:nvGrpSpPr>
          <p:grpSpPr>
            <a:xfrm>
              <a:off x="3093463" y="3392284"/>
              <a:ext cx="489858" cy="489858"/>
              <a:chOff x="1427243" y="3314803"/>
              <a:chExt cx="1016000" cy="1016000"/>
            </a:xfrm>
            <a:effectLst/>
          </p:grpSpPr>
          <p:sp>
            <p:nvSpPr>
              <p:cNvPr id="49" name="íṥḻîḓè">
                <a:extLst>
                  <a:ext uri="{FF2B5EF4-FFF2-40B4-BE49-F238E27FC236}">
                    <a16:creationId xmlns:a16="http://schemas.microsoft.com/office/drawing/2014/main" id="{22780578-5AA3-4A3C-BFFC-CC0434FBA6B5}"/>
                  </a:ext>
                </a:extLst>
              </p:cNvPr>
              <p:cNvSpPr/>
              <p:nvPr/>
            </p:nvSpPr>
            <p:spPr>
              <a:xfrm>
                <a:off x="1427243" y="331480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0" name="íS1íďè">
                <a:extLst>
                  <a:ext uri="{FF2B5EF4-FFF2-40B4-BE49-F238E27FC236}">
                    <a16:creationId xmlns:a16="http://schemas.microsoft.com/office/drawing/2014/main" id="{F59B9165-1219-4FFC-8424-2A2A5DCB1974}"/>
                  </a:ext>
                </a:extLst>
              </p:cNvPr>
              <p:cNvSpPr/>
              <p:nvPr/>
            </p:nvSpPr>
            <p:spPr bwMode="auto">
              <a:xfrm>
                <a:off x="1754561" y="3643499"/>
                <a:ext cx="327256" cy="373276"/>
              </a:xfrm>
              <a:custGeom>
                <a:avLst/>
                <a:gdLst>
                  <a:gd name="T0" fmla="*/ 145512959 w 21600"/>
                  <a:gd name="T1" fmla="*/ 203073433 h 21600"/>
                  <a:gd name="T2" fmla="*/ 145802623 w 21600"/>
                  <a:gd name="T3" fmla="*/ 194761133 h 21600"/>
                  <a:gd name="T4" fmla="*/ 145802623 w 21600"/>
                  <a:gd name="T5" fmla="*/ 125373600 h 21600"/>
                  <a:gd name="T6" fmla="*/ 104926995 w 21600"/>
                  <a:gd name="T7" fmla="*/ 39943277 h 21600"/>
                  <a:gd name="T8" fmla="*/ 105749513 w 21600"/>
                  <a:gd name="T9" fmla="*/ 31392540 h 21600"/>
                  <a:gd name="T10" fmla="*/ 84532065 w 21600"/>
                  <a:gd name="T11" fmla="*/ 0 h 21600"/>
                  <a:gd name="T12" fmla="*/ 63314533 w 21600"/>
                  <a:gd name="T13" fmla="*/ 31392540 h 21600"/>
                  <a:gd name="T14" fmla="*/ 64145452 w 21600"/>
                  <a:gd name="T15" fmla="*/ 39996478 h 21600"/>
                  <a:gd name="T16" fmla="*/ 23363023 w 21600"/>
                  <a:gd name="T17" fmla="*/ 125385918 h 21600"/>
                  <a:gd name="T18" fmla="*/ 23363023 w 21600"/>
                  <a:gd name="T19" fmla="*/ 194761133 h 21600"/>
                  <a:gd name="T20" fmla="*/ 23645246 w 21600"/>
                  <a:gd name="T21" fmla="*/ 203100602 h 21600"/>
                  <a:gd name="T22" fmla="*/ 0 w 21600"/>
                  <a:gd name="T23" fmla="*/ 236998693 h 21600"/>
                  <a:gd name="T24" fmla="*/ 9272957 w 21600"/>
                  <a:gd name="T25" fmla="*/ 250706436 h 21600"/>
                  <a:gd name="T26" fmla="*/ 63534281 w 21600"/>
                  <a:gd name="T27" fmla="*/ 250706436 h 21600"/>
                  <a:gd name="T28" fmla="*/ 63314533 w 21600"/>
                  <a:gd name="T29" fmla="*/ 254962705 h 21600"/>
                  <a:gd name="T30" fmla="*/ 84532065 w 21600"/>
                  <a:gd name="T31" fmla="*/ 286355233 h 21600"/>
                  <a:gd name="T32" fmla="*/ 105749513 w 21600"/>
                  <a:gd name="T33" fmla="*/ 254962705 h 21600"/>
                  <a:gd name="T34" fmla="*/ 105529766 w 21600"/>
                  <a:gd name="T35" fmla="*/ 250706436 h 21600"/>
                  <a:gd name="T36" fmla="*/ 159908522 w 21600"/>
                  <a:gd name="T37" fmla="*/ 250706436 h 21600"/>
                  <a:gd name="T38" fmla="*/ 169173962 w 21600"/>
                  <a:gd name="T39" fmla="*/ 236998693 h 21600"/>
                  <a:gd name="T40" fmla="*/ 145512959 w 21600"/>
                  <a:gd name="T41" fmla="*/ 203073433 h 21600"/>
                  <a:gd name="T42" fmla="*/ 72721479 w 21600"/>
                  <a:gd name="T43" fmla="*/ 31392540 h 21600"/>
                  <a:gd name="T44" fmla="*/ 84532065 w 21600"/>
                  <a:gd name="T45" fmla="*/ 13920288 h 21600"/>
                  <a:gd name="T46" fmla="*/ 96343451 w 21600"/>
                  <a:gd name="T47" fmla="*/ 31392540 h 21600"/>
                  <a:gd name="T48" fmla="*/ 95802281 w 21600"/>
                  <a:gd name="T49" fmla="*/ 36338135 h 21600"/>
                  <a:gd name="T50" fmla="*/ 84587024 w 21600"/>
                  <a:gd name="T51" fmla="*/ 34799986 h 21600"/>
                  <a:gd name="T52" fmla="*/ 73269292 w 21600"/>
                  <a:gd name="T53" fmla="*/ 36364156 h 21600"/>
                  <a:gd name="T54" fmla="*/ 72721479 w 21600"/>
                  <a:gd name="T55" fmla="*/ 31392540 h 21600"/>
                  <a:gd name="T56" fmla="*/ 72721479 w 21600"/>
                  <a:gd name="T57" fmla="*/ 31392540 h 216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600" h="21600">
                    <a:moveTo>
                      <a:pt x="18579" y="15318"/>
                    </a:moveTo>
                    <a:cubicBezTo>
                      <a:pt x="18603" y="15119"/>
                      <a:pt x="18616" y="14912"/>
                      <a:pt x="18616" y="14691"/>
                    </a:cubicBezTo>
                    <a:lnTo>
                      <a:pt x="18616" y="9457"/>
                    </a:lnTo>
                    <a:cubicBezTo>
                      <a:pt x="18616" y="6480"/>
                      <a:pt x="16437" y="3949"/>
                      <a:pt x="13397" y="3013"/>
                    </a:cubicBezTo>
                    <a:cubicBezTo>
                      <a:pt x="13464" y="2807"/>
                      <a:pt x="13502" y="2592"/>
                      <a:pt x="13502" y="2368"/>
                    </a:cubicBezTo>
                    <a:cubicBezTo>
                      <a:pt x="13502" y="1061"/>
                      <a:pt x="12289" y="0"/>
                      <a:pt x="10793" y="0"/>
                    </a:cubicBezTo>
                    <a:cubicBezTo>
                      <a:pt x="9297" y="0"/>
                      <a:pt x="8084" y="1060"/>
                      <a:pt x="8084" y="2368"/>
                    </a:cubicBezTo>
                    <a:cubicBezTo>
                      <a:pt x="8084" y="2593"/>
                      <a:pt x="8122" y="2810"/>
                      <a:pt x="8190" y="3017"/>
                    </a:cubicBezTo>
                    <a:cubicBezTo>
                      <a:pt x="5156" y="3956"/>
                      <a:pt x="2983" y="6484"/>
                      <a:pt x="2983" y="9458"/>
                    </a:cubicBezTo>
                    <a:lnTo>
                      <a:pt x="2983" y="14691"/>
                    </a:lnTo>
                    <a:cubicBezTo>
                      <a:pt x="2983" y="14912"/>
                      <a:pt x="2996" y="15121"/>
                      <a:pt x="3019" y="15320"/>
                    </a:cubicBezTo>
                    <a:lnTo>
                      <a:pt x="0" y="17877"/>
                    </a:lnTo>
                    <a:cubicBezTo>
                      <a:pt x="0" y="18448"/>
                      <a:pt x="530" y="18911"/>
                      <a:pt x="1184" y="18911"/>
                    </a:cubicBezTo>
                    <a:lnTo>
                      <a:pt x="8112" y="18911"/>
                    </a:lnTo>
                    <a:cubicBezTo>
                      <a:pt x="8096" y="19017"/>
                      <a:pt x="8084" y="19123"/>
                      <a:pt x="8084" y="19232"/>
                    </a:cubicBezTo>
                    <a:cubicBezTo>
                      <a:pt x="8084" y="20540"/>
                      <a:pt x="9297" y="21600"/>
                      <a:pt x="10793" y="21600"/>
                    </a:cubicBezTo>
                    <a:cubicBezTo>
                      <a:pt x="12289" y="21600"/>
                      <a:pt x="13502" y="20540"/>
                      <a:pt x="13502" y="19232"/>
                    </a:cubicBezTo>
                    <a:cubicBezTo>
                      <a:pt x="13502" y="19123"/>
                      <a:pt x="13490" y="19016"/>
                      <a:pt x="13474" y="18911"/>
                    </a:cubicBezTo>
                    <a:lnTo>
                      <a:pt x="20417" y="18911"/>
                    </a:lnTo>
                    <a:cubicBezTo>
                      <a:pt x="21070" y="18911"/>
                      <a:pt x="21600" y="18448"/>
                      <a:pt x="21600" y="17877"/>
                    </a:cubicBezTo>
                    <a:lnTo>
                      <a:pt x="18579" y="15318"/>
                    </a:lnTo>
                    <a:close/>
                    <a:moveTo>
                      <a:pt x="9285" y="2368"/>
                    </a:moveTo>
                    <a:cubicBezTo>
                      <a:pt x="9285" y="1641"/>
                      <a:pt x="9962" y="1050"/>
                      <a:pt x="10793" y="1050"/>
                    </a:cubicBezTo>
                    <a:cubicBezTo>
                      <a:pt x="11624" y="1050"/>
                      <a:pt x="12301" y="1641"/>
                      <a:pt x="12301" y="2368"/>
                    </a:cubicBezTo>
                    <a:cubicBezTo>
                      <a:pt x="12301" y="2498"/>
                      <a:pt x="12272" y="2622"/>
                      <a:pt x="12232" y="2741"/>
                    </a:cubicBezTo>
                    <a:cubicBezTo>
                      <a:pt x="11767" y="2666"/>
                      <a:pt x="11289" y="2625"/>
                      <a:pt x="10800" y="2625"/>
                    </a:cubicBezTo>
                    <a:cubicBezTo>
                      <a:pt x="10306" y="2625"/>
                      <a:pt x="9824" y="2666"/>
                      <a:pt x="9355" y="2743"/>
                    </a:cubicBezTo>
                    <a:cubicBezTo>
                      <a:pt x="9314" y="2623"/>
                      <a:pt x="9285" y="2499"/>
                      <a:pt x="9285" y="2368"/>
                    </a:cubicBezTo>
                    <a:close/>
                    <a:moveTo>
                      <a:pt x="9285" y="2368"/>
                    </a:moveTo>
                  </a:path>
                </a:pathLst>
              </a:custGeom>
              <a:solidFill>
                <a:srgbClr val="FFFFFF"/>
              </a:solidFill>
              <a:ln>
                <a:noFill/>
              </a:ln>
            </p:spPr>
            <p:txBody>
              <a:bodyPr anchor="ctr"/>
              <a:lstStyle/>
              <a:p>
                <a:pPr algn="ctr"/>
                <a:endParaRPr/>
              </a:p>
            </p:txBody>
          </p:sp>
        </p:grpSp>
        <p:grpSp>
          <p:nvGrpSpPr>
            <p:cNvPr id="9" name="íṧlïďê">
              <a:extLst>
                <a:ext uri="{FF2B5EF4-FFF2-40B4-BE49-F238E27FC236}">
                  <a16:creationId xmlns:a16="http://schemas.microsoft.com/office/drawing/2014/main" id="{28D808CD-6F3A-4EDA-A82B-4B6CED17BF08}"/>
                </a:ext>
              </a:extLst>
            </p:cNvPr>
            <p:cNvGrpSpPr/>
            <p:nvPr/>
          </p:nvGrpSpPr>
          <p:grpSpPr>
            <a:xfrm>
              <a:off x="3093463" y="5074916"/>
              <a:ext cx="489858" cy="489858"/>
              <a:chOff x="1427243" y="4599335"/>
              <a:chExt cx="1016000" cy="1016000"/>
            </a:xfrm>
            <a:effectLst/>
          </p:grpSpPr>
          <p:sp>
            <p:nvSpPr>
              <p:cNvPr id="47" name="iṧľidé">
                <a:extLst>
                  <a:ext uri="{FF2B5EF4-FFF2-40B4-BE49-F238E27FC236}">
                    <a16:creationId xmlns:a16="http://schemas.microsoft.com/office/drawing/2014/main" id="{B878302F-D46F-404C-B665-F89C16925B28}"/>
                  </a:ext>
                </a:extLst>
              </p:cNvPr>
              <p:cNvSpPr/>
              <p:nvPr/>
            </p:nvSpPr>
            <p:spPr>
              <a:xfrm>
                <a:off x="1427243" y="4599335"/>
                <a:ext cx="1016000" cy="1016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8" name="iṩ1iḑe">
                <a:extLst>
                  <a:ext uri="{FF2B5EF4-FFF2-40B4-BE49-F238E27FC236}">
                    <a16:creationId xmlns:a16="http://schemas.microsoft.com/office/drawing/2014/main" id="{E7B9B531-2D7E-4833-9334-BDFAE3B7042D}"/>
                  </a:ext>
                </a:extLst>
              </p:cNvPr>
              <p:cNvSpPr/>
              <p:nvPr/>
            </p:nvSpPr>
            <p:spPr bwMode="auto">
              <a:xfrm>
                <a:off x="1761388" y="4912675"/>
                <a:ext cx="347709" cy="373276"/>
              </a:xfrm>
              <a:custGeom>
                <a:avLst/>
                <a:gdLst>
                  <a:gd name="T0" fmla="*/ 201595705 w 21600"/>
                  <a:gd name="T1" fmla="*/ 190811269 h 21600"/>
                  <a:gd name="T2" fmla="*/ 187592182 w 21600"/>
                  <a:gd name="T3" fmla="*/ 208164918 h 21600"/>
                  <a:gd name="T4" fmla="*/ 187752038 w 21600"/>
                  <a:gd name="T5" fmla="*/ 210192294 h 21600"/>
                  <a:gd name="T6" fmla="*/ 161460495 w 21600"/>
                  <a:gd name="T7" fmla="*/ 231219137 h 21600"/>
                  <a:gd name="T8" fmla="*/ 128262652 w 21600"/>
                  <a:gd name="T9" fmla="*/ 238391082 h 21600"/>
                  <a:gd name="T10" fmla="*/ 119149403 w 21600"/>
                  <a:gd name="T11" fmla="*/ 185693870 h 21600"/>
                  <a:gd name="T12" fmla="*/ 117292923 w 21600"/>
                  <a:gd name="T13" fmla="*/ 120030070 h 21600"/>
                  <a:gd name="T14" fmla="*/ 154692970 w 21600"/>
                  <a:gd name="T15" fmla="*/ 120030070 h 21600"/>
                  <a:gd name="T16" fmla="*/ 169246679 w 21600"/>
                  <a:gd name="T17" fmla="*/ 116013538 h 21600"/>
                  <a:gd name="T18" fmla="*/ 178309081 w 21600"/>
                  <a:gd name="T19" fmla="*/ 121846296 h 21600"/>
                  <a:gd name="T20" fmla="*/ 189438676 w 21600"/>
                  <a:gd name="T21" fmla="*/ 108059450 h 21600"/>
                  <a:gd name="T22" fmla="*/ 178309081 w 21600"/>
                  <a:gd name="T23" fmla="*/ 94259126 h 21600"/>
                  <a:gd name="T24" fmla="*/ 168947157 w 21600"/>
                  <a:gd name="T25" fmla="*/ 100649045 h 21600"/>
                  <a:gd name="T26" fmla="*/ 116743727 w 21600"/>
                  <a:gd name="T27" fmla="*/ 100649045 h 21600"/>
                  <a:gd name="T28" fmla="*/ 115795006 w 21600"/>
                  <a:gd name="T29" fmla="*/ 67360039 h 21600"/>
                  <a:gd name="T30" fmla="*/ 135378766 w 21600"/>
                  <a:gd name="T31" fmla="*/ 34455253 h 21600"/>
                  <a:gd name="T32" fmla="*/ 107580421 w 21600"/>
                  <a:gd name="T33" fmla="*/ 0 h 21600"/>
                  <a:gd name="T34" fmla="*/ 79792072 w 21600"/>
                  <a:gd name="T35" fmla="*/ 34455253 h 21600"/>
                  <a:gd name="T36" fmla="*/ 99795237 w 21600"/>
                  <a:gd name="T37" fmla="*/ 67505810 h 21600"/>
                  <a:gd name="T38" fmla="*/ 98846616 w 21600"/>
                  <a:gd name="T39" fmla="*/ 100649045 h 21600"/>
                  <a:gd name="T40" fmla="*/ 46543272 w 21600"/>
                  <a:gd name="T41" fmla="*/ 100649045 h 21600"/>
                  <a:gd name="T42" fmla="*/ 37181348 w 21600"/>
                  <a:gd name="T43" fmla="*/ 94271445 h 21600"/>
                  <a:gd name="T44" fmla="*/ 26051763 w 21600"/>
                  <a:gd name="T45" fmla="*/ 108059450 h 21600"/>
                  <a:gd name="T46" fmla="*/ 37181348 w 21600"/>
                  <a:gd name="T47" fmla="*/ 121846296 h 21600"/>
                  <a:gd name="T48" fmla="*/ 46294607 w 21600"/>
                  <a:gd name="T49" fmla="*/ 115934434 h 21600"/>
                  <a:gd name="T50" fmla="*/ 60897374 w 21600"/>
                  <a:gd name="T51" fmla="*/ 120030070 h 21600"/>
                  <a:gd name="T52" fmla="*/ 98307316 w 21600"/>
                  <a:gd name="T53" fmla="*/ 120030070 h 21600"/>
                  <a:gd name="T54" fmla="*/ 96440941 w 21600"/>
                  <a:gd name="T55" fmla="*/ 185706188 h 21600"/>
                  <a:gd name="T56" fmla="*/ 87507319 w 21600"/>
                  <a:gd name="T57" fmla="*/ 237382914 h 21600"/>
                  <a:gd name="T58" fmla="*/ 47661734 w 21600"/>
                  <a:gd name="T59" fmla="*/ 226048548 h 21600"/>
                  <a:gd name="T60" fmla="*/ 27788349 w 21600"/>
                  <a:gd name="T61" fmla="*/ 210828560 h 21600"/>
                  <a:gd name="T62" fmla="*/ 28008047 w 21600"/>
                  <a:gd name="T63" fmla="*/ 208177236 h 21600"/>
                  <a:gd name="T64" fmla="*/ 14004523 w 21600"/>
                  <a:gd name="T65" fmla="*/ 190811269 h 21600"/>
                  <a:gd name="T66" fmla="*/ 0 w 21600"/>
                  <a:gd name="T67" fmla="*/ 208177236 h 21600"/>
                  <a:gd name="T68" fmla="*/ 14004523 w 21600"/>
                  <a:gd name="T69" fmla="*/ 225530885 h 21600"/>
                  <a:gd name="T70" fmla="*/ 17118241 w 21600"/>
                  <a:gd name="T71" fmla="*/ 225067560 h 21600"/>
                  <a:gd name="T72" fmla="*/ 39067705 w 21600"/>
                  <a:gd name="T73" fmla="*/ 245456871 h 21600"/>
                  <a:gd name="T74" fmla="*/ 82057973 w 21600"/>
                  <a:gd name="T75" fmla="*/ 270977155 h 21600"/>
                  <a:gd name="T76" fmla="*/ 108229521 w 21600"/>
                  <a:gd name="T77" fmla="*/ 286355233 h 21600"/>
                  <a:gd name="T78" fmla="*/ 133132946 w 21600"/>
                  <a:gd name="T79" fmla="*/ 271308186 h 21600"/>
                  <a:gd name="T80" fmla="*/ 176652419 w 21600"/>
                  <a:gd name="T81" fmla="*/ 245456871 h 21600"/>
                  <a:gd name="T82" fmla="*/ 198492083 w 21600"/>
                  <a:gd name="T83" fmla="*/ 225067560 h 21600"/>
                  <a:gd name="T84" fmla="*/ 201595705 w 21600"/>
                  <a:gd name="T85" fmla="*/ 225530885 h 21600"/>
                  <a:gd name="T86" fmla="*/ 215600229 w 21600"/>
                  <a:gd name="T87" fmla="*/ 208177236 h 21600"/>
                  <a:gd name="T88" fmla="*/ 201595705 w 21600"/>
                  <a:gd name="T89" fmla="*/ 190811269 h 21600"/>
                  <a:gd name="T90" fmla="*/ 92817999 w 21600"/>
                  <a:gd name="T91" fmla="*/ 34455253 h 21600"/>
                  <a:gd name="T92" fmla="*/ 107580421 w 21600"/>
                  <a:gd name="T93" fmla="*/ 16147786 h 21600"/>
                  <a:gd name="T94" fmla="*/ 122352929 w 21600"/>
                  <a:gd name="T95" fmla="*/ 34455253 h 21600"/>
                  <a:gd name="T96" fmla="*/ 107580421 w 21600"/>
                  <a:gd name="T97" fmla="*/ 52750402 h 21600"/>
                  <a:gd name="T98" fmla="*/ 92817999 w 21600"/>
                  <a:gd name="T99" fmla="*/ 34455253 h 21600"/>
                  <a:gd name="T100" fmla="*/ 92817999 w 21600"/>
                  <a:gd name="T101" fmla="*/ 34455253 h 216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1600" h="21600">
                    <a:moveTo>
                      <a:pt x="20197" y="14393"/>
                    </a:moveTo>
                    <a:cubicBezTo>
                      <a:pt x="19422" y="14393"/>
                      <a:pt x="18794" y="14979"/>
                      <a:pt x="18794" y="15702"/>
                    </a:cubicBezTo>
                    <a:cubicBezTo>
                      <a:pt x="18794" y="15755"/>
                      <a:pt x="18804" y="15804"/>
                      <a:pt x="18810" y="15855"/>
                    </a:cubicBezTo>
                    <a:cubicBezTo>
                      <a:pt x="18191" y="16270"/>
                      <a:pt x="17267" y="16825"/>
                      <a:pt x="16176" y="17441"/>
                    </a:cubicBezTo>
                    <a:cubicBezTo>
                      <a:pt x="15167" y="18013"/>
                      <a:pt x="14017" y="18040"/>
                      <a:pt x="12850" y="17982"/>
                    </a:cubicBezTo>
                    <a:lnTo>
                      <a:pt x="11937" y="14007"/>
                    </a:lnTo>
                    <a:cubicBezTo>
                      <a:pt x="11937" y="14007"/>
                      <a:pt x="11842" y="11487"/>
                      <a:pt x="11751" y="9054"/>
                    </a:cubicBezTo>
                    <a:lnTo>
                      <a:pt x="15498" y="9054"/>
                    </a:lnTo>
                    <a:lnTo>
                      <a:pt x="16956" y="8751"/>
                    </a:lnTo>
                    <a:cubicBezTo>
                      <a:pt x="17159" y="9017"/>
                      <a:pt x="17489" y="9191"/>
                      <a:pt x="17864" y="9191"/>
                    </a:cubicBezTo>
                    <a:cubicBezTo>
                      <a:pt x="18479" y="9191"/>
                      <a:pt x="18979" y="8725"/>
                      <a:pt x="18979" y="8151"/>
                    </a:cubicBezTo>
                    <a:cubicBezTo>
                      <a:pt x="18979" y="7576"/>
                      <a:pt x="18479" y="7110"/>
                      <a:pt x="17864" y="7110"/>
                    </a:cubicBezTo>
                    <a:cubicBezTo>
                      <a:pt x="17469" y="7110"/>
                      <a:pt x="17124" y="7303"/>
                      <a:pt x="16926" y="7592"/>
                    </a:cubicBezTo>
                    <a:lnTo>
                      <a:pt x="11696" y="7592"/>
                    </a:lnTo>
                    <a:cubicBezTo>
                      <a:pt x="11656" y="6536"/>
                      <a:pt x="11622" y="5616"/>
                      <a:pt x="11601" y="5081"/>
                    </a:cubicBezTo>
                    <a:cubicBezTo>
                      <a:pt x="12737" y="4753"/>
                      <a:pt x="13563" y="3766"/>
                      <a:pt x="13563" y="2599"/>
                    </a:cubicBezTo>
                    <a:cubicBezTo>
                      <a:pt x="13563" y="1163"/>
                      <a:pt x="12316" y="0"/>
                      <a:pt x="10778" y="0"/>
                    </a:cubicBezTo>
                    <a:cubicBezTo>
                      <a:pt x="9240" y="0"/>
                      <a:pt x="7994" y="1163"/>
                      <a:pt x="7994" y="2599"/>
                    </a:cubicBezTo>
                    <a:cubicBezTo>
                      <a:pt x="7994" y="3781"/>
                      <a:pt x="8840" y="4777"/>
                      <a:pt x="9998" y="5092"/>
                    </a:cubicBezTo>
                    <a:cubicBezTo>
                      <a:pt x="9978" y="5628"/>
                      <a:pt x="9943" y="6543"/>
                      <a:pt x="9903" y="7592"/>
                    </a:cubicBezTo>
                    <a:lnTo>
                      <a:pt x="4663" y="7592"/>
                    </a:lnTo>
                    <a:cubicBezTo>
                      <a:pt x="4465" y="7303"/>
                      <a:pt x="4120" y="7111"/>
                      <a:pt x="3725" y="7111"/>
                    </a:cubicBezTo>
                    <a:cubicBezTo>
                      <a:pt x="3109" y="7111"/>
                      <a:pt x="2610" y="7576"/>
                      <a:pt x="2610" y="8151"/>
                    </a:cubicBezTo>
                    <a:cubicBezTo>
                      <a:pt x="2610" y="8725"/>
                      <a:pt x="3109" y="9191"/>
                      <a:pt x="3725" y="9191"/>
                    </a:cubicBezTo>
                    <a:cubicBezTo>
                      <a:pt x="4104" y="9191"/>
                      <a:pt x="4437" y="9014"/>
                      <a:pt x="4638" y="8745"/>
                    </a:cubicBezTo>
                    <a:lnTo>
                      <a:pt x="6101" y="9054"/>
                    </a:lnTo>
                    <a:lnTo>
                      <a:pt x="9849" y="9054"/>
                    </a:lnTo>
                    <a:cubicBezTo>
                      <a:pt x="9758" y="11487"/>
                      <a:pt x="9662" y="14008"/>
                      <a:pt x="9662" y="14008"/>
                    </a:cubicBezTo>
                    <a:lnTo>
                      <a:pt x="8767" y="17906"/>
                    </a:lnTo>
                    <a:cubicBezTo>
                      <a:pt x="7327" y="17896"/>
                      <a:pt x="5923" y="17761"/>
                      <a:pt x="4775" y="17051"/>
                    </a:cubicBezTo>
                    <a:cubicBezTo>
                      <a:pt x="3962" y="16551"/>
                      <a:pt x="3276" y="16270"/>
                      <a:pt x="2784" y="15903"/>
                    </a:cubicBezTo>
                    <a:cubicBezTo>
                      <a:pt x="2795" y="15837"/>
                      <a:pt x="2806" y="15771"/>
                      <a:pt x="2806" y="15703"/>
                    </a:cubicBezTo>
                    <a:cubicBezTo>
                      <a:pt x="2806" y="14980"/>
                      <a:pt x="2178" y="14393"/>
                      <a:pt x="1403" y="14393"/>
                    </a:cubicBezTo>
                    <a:cubicBezTo>
                      <a:pt x="628" y="14393"/>
                      <a:pt x="0" y="14980"/>
                      <a:pt x="0" y="15703"/>
                    </a:cubicBezTo>
                    <a:cubicBezTo>
                      <a:pt x="0" y="16426"/>
                      <a:pt x="628" y="17012"/>
                      <a:pt x="1403" y="17012"/>
                    </a:cubicBezTo>
                    <a:cubicBezTo>
                      <a:pt x="1510" y="17012"/>
                      <a:pt x="1614" y="16998"/>
                      <a:pt x="1715" y="16977"/>
                    </a:cubicBezTo>
                    <a:cubicBezTo>
                      <a:pt x="2247" y="17399"/>
                      <a:pt x="3003" y="17955"/>
                      <a:pt x="3914" y="18515"/>
                    </a:cubicBezTo>
                    <a:cubicBezTo>
                      <a:pt x="5121" y="19253"/>
                      <a:pt x="6602" y="20007"/>
                      <a:pt x="8221" y="20440"/>
                    </a:cubicBezTo>
                    <a:cubicBezTo>
                      <a:pt x="8477" y="20583"/>
                      <a:pt x="10318" y="21600"/>
                      <a:pt x="10843" y="21600"/>
                    </a:cubicBezTo>
                    <a:cubicBezTo>
                      <a:pt x="11346" y="21600"/>
                      <a:pt x="12980" y="20671"/>
                      <a:pt x="13338" y="20465"/>
                    </a:cubicBezTo>
                    <a:cubicBezTo>
                      <a:pt x="14974" y="20035"/>
                      <a:pt x="16475" y="19266"/>
                      <a:pt x="17698" y="18515"/>
                    </a:cubicBezTo>
                    <a:cubicBezTo>
                      <a:pt x="18603" y="17955"/>
                      <a:pt x="19354" y="17398"/>
                      <a:pt x="19886" y="16977"/>
                    </a:cubicBezTo>
                    <a:cubicBezTo>
                      <a:pt x="19986" y="16999"/>
                      <a:pt x="20090" y="17012"/>
                      <a:pt x="20197" y="17012"/>
                    </a:cubicBezTo>
                    <a:cubicBezTo>
                      <a:pt x="20972" y="17012"/>
                      <a:pt x="21600" y="16426"/>
                      <a:pt x="21600" y="15703"/>
                    </a:cubicBezTo>
                    <a:cubicBezTo>
                      <a:pt x="21600" y="14979"/>
                      <a:pt x="20972" y="14393"/>
                      <a:pt x="20197" y="14393"/>
                    </a:cubicBezTo>
                    <a:close/>
                    <a:moveTo>
                      <a:pt x="9299" y="2599"/>
                    </a:moveTo>
                    <a:cubicBezTo>
                      <a:pt x="9299" y="1837"/>
                      <a:pt x="9963" y="1218"/>
                      <a:pt x="10778" y="1218"/>
                    </a:cubicBezTo>
                    <a:cubicBezTo>
                      <a:pt x="11594" y="1218"/>
                      <a:pt x="12258" y="1837"/>
                      <a:pt x="12258" y="2599"/>
                    </a:cubicBezTo>
                    <a:cubicBezTo>
                      <a:pt x="12258" y="3360"/>
                      <a:pt x="11595" y="3979"/>
                      <a:pt x="10778" y="3979"/>
                    </a:cubicBezTo>
                    <a:cubicBezTo>
                      <a:pt x="9963" y="3979"/>
                      <a:pt x="9299" y="3360"/>
                      <a:pt x="9299" y="2599"/>
                    </a:cubicBezTo>
                    <a:close/>
                    <a:moveTo>
                      <a:pt x="9299" y="2599"/>
                    </a:moveTo>
                  </a:path>
                </a:pathLst>
              </a:custGeom>
              <a:solidFill>
                <a:srgbClr val="FFFFFF"/>
              </a:solidFill>
              <a:ln>
                <a:noFill/>
              </a:ln>
            </p:spPr>
            <p:txBody>
              <a:bodyPr anchor="ctr"/>
              <a:lstStyle/>
              <a:p>
                <a:pPr algn="ctr"/>
                <a:endParaRPr/>
              </a:p>
            </p:txBody>
          </p:sp>
        </p:grpSp>
        <p:sp>
          <p:nvSpPr>
            <p:cNvPr id="19" name="iṣlïḑè">
              <a:extLst>
                <a:ext uri="{FF2B5EF4-FFF2-40B4-BE49-F238E27FC236}">
                  <a16:creationId xmlns:a16="http://schemas.microsoft.com/office/drawing/2014/main" id="{39340196-E1AA-4B49-976A-BF366BB2B662}"/>
                </a:ext>
              </a:extLst>
            </p:cNvPr>
            <p:cNvSpPr/>
            <p:nvPr/>
          </p:nvSpPr>
          <p:spPr bwMode="auto">
            <a:xfrm>
              <a:off x="474133" y="1791598"/>
              <a:ext cx="2529674" cy="623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sz="1600" dirty="0"/>
                <a:t>对青少年人生观、价值观、道德观的侵袭</a:t>
              </a:r>
              <a:endParaRPr lang="en-US" altLang="zh-CN" sz="1600" dirty="0"/>
            </a:p>
          </p:txBody>
        </p:sp>
        <p:sp>
          <p:nvSpPr>
            <p:cNvPr id="20" name="îsľïdé">
              <a:extLst>
                <a:ext uri="{FF2B5EF4-FFF2-40B4-BE49-F238E27FC236}">
                  <a16:creationId xmlns:a16="http://schemas.microsoft.com/office/drawing/2014/main" id="{4D5C24C6-4DD0-4193-AD42-019C1134797B}"/>
                </a:ext>
              </a:extLst>
            </p:cNvPr>
            <p:cNvSpPr txBox="1"/>
            <p:nvPr/>
          </p:nvSpPr>
          <p:spPr bwMode="auto">
            <a:xfrm>
              <a:off x="676675" y="1404000"/>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spcBef>
                  <a:spcPct val="0"/>
                </a:spcBef>
              </a:pPr>
              <a:r>
                <a:rPr lang="zh-CN" altLang="en-US" b="1" dirty="0"/>
                <a:t>网上</a:t>
              </a:r>
              <a:r>
                <a:rPr lang="en-US" altLang="zh-CN" b="1" dirty="0"/>
                <a:t>"</a:t>
              </a:r>
              <a:r>
                <a:rPr lang="zh-CN" altLang="en-US" b="1" dirty="0"/>
                <a:t>文化侵略</a:t>
              </a:r>
              <a:r>
                <a:rPr lang="en-US" altLang="zh-CN" b="1" dirty="0"/>
                <a:t>"</a:t>
              </a:r>
              <a:endParaRPr lang="en-US" altLang="zh-CN" sz="1800" b="1" dirty="0"/>
            </a:p>
          </p:txBody>
        </p:sp>
        <p:sp>
          <p:nvSpPr>
            <p:cNvPr id="21" name="íšlíḓe">
              <a:extLst>
                <a:ext uri="{FF2B5EF4-FFF2-40B4-BE49-F238E27FC236}">
                  <a16:creationId xmlns:a16="http://schemas.microsoft.com/office/drawing/2014/main" id="{39340196-E1AA-4B49-976A-BF366BB2B662}"/>
                </a:ext>
              </a:extLst>
            </p:cNvPr>
            <p:cNvSpPr/>
            <p:nvPr/>
          </p:nvSpPr>
          <p:spPr bwMode="auto">
            <a:xfrm>
              <a:off x="868270" y="3530615"/>
              <a:ext cx="2135537" cy="623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sz="1600" dirty="0"/>
                <a:t>对青少年身心的摧残</a:t>
              </a:r>
              <a:endParaRPr lang="en-US" altLang="zh-CN" sz="1600" dirty="0"/>
            </a:p>
          </p:txBody>
        </p:sp>
        <p:sp>
          <p:nvSpPr>
            <p:cNvPr id="22" name="íśľiḍê">
              <a:extLst>
                <a:ext uri="{FF2B5EF4-FFF2-40B4-BE49-F238E27FC236}">
                  <a16:creationId xmlns:a16="http://schemas.microsoft.com/office/drawing/2014/main" id="{4D5C24C6-4DD0-4193-AD42-019C1134797B}"/>
                </a:ext>
              </a:extLst>
            </p:cNvPr>
            <p:cNvSpPr txBox="1"/>
            <p:nvPr/>
          </p:nvSpPr>
          <p:spPr bwMode="auto">
            <a:xfrm>
              <a:off x="676675" y="3143017"/>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spcBef>
                  <a:spcPct val="0"/>
                </a:spcBef>
              </a:pPr>
              <a:r>
                <a:rPr lang="zh-CN" altLang="en-US" b="1" dirty="0"/>
                <a:t>网上黄色流毒</a:t>
              </a:r>
              <a:endParaRPr lang="en-US" altLang="zh-CN" sz="1800" b="1" dirty="0"/>
            </a:p>
          </p:txBody>
        </p:sp>
        <p:sp>
          <p:nvSpPr>
            <p:cNvPr id="23" name="ïṣľiḓè">
              <a:extLst>
                <a:ext uri="{FF2B5EF4-FFF2-40B4-BE49-F238E27FC236}">
                  <a16:creationId xmlns:a16="http://schemas.microsoft.com/office/drawing/2014/main" id="{39340196-E1AA-4B49-976A-BF366BB2B662}"/>
                </a:ext>
              </a:extLst>
            </p:cNvPr>
            <p:cNvSpPr/>
            <p:nvPr/>
          </p:nvSpPr>
          <p:spPr bwMode="auto">
            <a:xfrm>
              <a:off x="868270" y="5213247"/>
              <a:ext cx="2135537" cy="489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sz="1600" dirty="0"/>
                <a:t>对青少年行为的误导</a:t>
              </a:r>
              <a:endParaRPr lang="en-US" altLang="zh-CN" sz="1600" dirty="0"/>
            </a:p>
          </p:txBody>
        </p:sp>
        <p:sp>
          <p:nvSpPr>
            <p:cNvPr id="24" name="ïṥḷíḋe">
              <a:extLst>
                <a:ext uri="{FF2B5EF4-FFF2-40B4-BE49-F238E27FC236}">
                  <a16:creationId xmlns:a16="http://schemas.microsoft.com/office/drawing/2014/main" id="{4D5C24C6-4DD0-4193-AD42-019C1134797B}"/>
                </a:ext>
              </a:extLst>
            </p:cNvPr>
            <p:cNvSpPr txBox="1"/>
            <p:nvPr/>
          </p:nvSpPr>
          <p:spPr bwMode="auto">
            <a:xfrm>
              <a:off x="676675" y="4825649"/>
              <a:ext cx="232713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spcBef>
                  <a:spcPct val="0"/>
                </a:spcBef>
              </a:pPr>
              <a:r>
                <a:rPr lang="zh-CN" altLang="en-US" b="1" dirty="0"/>
                <a:t>网上暴力文化</a:t>
              </a:r>
              <a:endParaRPr lang="en-US" altLang="zh-CN" sz="1800" b="1" dirty="0"/>
            </a:p>
          </p:txBody>
        </p:sp>
      </p:grpSp>
    </p:spTree>
    <p:extLst>
      <p:ext uri="{BB962C8B-B14F-4D97-AF65-F5344CB8AC3E}">
        <p14:creationId xmlns:p14="http://schemas.microsoft.com/office/powerpoint/2010/main" val="3422112297"/>
      </p:ext>
    </p:extLst>
  </p:cSld>
  <p:clrMapOvr>
    <a:masterClrMapping/>
  </p:clrMapOvr>
  <p:transition spd="slow">
    <p:split orient="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zh-CN" altLang="en-US" dirty="0"/>
              <a:t>传统方法</a:t>
            </a:r>
          </a:p>
        </p:txBody>
      </p:sp>
      <p:sp>
        <p:nvSpPr>
          <p:cNvPr id="6" name="文本框 5">
            <a:extLst>
              <a:ext uri="{FF2B5EF4-FFF2-40B4-BE49-F238E27FC236}">
                <a16:creationId xmlns:a16="http://schemas.microsoft.com/office/drawing/2014/main" id="{04F69230-F3A6-4586-9371-A858F4763E9F}"/>
              </a:ext>
            </a:extLst>
          </p:cNvPr>
          <p:cNvSpPr txBox="1"/>
          <p:nvPr/>
        </p:nvSpPr>
        <p:spPr>
          <a:xfrm>
            <a:off x="2221894" y="2200275"/>
            <a:ext cx="767637" cy="667432"/>
          </a:xfrm>
          <a:prstGeom prst="rect">
            <a:avLst/>
          </a:prstGeom>
          <a:noFill/>
          <a:ln w="117475">
            <a:noFill/>
          </a:ln>
        </p:spPr>
        <p:txBody>
          <a:bodyPr wrap="none" rtlCol="0">
            <a:prstTxWarp prst="textPlain">
              <a:avLst/>
            </a:prstTxWarp>
            <a:spAutoFit/>
          </a:bodyPr>
          <a:lstStyle/>
          <a:p>
            <a:r>
              <a:rPr lang="en-US" altLang="zh-CN" sz="1350" spc="75" dirty="0">
                <a:solidFill>
                  <a:schemeClr val="accent1"/>
                </a:solidFill>
                <a:latin typeface="Impact" panose="020B0806030902050204" pitchFamily="34" charset="0"/>
                <a:cs typeface="Arial" panose="020B0604020202020204" pitchFamily="34" charset="0"/>
              </a:rPr>
              <a:t>/02</a:t>
            </a:r>
            <a:endParaRPr lang="zh-CN" altLang="en-US" sz="1350" spc="75" dirty="0">
              <a:solidFill>
                <a:schemeClr val="accent1"/>
              </a:solidFill>
              <a:latin typeface="Impact" panose="020B0806030902050204" pitchFamily="34" charset="0"/>
              <a:cs typeface="Arial" panose="020B0604020202020204" pitchFamily="34" charset="0"/>
            </a:endParaRPr>
          </a:p>
        </p:txBody>
      </p:sp>
      <p:sp>
        <p:nvSpPr>
          <p:cNvPr id="5" name="文本占位符 4"/>
          <p:cNvSpPr>
            <a:spLocks noGrp="1"/>
          </p:cNvSpPr>
          <p:nvPr>
            <p:ph type="body" idx="1"/>
          </p:nvPr>
        </p:nvSpPr>
        <p:spPr>
          <a:xfrm>
            <a:off x="2221894" y="3626169"/>
            <a:ext cx="1979045" cy="372054"/>
          </a:xfrm>
        </p:spPr>
        <p:txBody>
          <a:bodyPr>
            <a:noAutofit/>
          </a:bodyPr>
          <a:lstStyle/>
          <a:p>
            <a:pPr lvl="0">
              <a:lnSpc>
                <a:spcPct val="100000"/>
              </a:lnSpc>
            </a:pPr>
            <a:r>
              <a:rPr lang="zh-CN" altLang="en-US" sz="1800" dirty="0"/>
              <a:t>演讲人：郑泉斌</a:t>
            </a:r>
          </a:p>
        </p:txBody>
      </p:sp>
    </p:spTree>
    <p:extLst>
      <p:ext uri="{BB962C8B-B14F-4D97-AF65-F5344CB8AC3E}">
        <p14:creationId xmlns:p14="http://schemas.microsoft.com/office/powerpoint/2010/main" val="2792512199"/>
      </p:ext>
    </p:extLst>
  </p:cSld>
  <p:clrMapOvr>
    <a:masterClrMapping/>
  </p:clrMapOvr>
  <p:transition spd="slow">
    <p:split orient="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9D669E-4006-46D3-A419-C799F753B090}"/>
              </a:ext>
            </a:extLst>
          </p:cNvPr>
          <p:cNvSpPr>
            <a:spLocks noGrp="1"/>
          </p:cNvSpPr>
          <p:nvPr>
            <p:ph type="title"/>
          </p:nvPr>
        </p:nvSpPr>
        <p:spPr/>
        <p:txBody>
          <a:bodyPr/>
          <a:lstStyle/>
          <a:p>
            <a:r>
              <a:rPr lang="zh-CN" altLang="en-US" dirty="0"/>
              <a:t>分级法</a:t>
            </a:r>
          </a:p>
        </p:txBody>
      </p:sp>
      <p:sp>
        <p:nvSpPr>
          <p:cNvPr id="4" name="灯片编号占位符 3">
            <a:extLst>
              <a:ext uri="{FF2B5EF4-FFF2-40B4-BE49-F238E27FC236}">
                <a16:creationId xmlns:a16="http://schemas.microsoft.com/office/drawing/2014/main" id="{8A1D62C4-6E03-4F57-BAD5-0C5195132B09}"/>
              </a:ext>
            </a:extLst>
          </p:cNvPr>
          <p:cNvSpPr>
            <a:spLocks noGrp="1"/>
          </p:cNvSpPr>
          <p:nvPr>
            <p:ph type="sldNum" sz="quarter" idx="12"/>
          </p:nvPr>
        </p:nvSpPr>
        <p:spPr/>
        <p:txBody>
          <a:bodyPr/>
          <a:lstStyle/>
          <a:p>
            <a:fld id="{5DD3DB80-B894-403A-B48E-6FDC1A72010E}" type="slidenum">
              <a:rPr lang="zh-CN" altLang="en-US" smtClean="0"/>
              <a:pPr/>
              <a:t>8</a:t>
            </a:fld>
            <a:endParaRPr lang="zh-CN" altLang="en-US" dirty="0"/>
          </a:p>
        </p:txBody>
      </p:sp>
      <p:grpSp>
        <p:nvGrpSpPr>
          <p:cNvPr id="5" name="3d705346-32c3-45e0-bd04-00c4efb274e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81FC5AD1-1DC8-4A37-9B60-224F03C646DF}"/>
              </a:ext>
            </a:extLst>
          </p:cNvPr>
          <p:cNvGrpSpPr>
            <a:grpSpLocks noChangeAspect="1"/>
          </p:cNvGrpSpPr>
          <p:nvPr>
            <p:custDataLst>
              <p:tags r:id="rId1"/>
            </p:custDataLst>
          </p:nvPr>
        </p:nvGrpSpPr>
        <p:grpSpPr>
          <a:xfrm>
            <a:off x="0" y="1953435"/>
            <a:ext cx="12192000" cy="3680565"/>
            <a:chOff x="0" y="1953435"/>
            <a:chExt cx="12192000" cy="3680565"/>
          </a:xfrm>
        </p:grpSpPr>
        <p:sp>
          <p:nvSpPr>
            <p:cNvPr id="7" name="íṣḷîḑe">
              <a:extLst>
                <a:ext uri="{FF2B5EF4-FFF2-40B4-BE49-F238E27FC236}">
                  <a16:creationId xmlns:a16="http://schemas.microsoft.com/office/drawing/2014/main" id="{FA0408BE-FFD7-41A8-8A5B-88F56E569768}"/>
                </a:ext>
              </a:extLst>
            </p:cNvPr>
            <p:cNvSpPr/>
            <p:nvPr/>
          </p:nvSpPr>
          <p:spPr>
            <a:xfrm>
              <a:off x="0" y="3833143"/>
              <a:ext cx="12192000" cy="4050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a:extLst>
                <a:ext uri="{FF2B5EF4-FFF2-40B4-BE49-F238E27FC236}">
                  <a16:creationId xmlns:a16="http://schemas.microsoft.com/office/drawing/2014/main" id="{CB51A39E-B1DA-48CE-823A-830D51AA7375}"/>
                </a:ext>
              </a:extLst>
            </p:cNvPr>
            <p:cNvCxnSpPr/>
            <p:nvPr/>
          </p:nvCxnSpPr>
          <p:spPr>
            <a:xfrm>
              <a:off x="3431704" y="2269408"/>
              <a:ext cx="0" cy="32196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17F2E73-AE0A-4EEF-8A91-A1DF1D71B3B9}"/>
                </a:ext>
              </a:extLst>
            </p:cNvPr>
            <p:cNvCxnSpPr/>
            <p:nvPr/>
          </p:nvCxnSpPr>
          <p:spPr>
            <a:xfrm>
              <a:off x="8760296" y="2269408"/>
              <a:ext cx="0" cy="32196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ṥḷîḋe">
              <a:extLst>
                <a:ext uri="{FF2B5EF4-FFF2-40B4-BE49-F238E27FC236}">
                  <a16:creationId xmlns:a16="http://schemas.microsoft.com/office/drawing/2014/main" id="{FA8E9888-C8C4-4C5C-90C3-C597F63919EA}"/>
                </a:ext>
              </a:extLst>
            </p:cNvPr>
            <p:cNvSpPr/>
            <p:nvPr/>
          </p:nvSpPr>
          <p:spPr>
            <a:xfrm>
              <a:off x="1494363" y="1953435"/>
              <a:ext cx="1257652" cy="1257651"/>
            </a:xfrm>
            <a:prstGeom prst="ellipse">
              <a:avLst/>
            </a:prstGeom>
            <a:solidFill>
              <a:schemeClr val="bg1"/>
            </a:solidFill>
            <a:ln w="28575">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lvl="0" indent="-225425" algn="ctr" fontAlgn="base">
                <a:spcBef>
                  <a:spcPct val="0"/>
                </a:spcBef>
                <a:spcAft>
                  <a:spcPct val="0"/>
                </a:spcAft>
                <a:defRPr/>
              </a:pPr>
              <a:r>
                <a:rPr lang="zh-CN" altLang="en-US" sz="2000" b="1" kern="0" dirty="0">
                  <a:solidFill>
                    <a:prstClr val="black"/>
                  </a:solidFill>
                </a:rPr>
                <a:t>创建文档标签</a:t>
              </a:r>
              <a:endParaRPr lang="en-US" altLang="zh-CN" sz="1050" b="1" kern="0" dirty="0">
                <a:solidFill>
                  <a:prstClr val="black"/>
                </a:solidFill>
              </a:endParaRPr>
            </a:p>
          </p:txBody>
        </p:sp>
        <p:sp>
          <p:nvSpPr>
            <p:cNvPr id="11" name="ísḷide">
              <a:extLst>
                <a:ext uri="{FF2B5EF4-FFF2-40B4-BE49-F238E27FC236}">
                  <a16:creationId xmlns:a16="http://schemas.microsoft.com/office/drawing/2014/main" id="{3B43F4E1-E4A0-4A84-802D-B6109D348B15}"/>
                </a:ext>
              </a:extLst>
            </p:cNvPr>
            <p:cNvSpPr/>
            <p:nvPr/>
          </p:nvSpPr>
          <p:spPr>
            <a:xfrm>
              <a:off x="4142904" y="1953435"/>
              <a:ext cx="1257652" cy="1257651"/>
            </a:xfrm>
            <a:prstGeom prst="ellipse">
              <a:avLst/>
            </a:prstGeom>
            <a:solidFill>
              <a:schemeClr val="bg1"/>
            </a:solidFill>
            <a:ln w="28575">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lvl="0" indent="-225425" algn="ctr" fontAlgn="base">
                <a:spcBef>
                  <a:spcPct val="0"/>
                </a:spcBef>
                <a:spcAft>
                  <a:spcPct val="0"/>
                </a:spcAft>
                <a:defRPr/>
              </a:pPr>
              <a:r>
                <a:rPr lang="zh-CN" altLang="en-US" sz="2000" b="1" kern="0" dirty="0">
                  <a:solidFill>
                    <a:prstClr val="black"/>
                  </a:solidFill>
                </a:rPr>
                <a:t>创建附加标签文档</a:t>
              </a:r>
              <a:endParaRPr lang="en-US" altLang="zh-CN" sz="1050" b="1" kern="0" dirty="0">
                <a:solidFill>
                  <a:prstClr val="black"/>
                </a:solidFill>
              </a:endParaRPr>
            </a:p>
          </p:txBody>
        </p:sp>
        <p:sp>
          <p:nvSpPr>
            <p:cNvPr id="12" name="îs1îḑe">
              <a:extLst>
                <a:ext uri="{FF2B5EF4-FFF2-40B4-BE49-F238E27FC236}">
                  <a16:creationId xmlns:a16="http://schemas.microsoft.com/office/drawing/2014/main" id="{E3E38010-EEB0-49B9-BF4F-6ECDEA8B8322}"/>
                </a:ext>
              </a:extLst>
            </p:cNvPr>
            <p:cNvSpPr/>
            <p:nvPr/>
          </p:nvSpPr>
          <p:spPr>
            <a:xfrm>
              <a:off x="6791445" y="1953435"/>
              <a:ext cx="1257652" cy="1257651"/>
            </a:xfrm>
            <a:prstGeom prst="ellipse">
              <a:avLst/>
            </a:prstGeom>
            <a:solidFill>
              <a:schemeClr val="bg1"/>
            </a:solidFill>
            <a:ln w="28575">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lvl="0" indent="-225425" algn="ctr" fontAlgn="base">
                <a:spcBef>
                  <a:spcPct val="0"/>
                </a:spcBef>
                <a:spcAft>
                  <a:spcPct val="0"/>
                </a:spcAft>
                <a:defRPr/>
              </a:pPr>
              <a:r>
                <a:rPr lang="zh-CN" altLang="en-US" sz="2000" b="1" kern="0" dirty="0">
                  <a:solidFill>
                    <a:prstClr val="black"/>
                  </a:solidFill>
                </a:rPr>
                <a:t>上传标签文档</a:t>
              </a:r>
              <a:endParaRPr lang="en-US" altLang="zh-CN" sz="1050" b="1" kern="0" dirty="0">
                <a:solidFill>
                  <a:prstClr val="black"/>
                </a:solidFill>
              </a:endParaRPr>
            </a:p>
          </p:txBody>
        </p:sp>
        <p:sp>
          <p:nvSpPr>
            <p:cNvPr id="13" name="ïṧľídê">
              <a:extLst>
                <a:ext uri="{FF2B5EF4-FFF2-40B4-BE49-F238E27FC236}">
                  <a16:creationId xmlns:a16="http://schemas.microsoft.com/office/drawing/2014/main" id="{9F6CA3E5-7D2C-4F7A-B96B-89314B2C1D4D}"/>
                </a:ext>
              </a:extLst>
            </p:cNvPr>
            <p:cNvSpPr/>
            <p:nvPr/>
          </p:nvSpPr>
          <p:spPr>
            <a:xfrm>
              <a:off x="9439985" y="1953435"/>
              <a:ext cx="1257652" cy="1257651"/>
            </a:xfrm>
            <a:prstGeom prst="ellipse">
              <a:avLst/>
            </a:prstGeom>
            <a:solidFill>
              <a:schemeClr val="bg1"/>
            </a:solidFill>
            <a:ln w="28575">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lvl="0" indent="-225425" algn="ctr" fontAlgn="base">
                <a:spcBef>
                  <a:spcPct val="0"/>
                </a:spcBef>
                <a:spcAft>
                  <a:spcPct val="0"/>
                </a:spcAft>
                <a:defRPr/>
              </a:pPr>
              <a:r>
                <a:rPr lang="zh-CN" altLang="en-US" sz="2000" b="1" kern="0" dirty="0">
                  <a:solidFill>
                    <a:prstClr val="black"/>
                  </a:solidFill>
                </a:rPr>
                <a:t>将内容与标签相连</a:t>
              </a:r>
              <a:endParaRPr lang="en-US" altLang="zh-CN" sz="1050" b="1" kern="0" dirty="0">
                <a:solidFill>
                  <a:prstClr val="black"/>
                </a:solidFill>
              </a:endParaRPr>
            </a:p>
          </p:txBody>
        </p:sp>
        <p:cxnSp>
          <p:nvCxnSpPr>
            <p:cNvPr id="14" name="直接连接符 13">
              <a:extLst>
                <a:ext uri="{FF2B5EF4-FFF2-40B4-BE49-F238E27FC236}">
                  <a16:creationId xmlns:a16="http://schemas.microsoft.com/office/drawing/2014/main" id="{39BEE913-7823-4213-A9D7-E8B48E01D874}"/>
                </a:ext>
              </a:extLst>
            </p:cNvPr>
            <p:cNvCxnSpPr/>
            <p:nvPr/>
          </p:nvCxnSpPr>
          <p:spPr>
            <a:xfrm>
              <a:off x="6095999" y="2269408"/>
              <a:ext cx="0" cy="32196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îṩḻîďè">
              <a:extLst>
                <a:ext uri="{FF2B5EF4-FFF2-40B4-BE49-F238E27FC236}">
                  <a16:creationId xmlns:a16="http://schemas.microsoft.com/office/drawing/2014/main" id="{39340196-E1AA-4B49-976A-BF366BB2B662}"/>
                </a:ext>
              </a:extLst>
            </p:cNvPr>
            <p:cNvSpPr/>
            <p:nvPr/>
          </p:nvSpPr>
          <p:spPr bwMode="auto">
            <a:xfrm>
              <a:off x="922223" y="4246023"/>
              <a:ext cx="2401931" cy="1387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zh-CN" altLang="en-US" sz="1400" dirty="0">
                  <a:latin typeface="+mj-ea"/>
                  <a:ea typeface="+mj-ea"/>
                </a:rPr>
                <a:t>标签系统要求网站作者填写网址</a:t>
              </a:r>
              <a:r>
                <a:rPr lang="en-US" altLang="zh-CN" sz="1400" dirty="0">
                  <a:latin typeface="+mj-ea"/>
                  <a:ea typeface="+mj-ea"/>
                </a:rPr>
                <a:t>, </a:t>
              </a:r>
              <a:r>
                <a:rPr lang="zh-CN" altLang="en-US" sz="1400" dirty="0">
                  <a:latin typeface="+mj-ea"/>
                  <a:ea typeface="+mj-ea"/>
                </a:rPr>
                <a:t>以确保系统所做标签与网站一一对应；完成问卷</a:t>
              </a:r>
              <a:r>
                <a:rPr lang="en-US" altLang="zh-CN" sz="1400" dirty="0">
                  <a:latin typeface="+mj-ea"/>
                  <a:ea typeface="+mj-ea"/>
                </a:rPr>
                <a:t>, </a:t>
              </a:r>
              <a:r>
                <a:rPr lang="zh-CN" altLang="en-US" sz="1400" dirty="0">
                  <a:latin typeface="+mj-ea"/>
                  <a:ea typeface="+mj-ea"/>
                </a:rPr>
                <a:t>以便为自己的网站分级</a:t>
              </a:r>
              <a:endParaRPr lang="en-US" altLang="zh-CN" sz="1400" dirty="0">
                <a:latin typeface="+mj-ea"/>
                <a:ea typeface="+mj-ea"/>
              </a:endParaRPr>
            </a:p>
          </p:txBody>
        </p:sp>
        <p:sp>
          <p:nvSpPr>
            <p:cNvPr id="16" name="íṡ1îdê">
              <a:extLst>
                <a:ext uri="{FF2B5EF4-FFF2-40B4-BE49-F238E27FC236}">
                  <a16:creationId xmlns:a16="http://schemas.microsoft.com/office/drawing/2014/main" id="{4D5C24C6-4DD0-4193-AD42-019C1134797B}"/>
                </a:ext>
              </a:extLst>
            </p:cNvPr>
            <p:cNvSpPr txBox="1"/>
            <p:nvPr/>
          </p:nvSpPr>
          <p:spPr bwMode="auto">
            <a:xfrm>
              <a:off x="922223" y="3833143"/>
              <a:ext cx="240193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zh-CN" altLang="en-US" b="1" dirty="0">
                  <a:solidFill>
                    <a:schemeClr val="bg1"/>
                  </a:solidFill>
                </a:rPr>
                <a:t>创建文档标签</a:t>
              </a:r>
              <a:endParaRPr lang="en-US" altLang="zh-CN" sz="1800" b="1" dirty="0">
                <a:solidFill>
                  <a:schemeClr val="bg1"/>
                </a:solidFill>
              </a:endParaRPr>
            </a:p>
          </p:txBody>
        </p:sp>
        <p:sp>
          <p:nvSpPr>
            <p:cNvPr id="17" name="iSļíďé">
              <a:extLst>
                <a:ext uri="{FF2B5EF4-FFF2-40B4-BE49-F238E27FC236}">
                  <a16:creationId xmlns:a16="http://schemas.microsoft.com/office/drawing/2014/main" id="{39340196-E1AA-4B49-976A-BF366BB2B662}"/>
                </a:ext>
              </a:extLst>
            </p:cNvPr>
            <p:cNvSpPr/>
            <p:nvPr/>
          </p:nvSpPr>
          <p:spPr bwMode="auto">
            <a:xfrm>
              <a:off x="3525981" y="4246023"/>
              <a:ext cx="2401931" cy="1387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zh-CN" altLang="en-US" sz="1400" dirty="0"/>
                <a:t>单一的标签无法对整个网站分级</a:t>
              </a:r>
              <a:r>
                <a:rPr lang="en-US" altLang="zh-CN" sz="1400" dirty="0"/>
                <a:t>, </a:t>
              </a:r>
              <a:r>
                <a:rPr lang="zh-CN" altLang="en-US" sz="1400" dirty="0"/>
                <a:t>为网站的副站点进行分级</a:t>
              </a:r>
              <a:endParaRPr lang="en-US" altLang="zh-CN" sz="1400" dirty="0"/>
            </a:p>
          </p:txBody>
        </p:sp>
        <p:sp>
          <p:nvSpPr>
            <p:cNvPr id="18" name="îŝliḍe">
              <a:extLst>
                <a:ext uri="{FF2B5EF4-FFF2-40B4-BE49-F238E27FC236}">
                  <a16:creationId xmlns:a16="http://schemas.microsoft.com/office/drawing/2014/main" id="{4D5C24C6-4DD0-4193-AD42-019C1134797B}"/>
                </a:ext>
              </a:extLst>
            </p:cNvPr>
            <p:cNvSpPr txBox="1"/>
            <p:nvPr/>
          </p:nvSpPr>
          <p:spPr bwMode="auto">
            <a:xfrm>
              <a:off x="3525981" y="3833143"/>
              <a:ext cx="240193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zh-CN" altLang="en-US" b="1" dirty="0">
                  <a:solidFill>
                    <a:schemeClr val="bg1"/>
                  </a:solidFill>
                </a:rPr>
                <a:t>创建附加标签文档</a:t>
              </a:r>
              <a:endParaRPr lang="en-US" altLang="zh-CN" sz="1800" b="1" dirty="0">
                <a:solidFill>
                  <a:schemeClr val="bg1"/>
                </a:solidFill>
              </a:endParaRPr>
            </a:p>
          </p:txBody>
        </p:sp>
        <p:sp>
          <p:nvSpPr>
            <p:cNvPr id="19" name="iŝ1îďê">
              <a:extLst>
                <a:ext uri="{FF2B5EF4-FFF2-40B4-BE49-F238E27FC236}">
                  <a16:creationId xmlns:a16="http://schemas.microsoft.com/office/drawing/2014/main" id="{39340196-E1AA-4B49-976A-BF366BB2B662}"/>
                </a:ext>
              </a:extLst>
            </p:cNvPr>
            <p:cNvSpPr/>
            <p:nvPr/>
          </p:nvSpPr>
          <p:spPr bwMode="auto">
            <a:xfrm>
              <a:off x="6219305" y="4246023"/>
              <a:ext cx="2401931" cy="1387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zh-CN" altLang="en-US" sz="1400" dirty="0"/>
                <a:t>上传标签文档可以由系统来完成也可以自己来完成。 通过系统完成需向系统提供建站时由</a:t>
              </a:r>
              <a:r>
                <a:rPr lang="en-US" altLang="zh-CN" sz="1400" dirty="0"/>
                <a:t>ISP</a:t>
              </a:r>
              <a:r>
                <a:rPr lang="zh-CN" altLang="en-US" sz="1400" dirty="0"/>
                <a:t>分发的</a:t>
              </a:r>
              <a:r>
                <a:rPr lang="en-US" altLang="zh-CN" sz="1400" dirty="0"/>
                <a:t>FTP</a:t>
              </a:r>
              <a:r>
                <a:rPr lang="zh-CN" altLang="en-US" sz="1400" dirty="0"/>
                <a:t>的详细说明</a:t>
              </a:r>
              <a:endParaRPr lang="en-US" altLang="zh-CN" sz="1400" dirty="0"/>
            </a:p>
          </p:txBody>
        </p:sp>
        <p:sp>
          <p:nvSpPr>
            <p:cNvPr id="20" name="îṣľïdê">
              <a:extLst>
                <a:ext uri="{FF2B5EF4-FFF2-40B4-BE49-F238E27FC236}">
                  <a16:creationId xmlns:a16="http://schemas.microsoft.com/office/drawing/2014/main" id="{4D5C24C6-4DD0-4193-AD42-019C1134797B}"/>
                </a:ext>
              </a:extLst>
            </p:cNvPr>
            <p:cNvSpPr txBox="1"/>
            <p:nvPr/>
          </p:nvSpPr>
          <p:spPr bwMode="auto">
            <a:xfrm>
              <a:off x="6219305" y="3833143"/>
              <a:ext cx="240193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zh-CN" altLang="en-US" b="1" dirty="0">
                  <a:solidFill>
                    <a:schemeClr val="bg1"/>
                  </a:solidFill>
                </a:rPr>
                <a:t>上传标签文档</a:t>
              </a:r>
              <a:endParaRPr lang="en-US" altLang="zh-CN" sz="1800" b="1" dirty="0">
                <a:solidFill>
                  <a:schemeClr val="bg1"/>
                </a:solidFill>
              </a:endParaRPr>
            </a:p>
          </p:txBody>
        </p:sp>
        <p:sp>
          <p:nvSpPr>
            <p:cNvPr id="21" name="iṧlîḓé">
              <a:extLst>
                <a:ext uri="{FF2B5EF4-FFF2-40B4-BE49-F238E27FC236}">
                  <a16:creationId xmlns:a16="http://schemas.microsoft.com/office/drawing/2014/main" id="{39340196-E1AA-4B49-976A-BF366BB2B662}"/>
                </a:ext>
              </a:extLst>
            </p:cNvPr>
            <p:cNvSpPr/>
            <p:nvPr/>
          </p:nvSpPr>
          <p:spPr bwMode="auto">
            <a:xfrm>
              <a:off x="8867845" y="4246023"/>
              <a:ext cx="2886071" cy="1387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zh-CN" altLang="en-US" sz="1400" dirty="0"/>
                <a:t>由网站作者来完成。网站作者会收到一封包含一个链接标签以及一 个</a:t>
              </a:r>
              <a:r>
                <a:rPr lang="en-US" altLang="zh-CN" sz="1400" dirty="0"/>
                <a:t>PICS</a:t>
              </a:r>
              <a:r>
                <a:rPr lang="zh-CN" altLang="en-US" sz="1400" dirty="0"/>
                <a:t>标签的电子邮件。将邮件中收到的两个标签嵌入网站中的每一个网页的 </a:t>
              </a:r>
              <a:r>
                <a:rPr lang="en-US" altLang="zh-CN" sz="1400" dirty="0"/>
                <a:t>HTML</a:t>
              </a:r>
              <a:r>
                <a:rPr lang="zh-CN" altLang="en-US" sz="1400" dirty="0"/>
                <a:t>代码的 </a:t>
              </a:r>
              <a:r>
                <a:rPr lang="en-US" altLang="zh-CN" sz="1400" dirty="0"/>
                <a:t>&lt;head&gt;</a:t>
              </a:r>
              <a:r>
                <a:rPr lang="zh-CN" altLang="en-US" sz="1400" dirty="0"/>
                <a:t>部分即可</a:t>
              </a:r>
              <a:endParaRPr lang="en-US" altLang="zh-CN" sz="1400" dirty="0"/>
            </a:p>
          </p:txBody>
        </p:sp>
        <p:sp>
          <p:nvSpPr>
            <p:cNvPr id="22" name="işḻiḍé">
              <a:extLst>
                <a:ext uri="{FF2B5EF4-FFF2-40B4-BE49-F238E27FC236}">
                  <a16:creationId xmlns:a16="http://schemas.microsoft.com/office/drawing/2014/main" id="{4D5C24C6-4DD0-4193-AD42-019C1134797B}"/>
                </a:ext>
              </a:extLst>
            </p:cNvPr>
            <p:cNvSpPr txBox="1"/>
            <p:nvPr/>
          </p:nvSpPr>
          <p:spPr bwMode="auto">
            <a:xfrm>
              <a:off x="8867845" y="3833143"/>
              <a:ext cx="2401931"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zh-CN" altLang="en-US" b="1" dirty="0">
                  <a:solidFill>
                    <a:schemeClr val="bg1"/>
                  </a:solidFill>
                </a:rPr>
                <a:t>将网站内容与标签相连</a:t>
              </a:r>
              <a:endParaRPr lang="en-US" altLang="zh-CN" sz="1800" b="1" dirty="0">
                <a:solidFill>
                  <a:schemeClr val="bg1"/>
                </a:solidFill>
              </a:endParaRPr>
            </a:p>
          </p:txBody>
        </p:sp>
      </p:grpSp>
    </p:spTree>
    <p:extLst>
      <p:ext uri="{BB962C8B-B14F-4D97-AF65-F5344CB8AC3E}">
        <p14:creationId xmlns:p14="http://schemas.microsoft.com/office/powerpoint/2010/main" val="293524543"/>
      </p:ext>
    </p:extLst>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6887"/>
            <a:ext cx="12192000" cy="6404225"/>
          </a:xfrm>
          <a:prstGeom prst="rect">
            <a:avLst/>
          </a:prstGeom>
        </p:spPr>
      </p:pic>
      <p:sp>
        <p:nvSpPr>
          <p:cNvPr id="2" name="标题 1">
            <a:extLst>
              <a:ext uri="{FF2B5EF4-FFF2-40B4-BE49-F238E27FC236}">
                <a16:creationId xmlns:a16="http://schemas.microsoft.com/office/drawing/2014/main" id="{EA659182-2331-4C1B-8709-FA000DB06639}"/>
              </a:ext>
            </a:extLst>
          </p:cNvPr>
          <p:cNvSpPr>
            <a:spLocks noGrp="1"/>
          </p:cNvSpPr>
          <p:nvPr>
            <p:ph type="title"/>
          </p:nvPr>
        </p:nvSpPr>
        <p:spPr/>
        <p:txBody>
          <a:bodyPr/>
          <a:lstStyle/>
          <a:p>
            <a:r>
              <a:rPr lang="en-US" altLang="zh-CN" dirty="0"/>
              <a:t>URL</a:t>
            </a:r>
            <a:r>
              <a:rPr lang="zh-CN" altLang="en-US" dirty="0"/>
              <a:t>地址列表法</a:t>
            </a:r>
          </a:p>
        </p:txBody>
      </p:sp>
      <p:sp>
        <p:nvSpPr>
          <p:cNvPr id="4" name="灯片编号占位符 3">
            <a:extLst>
              <a:ext uri="{FF2B5EF4-FFF2-40B4-BE49-F238E27FC236}">
                <a16:creationId xmlns:a16="http://schemas.microsoft.com/office/drawing/2014/main" id="{84FB4A32-1E5C-4C3F-AE74-6FB3C38DFC8B}"/>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spTree>
    <p:extLst>
      <p:ext uri="{BB962C8B-B14F-4D97-AF65-F5344CB8AC3E}">
        <p14:creationId xmlns:p14="http://schemas.microsoft.com/office/powerpoint/2010/main" val="1689471665"/>
      </p:ext>
    </p:extLst>
  </p:cSld>
  <p:clrMapOvr>
    <a:masterClrMapping/>
  </p:clrMapOvr>
  <p:transition spd="slow">
    <p:split orient="vert"/>
  </p:transition>
</p:sld>
</file>

<file path=ppt/tags/tag1.xml><?xml version="1.0" encoding="utf-8"?>
<p:tagLst xmlns:a="http://schemas.openxmlformats.org/drawingml/2006/main" xmlns:r="http://schemas.openxmlformats.org/officeDocument/2006/relationships" xmlns:p="http://schemas.openxmlformats.org/presentationml/2006/main">
  <p:tag name="ISLIDE.THEME" val="062e4ce1-918b-43c6-a99f-b04e3fc77890"/>
</p:tagLst>
</file>

<file path=ppt/tags/tag2.xml><?xml version="1.0" encoding="utf-8"?>
<p:tagLst xmlns:a="http://schemas.openxmlformats.org/drawingml/2006/main" xmlns:r="http://schemas.openxmlformats.org/officeDocument/2006/relationships" xmlns:p="http://schemas.openxmlformats.org/presentationml/2006/main">
  <p:tag name="ISLIDE.DIAGRAM" val="3d705346-32c3-45e0-bd04-00c4efb274e7"/>
</p:tagLst>
</file>

<file path=ppt/tags/tag3.xml><?xml version="1.0" encoding="utf-8"?>
<p:tagLst xmlns:a="http://schemas.openxmlformats.org/drawingml/2006/main" xmlns:r="http://schemas.openxmlformats.org/officeDocument/2006/relationships" xmlns:p="http://schemas.openxmlformats.org/presentationml/2006/main">
  <p:tag name="ISLIDE.DIAGRAM" val="fd1366ba-7641-464a-932f-5d857f1af7e4"/>
</p:tagLst>
</file>

<file path=ppt/tags/tag4.xml><?xml version="1.0" encoding="utf-8"?>
<p:tagLst xmlns:a="http://schemas.openxmlformats.org/drawingml/2006/main" xmlns:r="http://schemas.openxmlformats.org/officeDocument/2006/relationships" xmlns:p="http://schemas.openxmlformats.org/presentationml/2006/main">
  <p:tag name="ISLIDE.DIAGRAM" val="3f20ab61-be3d-415b-a707-85c5e9afb3f0"/>
</p:tagLst>
</file>

<file path=ppt/tags/tag5.xml><?xml version="1.0" encoding="utf-8"?>
<p:tagLst xmlns:a="http://schemas.openxmlformats.org/drawingml/2006/main" xmlns:r="http://schemas.openxmlformats.org/officeDocument/2006/relationships" xmlns:p="http://schemas.openxmlformats.org/presentationml/2006/main">
  <p:tag name="ISLIDE.DIAGRAM" val="8d055f09-c0e3-4f6e-a4f6-fbece3c28356"/>
</p:tagLst>
</file>

<file path=ppt/tags/tag6.xml><?xml version="1.0" encoding="utf-8"?>
<p:tagLst xmlns:a="http://schemas.openxmlformats.org/drawingml/2006/main" xmlns:r="http://schemas.openxmlformats.org/officeDocument/2006/relationships" xmlns:p="http://schemas.openxmlformats.org/presentationml/2006/main">
  <p:tag name="ISLIDE.DIAGRAM" val="3fdc859c-3785-4149-a096-95cefc1dc621"/>
</p:tagLst>
</file>

<file path=ppt/theme/theme1.xml><?xml version="1.0" encoding="utf-8"?>
<a:theme xmlns:a="http://schemas.openxmlformats.org/drawingml/2006/main" name="毕业主题9">
  <a:themeElements>
    <a:clrScheme name="自定义 12">
      <a:dk1>
        <a:sysClr val="windowText" lastClr="000000"/>
      </a:dk1>
      <a:lt1>
        <a:sysClr val="window" lastClr="FFFFFF"/>
      </a:lt1>
      <a:dk2>
        <a:srgbClr val="373545"/>
      </a:dk2>
      <a:lt2>
        <a:srgbClr val="DCD8DC"/>
      </a:lt2>
      <a:accent1>
        <a:srgbClr val="5D739A"/>
      </a:accent1>
      <a:accent2>
        <a:srgbClr val="6997AF"/>
      </a:accent2>
      <a:accent3>
        <a:srgbClr val="84ACB6"/>
      </a:accent3>
      <a:accent4>
        <a:srgbClr val="AD84C6"/>
      </a:accent4>
      <a:accent5>
        <a:srgbClr val="8784C7"/>
      </a:accent5>
      <a:accent6>
        <a:srgbClr val="6F8183"/>
      </a:accent6>
      <a:hlink>
        <a:srgbClr val="69A020"/>
      </a:hlink>
      <a:folHlink>
        <a:srgbClr val="8C8C8C"/>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毕业主题9" id="{DE665F46-0DFD-4A5A-8CF9-774E4FF7D1A1}" vid="{6FAF5EAA-EB7F-4CED-9532-50A0B0E0362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1410</TotalTime>
  <Words>4628</Words>
  <Application>Microsoft Office PowerPoint</Application>
  <PresentationFormat>宽屏</PresentationFormat>
  <Paragraphs>449</Paragraphs>
  <Slides>50</Slides>
  <Notes>18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50</vt:i4>
      </vt:variant>
    </vt:vector>
  </HeadingPairs>
  <TitlesOfParts>
    <vt:vector size="60" baseType="lpstr">
      <vt:lpstr>Questrial</vt:lpstr>
      <vt:lpstr>宋体</vt:lpstr>
      <vt:lpstr>微软雅黑</vt:lpstr>
      <vt:lpstr>Arial</vt:lpstr>
      <vt:lpstr>Calibri</vt:lpstr>
      <vt:lpstr>Cambria Math</vt:lpstr>
      <vt:lpstr>Impact</vt:lpstr>
      <vt:lpstr>Ink Free</vt:lpstr>
      <vt:lpstr>Wingdings</vt:lpstr>
      <vt:lpstr>毕业主题9</vt:lpstr>
      <vt:lpstr>不良信息发现   A组</vt:lpstr>
      <vt:lpstr>PowerPoint 演示文稿</vt:lpstr>
      <vt:lpstr>不良信息概念及分类</vt:lpstr>
      <vt:lpstr>不良信息的概念</vt:lpstr>
      <vt:lpstr>不良信息的类型</vt:lpstr>
      <vt:lpstr>不良信息危害</vt:lpstr>
      <vt:lpstr>传统方法</vt:lpstr>
      <vt:lpstr>分级法</vt:lpstr>
      <vt:lpstr>URL地址列表法</vt:lpstr>
      <vt:lpstr>基于内容的文本过滤技术</vt:lpstr>
      <vt:lpstr>各个传统方法的不足</vt:lpstr>
      <vt:lpstr>机器学习算法&amp;深度学习算法</vt:lpstr>
      <vt:lpstr>PowerPoint 演示文稿</vt:lpstr>
      <vt:lpstr>PowerPoint 演示文稿</vt:lpstr>
      <vt:lpstr>分类算法</vt:lpstr>
      <vt:lpstr>FastText的结构模型</vt:lpstr>
      <vt:lpstr>文本特征提取：N-gram</vt:lpstr>
      <vt:lpstr>Word2vec和fastText的区别</vt:lpstr>
      <vt:lpstr>Word2vec和fastText的区别</vt:lpstr>
      <vt:lpstr>分层Softmax</vt:lpstr>
      <vt:lpstr>FastText的结构模型</vt:lpstr>
      <vt:lpstr>FastText的优势</vt:lpstr>
      <vt:lpstr>NetSpam：基于网络的垃圾邮件检测框架</vt:lpstr>
      <vt:lpstr>特征类型:基于 用户/评论 和 行为/语言 特征两个维度</vt:lpstr>
      <vt:lpstr>异构网络架构</vt:lpstr>
      <vt:lpstr>形成的 评论-评论 的元路径</vt:lpstr>
      <vt:lpstr>算法思想</vt:lpstr>
      <vt:lpstr>计算流程</vt:lpstr>
      <vt:lpstr>计算流程</vt:lpstr>
      <vt:lpstr>SpEagle</vt:lpstr>
      <vt:lpstr>SpEagle</vt:lpstr>
      <vt:lpstr>特征</vt:lpstr>
      <vt:lpstr>深度学习·概念</vt:lpstr>
      <vt:lpstr>深度学习算法：CNN-卷积神经网络</vt:lpstr>
      <vt:lpstr>相关应用及产品</vt:lpstr>
      <vt:lpstr>相关应用及产品</vt:lpstr>
      <vt:lpstr>相关应用及产品</vt:lpstr>
      <vt:lpstr>相关应用及产品</vt:lpstr>
      <vt:lpstr>相关应用及产品</vt:lpstr>
      <vt:lpstr>相关应用及产品</vt:lpstr>
      <vt:lpstr>PowerPoint 演示文稿</vt:lpstr>
      <vt:lpstr>PowerPoint 演示文稿</vt:lpstr>
      <vt:lpstr>相关应用和产品</vt:lpstr>
      <vt:lpstr>相关产品及应用</vt:lpstr>
      <vt:lpstr>相关产品及应用</vt:lpstr>
      <vt:lpstr>相关产品及应用</vt:lpstr>
      <vt:lpstr>相关产品及应用</vt:lpstr>
      <vt:lpstr>相关产品及应用</vt:lpstr>
      <vt:lpstr>相关产品及应用</vt:lpstr>
      <vt:lpstr>Thanks</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keywords>www.51pptmoban.com</cp:keywords>
  <cp:lastModifiedBy>Victoria</cp:lastModifiedBy>
  <cp:revision>137</cp:revision>
  <cp:lastPrinted>2017-08-20T16:00:00Z</cp:lastPrinted>
  <dcterms:created xsi:type="dcterms:W3CDTF">2017-08-20T16:00:00Z</dcterms:created>
  <dcterms:modified xsi:type="dcterms:W3CDTF">2018-11-22T05:11:07Z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062e4ce1-918b-43c6-a99f-b04e3fc77890</vt:lpwstr>
  </property>
</Properties>
</file>

<file path=docProps/thumbnail.jpeg>
</file>